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0" r:id="rId3"/>
    <p:sldId id="280" r:id="rId4"/>
    <p:sldId id="263" r:id="rId5"/>
    <p:sldId id="281" r:id="rId6"/>
    <p:sldId id="275" r:id="rId7"/>
    <p:sldId id="276" r:id="rId8"/>
    <p:sldId id="286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nato" initials="R" lastIdx="3" clrIdx="0">
    <p:extLst>
      <p:ext uri="{19B8F6BF-5375-455C-9EA6-DF929625EA0E}">
        <p15:presenceInfo xmlns="" xmlns:p15="http://schemas.microsoft.com/office/powerpoint/2012/main" userId="Renat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 snapToGrid="0">
      <p:cViewPr varScale="1">
        <p:scale>
          <a:sx n="73" d="100"/>
          <a:sy n="73" d="100"/>
        </p:scale>
        <p:origin x="-49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8/26/2016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pPr/>
              <a:t>8/26/2016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pPr/>
              <a:t>8/26/2016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8/26/2016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8/26/2016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sz="3600" dirty="0" smtClean="0"/>
              <a:t>Geometria – </a:t>
            </a:r>
            <a:br>
              <a:rPr lang="pt-BR" sz="3600" dirty="0" smtClean="0"/>
            </a:br>
            <a:r>
              <a:rPr lang="pt-BR" sz="3600" dirty="0" smtClean="0"/>
              <a:t>Propriedades de Áreas de Triângulos  </a:t>
            </a:r>
            <a:endParaRPr lang="pt-BR" sz="36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t-BR" sz="2400" dirty="0" smtClean="0"/>
              <a:t>RODOLFO SOARES TEIXEIRA</a:t>
            </a:r>
          </a:p>
          <a:p>
            <a:r>
              <a:rPr lang="pt-BR" sz="2400" dirty="0" smtClean="0"/>
              <a:t>OBMEP NA ESCOLA - 2016</a:t>
            </a:r>
            <a:endParaRPr lang="pt-BR" sz="2400" dirty="0"/>
          </a:p>
        </p:txBody>
      </p:sp>
      <p:pic>
        <p:nvPicPr>
          <p:cNvPr id="21506" name="Picture 2" descr="http://www.obmep.org.br/images/programas-01b.jpg"/>
          <p:cNvPicPr>
            <a:picLocks noChangeAspect="1" noChangeArrowheads="1"/>
          </p:cNvPicPr>
          <p:nvPr/>
        </p:nvPicPr>
        <p:blipFill>
          <a:blip r:embed="rId2"/>
          <a:srcRect l="8183" t="4554" r="9902" b="3029"/>
          <a:stretch>
            <a:fillRect/>
          </a:stretch>
        </p:blipFill>
        <p:spPr bwMode="auto">
          <a:xfrm>
            <a:off x="8660675" y="1567543"/>
            <a:ext cx="1188720" cy="862148"/>
          </a:xfrm>
          <a:prstGeom prst="rect">
            <a:avLst/>
          </a:prstGeom>
          <a:noFill/>
        </p:spPr>
      </p:pic>
      <p:pic>
        <p:nvPicPr>
          <p:cNvPr id="21508" name="Picture 4" descr="http://www.obmep.org.br/images/programas-05.jpg"/>
          <p:cNvPicPr>
            <a:picLocks noChangeAspect="1" noChangeArrowheads="1"/>
          </p:cNvPicPr>
          <p:nvPr/>
        </p:nvPicPr>
        <p:blipFill>
          <a:blip r:embed="rId3"/>
          <a:srcRect l="8549" t="21612" r="7859" b="17436"/>
          <a:stretch>
            <a:fillRect/>
          </a:stretch>
        </p:blipFill>
        <p:spPr bwMode="auto">
          <a:xfrm>
            <a:off x="2416629" y="1580605"/>
            <a:ext cx="1397725" cy="655184"/>
          </a:xfrm>
          <a:prstGeom prst="rect">
            <a:avLst/>
          </a:prstGeom>
          <a:noFill/>
        </p:spPr>
      </p:pic>
      <p:pic>
        <p:nvPicPr>
          <p:cNvPr id="6" name="Imagem 5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695405" y="4545874"/>
            <a:ext cx="744583" cy="6662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33142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4900" dirty="0" smtClean="0"/>
              <a:t/>
            </a:r>
            <a:br>
              <a:rPr lang="pt-BR" sz="4900" dirty="0" smtClean="0"/>
            </a:br>
            <a:r>
              <a:rPr lang="pt-BR" dirty="0" smtClean="0"/>
              <a:t>Cap.2 - Propriedades Importantes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776634"/>
          </a:xfrm>
        </p:spPr>
        <p:txBody>
          <a:bodyPr>
            <a:normAutofit/>
          </a:bodyPr>
          <a:lstStyle/>
          <a:p>
            <a:pPr algn="just"/>
            <a:r>
              <a:rPr lang="pt-BR" b="1" dirty="0" smtClean="0"/>
              <a:t>Propriedade 1: </a:t>
            </a:r>
            <a:r>
              <a:rPr lang="pt-BR" dirty="0" smtClean="0"/>
              <a:t>A área de um triângulo não se altera quando sua base permanece fixa e o terceiro vértice percorre uma reta paralela à base.</a:t>
            </a:r>
          </a:p>
          <a:p>
            <a:pPr algn="just">
              <a:buNone/>
            </a:pPr>
            <a:endParaRPr lang="pt-BR" dirty="0" smtClean="0"/>
          </a:p>
          <a:p>
            <a:pPr algn="just">
              <a:buNone/>
            </a:pPr>
            <a:endParaRPr lang="pt-BR" dirty="0" smtClean="0"/>
          </a:p>
          <a:p>
            <a:pPr algn="just">
              <a:buNone/>
            </a:pPr>
            <a:endParaRPr lang="pt-BR" dirty="0"/>
          </a:p>
          <a:p>
            <a:endParaRPr lang="pt-BR" dirty="0" smtClean="0"/>
          </a:p>
          <a:p>
            <a:endParaRPr lang="pt-BR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 l="25368" t="47116" r="44879" b="29018"/>
          <a:stretch>
            <a:fillRect/>
          </a:stretch>
        </p:blipFill>
        <p:spPr bwMode="auto">
          <a:xfrm>
            <a:off x="3851273" y="3370219"/>
            <a:ext cx="4547576" cy="2050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78522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295401" y="912828"/>
            <a:ext cx="9601196" cy="5165243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Wingdings" pitchFamily="2" charset="2"/>
              <a:buChar char="§"/>
            </a:pPr>
            <a:r>
              <a:rPr lang="pt-BR" b="1" dirty="0" smtClean="0"/>
              <a:t>Propriedade 2:</a:t>
            </a:r>
            <a:endParaRPr lang="pt-BR" dirty="0" smtClean="0"/>
          </a:p>
          <a:p>
            <a:pPr marL="457200" indent="-457200" algn="just">
              <a:buNone/>
            </a:pPr>
            <a:r>
              <a:rPr lang="pt-BR" dirty="0" smtClean="0"/>
              <a:t>Em um triângulo, uma mediana divide </a:t>
            </a:r>
          </a:p>
          <a:p>
            <a:pPr marL="457200" indent="-457200" algn="just">
              <a:buNone/>
            </a:pPr>
            <a:r>
              <a:rPr lang="pt-BR" dirty="0" smtClean="0"/>
              <a:t>sua área em partes iguais.</a:t>
            </a:r>
          </a:p>
          <a:p>
            <a:pPr marL="457200" indent="-457200" algn="just">
              <a:buNone/>
            </a:pPr>
            <a:r>
              <a:rPr lang="pt-BR" dirty="0" smtClean="0"/>
              <a:t> </a:t>
            </a:r>
          </a:p>
          <a:p>
            <a:pPr marL="457200" indent="-457200" algn="just">
              <a:buFont typeface="Wingdings" pitchFamily="2" charset="2"/>
              <a:buChar char="§"/>
            </a:pPr>
            <a:r>
              <a:rPr lang="pt-BR" b="1" dirty="0" smtClean="0"/>
              <a:t>Exercício 1:</a:t>
            </a:r>
          </a:p>
          <a:p>
            <a:pPr indent="0" algn="just">
              <a:buNone/>
            </a:pPr>
            <a:r>
              <a:rPr lang="pt-BR" dirty="0" smtClean="0"/>
              <a:t>O triângulo ABC da figura abaixo tem área </a:t>
            </a:r>
          </a:p>
          <a:p>
            <a:pPr indent="0" algn="just">
              <a:buNone/>
            </a:pPr>
            <a:r>
              <a:rPr lang="pt-BR" dirty="0" smtClean="0"/>
              <a:t>igual a 30. O lado BC está dividido em quatro </a:t>
            </a:r>
          </a:p>
          <a:p>
            <a:pPr indent="0" algn="just">
              <a:buNone/>
            </a:pPr>
            <a:r>
              <a:rPr lang="pt-BR" dirty="0" smtClean="0"/>
              <a:t>partes iguais, pelos pontos D, E </a:t>
            </a:r>
            <a:r>
              <a:rPr lang="pt-BR" dirty="0" err="1" smtClean="0"/>
              <a:t>e</a:t>
            </a:r>
            <a:r>
              <a:rPr lang="pt-BR" dirty="0" smtClean="0"/>
              <a:t> F, e o lado </a:t>
            </a:r>
          </a:p>
          <a:p>
            <a:pPr indent="0" algn="just">
              <a:buNone/>
            </a:pPr>
            <a:r>
              <a:rPr lang="pt-BR" dirty="0" smtClean="0"/>
              <a:t>AC está dividido em três partes iguais pelos </a:t>
            </a:r>
          </a:p>
          <a:p>
            <a:pPr indent="0" algn="just">
              <a:buNone/>
            </a:pPr>
            <a:r>
              <a:rPr lang="pt-BR" dirty="0" smtClean="0"/>
              <a:t>pontos G e H.</a:t>
            </a:r>
          </a:p>
          <a:p>
            <a:pPr indent="0" algn="just">
              <a:buNone/>
            </a:pPr>
            <a:r>
              <a:rPr lang="pt-BR" dirty="0" smtClean="0"/>
              <a:t>Qual é a área do triângulo GDE?</a:t>
            </a:r>
            <a:endParaRPr lang="pt-BR" b="1" dirty="0" smtClean="0"/>
          </a:p>
          <a:p>
            <a:pPr marL="0" indent="0" algn="just">
              <a:buNone/>
            </a:pPr>
            <a:endParaRPr lang="pt-BR" dirty="0" smtClean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 l="28212" t="44107" r="48797" b="36786"/>
          <a:stretch>
            <a:fillRect/>
          </a:stretch>
        </p:blipFill>
        <p:spPr bwMode="auto">
          <a:xfrm>
            <a:off x="6439987" y="927463"/>
            <a:ext cx="4361285" cy="2037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 l="32062" t="36875" r="46252" b="36875"/>
          <a:stretch>
            <a:fillRect/>
          </a:stretch>
        </p:blipFill>
        <p:spPr bwMode="auto">
          <a:xfrm>
            <a:off x="6818811" y="3200399"/>
            <a:ext cx="3840481" cy="2613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50891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295401" y="926275"/>
            <a:ext cx="9601196" cy="516524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b="1" dirty="0" smtClean="0"/>
              <a:t>Solução: </a:t>
            </a:r>
          </a:p>
          <a:p>
            <a:pPr marL="0" indent="0" algn="just">
              <a:buFont typeface="Wingdings" pitchFamily="2" charset="2"/>
              <a:buChar char="§"/>
            </a:pPr>
            <a:r>
              <a:rPr lang="pt-BR" dirty="0" smtClean="0"/>
              <a:t>  Observe o triângulo ABC com as </a:t>
            </a:r>
            <a:r>
              <a:rPr lang="pt-BR" dirty="0" err="1" smtClean="0"/>
              <a:t>cevianas</a:t>
            </a:r>
            <a:r>
              <a:rPr lang="pt-BR" dirty="0" smtClean="0"/>
              <a:t> BG e BH.</a:t>
            </a:r>
          </a:p>
          <a:p>
            <a:pPr indent="0">
              <a:buNone/>
            </a:pPr>
            <a:r>
              <a:rPr lang="pt-BR" dirty="0" smtClean="0"/>
              <a:t>Pela propriedade 2 os triângulos BAG, BGH e BHC </a:t>
            </a:r>
          </a:p>
          <a:p>
            <a:pPr indent="0">
              <a:buNone/>
            </a:pPr>
            <a:r>
              <a:rPr lang="pt-BR" dirty="0" smtClean="0"/>
              <a:t>têm mesma área. Cada um tem, portanto, área igual </a:t>
            </a:r>
          </a:p>
          <a:p>
            <a:pPr indent="0">
              <a:buNone/>
            </a:pPr>
            <a:r>
              <a:rPr lang="pt-BR" dirty="0" smtClean="0"/>
              <a:t>a 10 e o triângulo BGC tem área igual a 20.</a:t>
            </a:r>
            <a:r>
              <a:rPr lang="pt-BR" b="1" dirty="0" smtClean="0"/>
              <a:t> </a:t>
            </a:r>
          </a:p>
          <a:p>
            <a:pPr indent="0">
              <a:buFont typeface="Wingdings" pitchFamily="2" charset="2"/>
              <a:buChar char="§"/>
            </a:pPr>
            <a:r>
              <a:rPr lang="pt-BR" b="1" dirty="0" smtClean="0"/>
              <a:t> </a:t>
            </a:r>
            <a:r>
              <a:rPr lang="pt-BR" dirty="0" smtClean="0"/>
              <a:t>Observe agora o triângulo BGC com as </a:t>
            </a:r>
            <a:r>
              <a:rPr lang="pt-BR" dirty="0" err="1" smtClean="0"/>
              <a:t>cevianas</a:t>
            </a:r>
            <a:endParaRPr lang="pt-BR" dirty="0" smtClean="0"/>
          </a:p>
          <a:p>
            <a:pPr indent="0">
              <a:buNone/>
            </a:pPr>
            <a:r>
              <a:rPr lang="pt-BR" dirty="0" smtClean="0"/>
              <a:t>GD, GE e GF.</a:t>
            </a:r>
          </a:p>
          <a:p>
            <a:pPr indent="0">
              <a:buNone/>
            </a:pPr>
            <a:r>
              <a:rPr lang="pt-BR" dirty="0" smtClean="0"/>
              <a:t>Pela mesma propriedade, os triângulos GBD, GDE, </a:t>
            </a:r>
          </a:p>
          <a:p>
            <a:pPr indent="0">
              <a:buNone/>
            </a:pPr>
            <a:r>
              <a:rPr lang="pt-BR" dirty="0" smtClean="0"/>
              <a:t>GEF e GFC têm mesma área. Logo, cada um deles </a:t>
            </a:r>
          </a:p>
          <a:p>
            <a:pPr indent="0">
              <a:buNone/>
            </a:pPr>
            <a:r>
              <a:rPr lang="pt-BR" dirty="0" smtClean="0"/>
              <a:t>tem área 5. A área do triângulo GDE é igual a 5.</a:t>
            </a:r>
            <a:endParaRPr lang="pt-BR" b="1" dirty="0" smtClean="0"/>
          </a:p>
          <a:p>
            <a:pPr indent="0">
              <a:buNone/>
            </a:pPr>
            <a:endParaRPr lang="pt-BR" b="1" dirty="0" smtClean="0"/>
          </a:p>
          <a:p>
            <a:pPr indent="0">
              <a:buNone/>
            </a:pPr>
            <a:endParaRPr lang="pt-BR" b="1" dirty="0" smtClean="0"/>
          </a:p>
          <a:p>
            <a:pPr indent="0">
              <a:buNone/>
            </a:pPr>
            <a:endParaRPr lang="pt-BR" b="1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b="1" dirty="0" smtClean="0"/>
          </a:p>
          <a:p>
            <a:pPr marL="0" indent="0" algn="just">
              <a:buNone/>
            </a:pPr>
            <a:endParaRPr lang="pt-BR" b="1" dirty="0" smtClean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sz="20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 l="31625" t="18214" r="46287" b="53929"/>
          <a:stretch>
            <a:fillRect/>
          </a:stretch>
        </p:blipFill>
        <p:spPr bwMode="auto">
          <a:xfrm>
            <a:off x="7916091" y="679269"/>
            <a:ext cx="3513908" cy="2491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 l="28247" t="27946" r="49766" b="46340"/>
          <a:stretch>
            <a:fillRect/>
          </a:stretch>
        </p:blipFill>
        <p:spPr bwMode="auto">
          <a:xfrm>
            <a:off x="7876903" y="3706273"/>
            <a:ext cx="3422468" cy="2250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44053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295401" y="912828"/>
            <a:ext cx="9601196" cy="5165243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</a:pPr>
            <a:r>
              <a:rPr lang="pt-BR" b="1" dirty="0" smtClean="0"/>
              <a:t>Propriedade 3:</a:t>
            </a:r>
          </a:p>
          <a:p>
            <a:pPr>
              <a:buNone/>
            </a:pPr>
            <a:r>
              <a:rPr lang="pt-BR" dirty="0" smtClean="0"/>
              <a:t>Se dois triângulos têm mesma altura, então a razão entre </a:t>
            </a:r>
          </a:p>
          <a:p>
            <a:pPr>
              <a:buNone/>
            </a:pPr>
            <a:r>
              <a:rPr lang="pt-BR" dirty="0" smtClean="0"/>
              <a:t>suas áreas é igual à razão entre suas bases. A afirmação </a:t>
            </a:r>
          </a:p>
          <a:p>
            <a:pPr>
              <a:buNone/>
            </a:pPr>
            <a:r>
              <a:rPr lang="pt-BR" dirty="0" smtClean="0"/>
              <a:t>acima tem comprovação imediata a partir da fórmula que </a:t>
            </a:r>
          </a:p>
          <a:p>
            <a:pPr>
              <a:buNone/>
            </a:pPr>
            <a:r>
              <a:rPr lang="pt-BR" dirty="0" smtClean="0"/>
              <a:t>calcula a área do triângulo.</a:t>
            </a:r>
          </a:p>
          <a:p>
            <a:pPr>
              <a:buFont typeface="Wingdings" pitchFamily="2" charset="2"/>
              <a:buChar char="§"/>
            </a:pPr>
            <a:r>
              <a:rPr lang="pt-BR" b="1" dirty="0" smtClean="0"/>
              <a:t>Propriedade 4:</a:t>
            </a:r>
          </a:p>
          <a:p>
            <a:pPr>
              <a:buFont typeface="Wingdings" pitchFamily="2" charset="2"/>
              <a:buChar char="§"/>
            </a:pPr>
            <a:r>
              <a:rPr lang="pt-BR" dirty="0" smtClean="0"/>
              <a:t>A razão entre as áreas de triângulos semelhantes </a:t>
            </a:r>
          </a:p>
          <a:p>
            <a:pPr>
              <a:buNone/>
            </a:pPr>
            <a:r>
              <a:rPr lang="pt-BR" dirty="0" smtClean="0"/>
              <a:t>é igual ao quadrado da razão de semelhança.</a:t>
            </a:r>
          </a:p>
          <a:p>
            <a:pPr>
              <a:buNone/>
            </a:pPr>
            <a:r>
              <a:rPr lang="pt-BR" dirty="0" smtClean="0"/>
              <a:t>Como são semelhantes, a razão entre as bases é a mesma razão entre as alturas.</a:t>
            </a:r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b="1" dirty="0" smtClean="0"/>
          </a:p>
          <a:p>
            <a:pPr indent="0"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b="1" dirty="0" smtClean="0"/>
          </a:p>
          <a:p>
            <a:pPr>
              <a:buNone/>
            </a:pPr>
            <a:endParaRPr lang="pt-BR" b="1" dirty="0" smtClean="0"/>
          </a:p>
          <a:p>
            <a:pPr>
              <a:buNone/>
            </a:pPr>
            <a:endParaRPr lang="pt-BR" dirty="0" smtClean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 l="28111" t="38214" r="48597" b="41072"/>
          <a:stretch>
            <a:fillRect/>
          </a:stretch>
        </p:blipFill>
        <p:spPr bwMode="auto">
          <a:xfrm>
            <a:off x="8112034" y="653144"/>
            <a:ext cx="3435531" cy="1894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 l="23328" t="46696" r="45147" b="33304"/>
          <a:stretch>
            <a:fillRect/>
          </a:stretch>
        </p:blipFill>
        <p:spPr bwMode="auto">
          <a:xfrm>
            <a:off x="7328264" y="3069771"/>
            <a:ext cx="4258490" cy="2103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 l="47990" t="56607" r="42171" b="33572"/>
          <a:stretch>
            <a:fillRect/>
          </a:stretch>
        </p:blipFill>
        <p:spPr bwMode="auto">
          <a:xfrm>
            <a:off x="5447212" y="5408023"/>
            <a:ext cx="1280160" cy="718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95242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295401" y="952785"/>
            <a:ext cx="9601196" cy="547452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dirty="0" smtClean="0"/>
              <a:t>Porém, se S e S′ são as áreas dos dois triângulos temos:</a:t>
            </a:r>
          </a:p>
          <a:p>
            <a:pPr marL="0" indent="0" algn="just">
              <a:buNone/>
            </a:pPr>
            <a:endParaRPr lang="pt-BR" b="1" dirty="0" smtClean="0"/>
          </a:p>
          <a:p>
            <a:pPr>
              <a:buNone/>
            </a:pPr>
            <a:endParaRPr lang="pt-BR" b="1" dirty="0" smtClean="0"/>
          </a:p>
          <a:p>
            <a:pPr marL="0" indent="0" algn="just">
              <a:buFont typeface="Arial" pitchFamily="34" charset="0"/>
              <a:buChar char="•"/>
            </a:pPr>
            <a:r>
              <a:rPr lang="pt-BR" dirty="0" smtClean="0"/>
              <a:t> </a:t>
            </a:r>
            <a:r>
              <a:rPr lang="pt-BR" b="1" dirty="0" smtClean="0"/>
              <a:t>Exemplo: </a:t>
            </a:r>
            <a:r>
              <a:rPr lang="pt-BR" dirty="0" smtClean="0"/>
              <a:t>Os dois triângulos da figura abaixo são </a:t>
            </a:r>
          </a:p>
          <a:p>
            <a:pPr marL="0" indent="0" algn="just">
              <a:buNone/>
            </a:pPr>
            <a:r>
              <a:rPr lang="pt-BR" dirty="0" smtClean="0"/>
              <a:t>semelhantes. Se a área do menor é igual a 8, qual é </a:t>
            </a:r>
          </a:p>
          <a:p>
            <a:pPr marL="0" indent="0" algn="just">
              <a:buNone/>
            </a:pPr>
            <a:r>
              <a:rPr lang="pt-BR" dirty="0" smtClean="0"/>
              <a:t>a área do maior?</a:t>
            </a:r>
          </a:p>
          <a:p>
            <a:pPr marL="0" indent="0" algn="just">
              <a:buFont typeface="Wingdings" pitchFamily="2" charset="2"/>
              <a:buChar char="ü"/>
            </a:pPr>
            <a:r>
              <a:rPr lang="pt-BR" dirty="0" smtClean="0"/>
              <a:t> </a:t>
            </a:r>
            <a:r>
              <a:rPr lang="pt-BR" b="1" dirty="0" smtClean="0"/>
              <a:t>Solução:</a:t>
            </a:r>
          </a:p>
          <a:p>
            <a:pPr>
              <a:buNone/>
            </a:pPr>
            <a:r>
              <a:rPr lang="pt-BR" dirty="0" smtClean="0"/>
              <a:t>A razão de semelhança dos dois triângulos é k = 1/3 e, </a:t>
            </a:r>
          </a:p>
          <a:p>
            <a:pPr>
              <a:buNone/>
            </a:pPr>
            <a:r>
              <a:rPr lang="pt-BR" dirty="0" smtClean="0"/>
              <a:t>portanto, a razão entre suas áreas é 1/9. Daí, se a área </a:t>
            </a:r>
          </a:p>
          <a:p>
            <a:pPr>
              <a:buNone/>
            </a:pPr>
            <a:r>
              <a:rPr lang="pt-BR" dirty="0" smtClean="0"/>
              <a:t>do menor é igual a 8, a área do maior é 72.</a:t>
            </a:r>
          </a:p>
          <a:p>
            <a:pPr>
              <a:buNone/>
            </a:pPr>
            <a:r>
              <a:rPr lang="pt-BR" dirty="0" smtClean="0"/>
              <a:t>O triângulo pequeno cabe 9 vezes dentro do grande.</a:t>
            </a:r>
          </a:p>
          <a:p>
            <a:pPr>
              <a:buNone/>
            </a:pPr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39456" t="61250" r="33637" b="29821"/>
          <a:stretch>
            <a:fillRect/>
          </a:stretch>
        </p:blipFill>
        <p:spPr bwMode="auto">
          <a:xfrm>
            <a:off x="3344091" y="1332412"/>
            <a:ext cx="5391302" cy="1005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 l="38488" t="41875" r="32196" b="34018"/>
          <a:stretch>
            <a:fillRect/>
          </a:stretch>
        </p:blipFill>
        <p:spPr bwMode="auto">
          <a:xfrm>
            <a:off x="7537268" y="2429692"/>
            <a:ext cx="3814354" cy="1763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 l="38990" t="52054" r="42035" b="19196"/>
          <a:stretch>
            <a:fillRect/>
          </a:stretch>
        </p:blipFill>
        <p:spPr bwMode="auto">
          <a:xfrm>
            <a:off x="8112034" y="4438468"/>
            <a:ext cx="1920240" cy="163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55973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295401" y="912828"/>
            <a:ext cx="9601196" cy="5474525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</a:pPr>
            <a:r>
              <a:rPr lang="pt-BR" dirty="0" smtClean="0"/>
              <a:t> </a:t>
            </a:r>
            <a:r>
              <a:rPr lang="pt-BR" b="1" dirty="0" smtClean="0"/>
              <a:t>Exercícios 3: (Apostila 3 – Teorema de Pitágoras e Áreas pág. 32)</a:t>
            </a:r>
          </a:p>
          <a:p>
            <a:pPr>
              <a:buNone/>
            </a:pPr>
            <a:r>
              <a:rPr lang="pt-BR" dirty="0" smtClean="0"/>
              <a:t>Em que posição, relativamente ao lado AB do terreno, </a:t>
            </a:r>
          </a:p>
          <a:p>
            <a:pPr>
              <a:buNone/>
            </a:pPr>
            <a:r>
              <a:rPr lang="pt-BR" dirty="0" smtClean="0"/>
              <a:t>o muro deve ser construído?</a:t>
            </a:r>
            <a:r>
              <a:rPr lang="pt-BR" b="1" dirty="0" smtClean="0"/>
              <a:t> </a:t>
            </a:r>
          </a:p>
          <a:p>
            <a:pPr>
              <a:buFont typeface="Wingdings" pitchFamily="2" charset="2"/>
              <a:buChar char="ü"/>
            </a:pPr>
            <a:r>
              <a:rPr lang="pt-BR" b="1" dirty="0" smtClean="0"/>
              <a:t> Solução: </a:t>
            </a:r>
          </a:p>
          <a:p>
            <a:pPr>
              <a:buNone/>
            </a:pPr>
            <a:r>
              <a:rPr lang="pt-BR" dirty="0" smtClean="0"/>
              <a:t>Seja </a:t>
            </a:r>
            <a:r>
              <a:rPr lang="pt-BR" b="1" dirty="0" smtClean="0"/>
              <a:t>AM = x</a:t>
            </a:r>
            <a:r>
              <a:rPr lang="pt-BR" dirty="0" smtClean="0"/>
              <a:t>, de forma que o triângulo AMN e o </a:t>
            </a:r>
          </a:p>
          <a:p>
            <a:pPr>
              <a:buNone/>
            </a:pPr>
            <a:r>
              <a:rPr lang="pt-BR" dirty="0" smtClean="0"/>
              <a:t>trapézio MBCN tenham mesma área S. Os triângulos </a:t>
            </a:r>
          </a:p>
          <a:p>
            <a:pPr>
              <a:buNone/>
            </a:pPr>
            <a:r>
              <a:rPr lang="pt-BR" dirty="0" smtClean="0"/>
              <a:t>AMN e ABC são semelhantes e a razão de semelhança entre eles é </a:t>
            </a:r>
            <a:r>
              <a:rPr lang="pt-BR" b="1" dirty="0" smtClean="0"/>
              <a:t>x/156</a:t>
            </a:r>
            <a:r>
              <a:rPr lang="pt-BR" dirty="0" smtClean="0"/>
              <a:t>.</a:t>
            </a:r>
          </a:p>
          <a:p>
            <a:pPr>
              <a:buNone/>
            </a:pPr>
            <a:endParaRPr lang="pt-BR" b="1" dirty="0" smtClean="0"/>
          </a:p>
          <a:p>
            <a:pPr>
              <a:buNone/>
            </a:pPr>
            <a:r>
              <a:rPr lang="pt-BR" b="1" dirty="0" smtClean="0"/>
              <a:t>=&gt;                            =&gt;                    =&gt;  </a:t>
            </a:r>
          </a:p>
          <a:p>
            <a:pPr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b="1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40059" t="36429" r="33938" b="25178"/>
          <a:stretch>
            <a:fillRect/>
          </a:stretch>
        </p:blipFill>
        <p:spPr bwMode="auto">
          <a:xfrm>
            <a:off x="8125097" y="1306286"/>
            <a:ext cx="3265714" cy="2710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 l="42403" t="39911" r="46553" b="50803"/>
          <a:stretch>
            <a:fillRect/>
          </a:stretch>
        </p:blipFill>
        <p:spPr bwMode="auto">
          <a:xfrm>
            <a:off x="1828799" y="4759393"/>
            <a:ext cx="1841863" cy="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 l="30189" t="67292" r="54350" b="26815"/>
          <a:stretch>
            <a:fillRect/>
          </a:stretch>
        </p:blipFill>
        <p:spPr bwMode="auto">
          <a:xfrm>
            <a:off x="6479176" y="4990012"/>
            <a:ext cx="2743193" cy="587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/>
          <a:srcRect l="44177" t="56280" r="46787" b="34256"/>
          <a:stretch>
            <a:fillRect/>
          </a:stretch>
        </p:blipFill>
        <p:spPr bwMode="auto">
          <a:xfrm>
            <a:off x="4428309" y="4833256"/>
            <a:ext cx="1332411" cy="784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87817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295401" y="926275"/>
            <a:ext cx="9601196" cy="4949593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endParaRPr lang="pt-BR" sz="2000" dirty="0" smtClean="0"/>
          </a:p>
          <a:p>
            <a:pPr marL="0" indent="0" algn="just">
              <a:buNone/>
            </a:pPr>
            <a:endParaRPr lang="pt-BR" sz="2000" dirty="0"/>
          </a:p>
        </p:txBody>
      </p:sp>
      <p:pic>
        <p:nvPicPr>
          <p:cNvPr id="1030" name="Picture 6" descr="http://geradormemes.com/media/created/qhjzs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4583" y="760776"/>
            <a:ext cx="10724607" cy="5457145"/>
          </a:xfrm>
          <a:prstGeom prst="rect">
            <a:avLst/>
          </a:prstGeom>
          <a:noFill/>
        </p:spPr>
      </p:pic>
      <p:pic>
        <p:nvPicPr>
          <p:cNvPr id="1032" name="Picture 8" descr="https://s-media-cache-ak0.pinimg.com/564x/fc/c2/1c/fcc21cdb3f071599ac3ff0c451c9ed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8717" y="2342675"/>
            <a:ext cx="3018700" cy="22815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39056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ânico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2879</TotalTime>
  <Words>464</Words>
  <Application>Microsoft Office PowerPoint</Application>
  <PresentationFormat>Personalizar</PresentationFormat>
  <Paragraphs>73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9" baseType="lpstr">
      <vt:lpstr>Orgânico</vt:lpstr>
      <vt:lpstr>Geometria –  Propriedades de Áreas de Triângulos  </vt:lpstr>
      <vt:lpstr> Cap.2 - Propriedades Importantes </vt:lpstr>
      <vt:lpstr>Slide 3</vt:lpstr>
      <vt:lpstr>Slide 4</vt:lpstr>
      <vt:lpstr>Slide 5</vt:lpstr>
      <vt:lpstr>Slide 6</vt:lpstr>
      <vt:lpstr>Slide 7</vt:lpstr>
      <vt:lpstr>Slide 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Fundamentos de Aritmética</dc:title>
  <dc:creator>Renato</dc:creator>
  <cp:lastModifiedBy>Samsung</cp:lastModifiedBy>
  <cp:revision>120</cp:revision>
  <dcterms:created xsi:type="dcterms:W3CDTF">2015-01-13T23:40:40Z</dcterms:created>
  <dcterms:modified xsi:type="dcterms:W3CDTF">2016-08-26T11:01:55Z</dcterms:modified>
</cp:coreProperties>
</file>