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71" r:id="rId5"/>
    <p:sldId id="258" r:id="rId6"/>
    <p:sldId id="266" r:id="rId7"/>
    <p:sldId id="267" r:id="rId8"/>
    <p:sldId id="259" r:id="rId9"/>
    <p:sldId id="269" r:id="rId10"/>
    <p:sldId id="260" r:id="rId11"/>
    <p:sldId id="261" r:id="rId12"/>
    <p:sldId id="270" r:id="rId13"/>
    <p:sldId id="262" r:id="rId14"/>
    <p:sldId id="263" r:id="rId15"/>
    <p:sldId id="272" r:id="rId16"/>
    <p:sldId id="264" r:id="rId17"/>
    <p:sldId id="273" r:id="rId18"/>
    <p:sldId id="274" r:id="rId19"/>
    <p:sldId id="275" r:id="rId20"/>
    <p:sldId id="276" r:id="rId21"/>
    <p:sldId id="280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8/17/2016</a:t>
            </a:fld>
            <a:endParaRPr lang="en-US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8/17/2016</a:t>
            </a:fld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8/17/2016</a:t>
            </a:fld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8/17/2016</a:t>
            </a:fld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8/17/2016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48" y="980728"/>
            <a:ext cx="8801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80645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3600" dirty="0" smtClean="0">
              <a:solidFill>
                <a:srgbClr val="FF3399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3600" dirty="0" smtClean="0">
                <a:solidFill>
                  <a:srgbClr val="FF3399"/>
                </a:solidFill>
                <a:latin typeface="Tahoma" pitchFamily="34" charset="0"/>
              </a:rPr>
              <a:t>Os números </a:t>
            </a:r>
            <a:r>
              <a:rPr lang="pt-BR" sz="3600" dirty="0">
                <a:solidFill>
                  <a:srgbClr val="FF3399"/>
                </a:solidFill>
                <a:latin typeface="Tahoma" pitchFamily="34" charset="0"/>
              </a:rPr>
              <a:t>primos são</a:t>
            </a:r>
            <a:r>
              <a:rPr lang="en-US" sz="3600" dirty="0">
                <a:solidFill>
                  <a:srgbClr val="FF3399"/>
                </a:solidFill>
                <a:latin typeface="Tahoma" pitchFamily="34" charset="0"/>
              </a:rPr>
              <a:t>:</a:t>
            </a:r>
            <a:endParaRPr lang="pt-BR" sz="3600" dirty="0">
              <a:solidFill>
                <a:srgbClr val="FF3399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Tahoma" pitchFamily="34" charset="0"/>
              </a:rPr>
              <a:t>2,  3, 5, 7, 11, 13, 17, 19, 23, 29, 31, 37, 41, 43, 47, 53, 59, 61, 67, 71, 73, 79, 83, 89, 97,....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560" y="1772816"/>
            <a:ext cx="7772400" cy="2667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Todo número natural composto pode ser decomposto num produto de dois ou mais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fatores primos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Decomposição em fatores primos é o mesmo que fatoração.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EXEMPLO: 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03759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852936"/>
            <a:ext cx="2808312" cy="33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7704" y="404664"/>
            <a:ext cx="640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dirty="0">
                <a:solidFill>
                  <a:srgbClr val="FF3399"/>
                </a:solidFill>
                <a:latin typeface="Tahoma" pitchFamily="34" charset="0"/>
              </a:rPr>
              <a:t>Método </a:t>
            </a:r>
            <a:r>
              <a:rPr lang="pt-BR" sz="3600" dirty="0" smtClean="0">
                <a:solidFill>
                  <a:srgbClr val="FF3399"/>
                </a:solidFill>
                <a:latin typeface="Tahoma" pitchFamily="34" charset="0"/>
              </a:rPr>
              <a:t>prático - FATORAÇÃO</a:t>
            </a:r>
            <a:endParaRPr lang="pt-BR" sz="3200" dirty="0">
              <a:latin typeface="Tahoma" pitchFamily="34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81200" y="2133600"/>
            <a:ext cx="1584325" cy="2779713"/>
            <a:chOff x="912" y="1296"/>
            <a:chExt cx="998" cy="1751"/>
          </a:xfrm>
        </p:grpSpPr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912" y="196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pt-BR"/>
                <a:t>15</a:t>
              </a: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912" y="2337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pt-BR"/>
                <a:t>5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003" y="1296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60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440" y="1392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547" y="129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2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003" y="165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/>
                <a:t>30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547" y="165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2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547" y="236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5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547" y="2005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3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048" y="275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</a:t>
              </a:r>
            </a:p>
          </p:txBody>
        </p: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427984" y="3140968"/>
            <a:ext cx="36004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latin typeface="Tahoma" pitchFamily="34" charset="0"/>
              </a:rPr>
              <a:t>Então:</a:t>
            </a:r>
          </a:p>
          <a:p>
            <a:pPr algn="ctr">
              <a:spcBef>
                <a:spcPct val="50000"/>
              </a:spcBef>
            </a:pPr>
            <a:r>
              <a:rPr lang="pt-BR" dirty="0"/>
              <a:t>60</a:t>
            </a:r>
            <a:r>
              <a:rPr lang="en-US" dirty="0"/>
              <a:t> </a:t>
            </a:r>
            <a:r>
              <a:rPr lang="pt-BR" dirty="0"/>
              <a:t>= </a:t>
            </a:r>
            <a:r>
              <a:rPr lang="pt-BR" dirty="0" smtClean="0"/>
              <a:t>2x2x3x5 = 2</a:t>
            </a:r>
            <a:r>
              <a:rPr lang="pt-BR" baseline="30000" dirty="0" smtClean="0"/>
              <a:t>3</a:t>
            </a:r>
            <a:r>
              <a:rPr lang="pt-BR" dirty="0" smtClean="0"/>
              <a:t> x 3 x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Máximo divisor comum - MDC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18 e 24. MDC(18,24)=?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D(18) = {1,2,3,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pt-BR" dirty="0" smtClean="0">
                <a:latin typeface="Arial" charset="0"/>
                <a:cs typeface="Arial" charset="0"/>
              </a:rPr>
              <a:t>,9,18}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D(24) = {1,2,3,4,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pt-BR" dirty="0" smtClean="0">
                <a:latin typeface="Arial" charset="0"/>
                <a:cs typeface="Arial" charset="0"/>
              </a:rPr>
              <a:t>,8,12,24}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Então o MDC(18,24)=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Mínimo múltiplo comum - MMC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6 e 8. MMC(6,8)=?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M(6) = {6,12,18,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24</a:t>
            </a:r>
            <a:r>
              <a:rPr lang="pt-BR" dirty="0" smtClean="0">
                <a:latin typeface="Arial" charset="0"/>
                <a:cs typeface="Arial" charset="0"/>
              </a:rPr>
              <a:t>,30,36,42,48,54,...}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M(8) = {8,16,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24</a:t>
            </a:r>
            <a:r>
              <a:rPr lang="pt-BR" dirty="0" smtClean="0">
                <a:latin typeface="Arial" charset="0"/>
                <a:cs typeface="Arial" charset="0"/>
              </a:rPr>
              <a:t>,32,40,48,56,64,...}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Então o MMC(6,8)= 24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MMC e MDC </a:t>
            </a:r>
            <a:b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 DIVISÃO SIMULTÂNEA 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2060848"/>
            <a:ext cx="2305050" cy="3959225"/>
          </a:xfrm>
          <a:prstGeom prst="rect">
            <a:avLst/>
          </a:prstGeom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275856" y="1928813"/>
            <a:ext cx="5582394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400" dirty="0">
                <a:cs typeface="Arial" charset="0"/>
              </a:rPr>
              <a:t>MMC= 2.2.2.2.3.3.5</a:t>
            </a: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3347864" y="2708920"/>
            <a:ext cx="40370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cs typeface="Arial" charset="0"/>
              </a:rPr>
              <a:t>MMC= 720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3419872" y="3573016"/>
            <a:ext cx="22701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 dirty="0">
                <a:cs typeface="Arial" charset="0"/>
              </a:rPr>
              <a:t>MDC=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483768" y="620688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accent1">
                    <a:satMod val="150000"/>
                  </a:schemeClr>
                </a:solidFill>
              </a:rPr>
              <a:t>Propriedades do MDC E MMC</a:t>
            </a:r>
            <a:endParaRPr lang="pt-BR" sz="32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MDC(a,b) . MMC(a,b) = a.b</a:t>
            </a:r>
          </a:p>
          <a:p>
            <a:pPr eaLnBrk="1" hangingPunct="1"/>
            <a:endParaRPr lang="pt-BR" sz="4800" dirty="0" smtClean="0"/>
          </a:p>
          <a:p>
            <a:pPr eaLnBrk="1" hangingPunct="1"/>
            <a:r>
              <a:rPr lang="pt-BR" sz="2800" dirty="0" smtClean="0">
                <a:latin typeface="Arial" charset="0"/>
                <a:cs typeface="Arial" charset="0"/>
              </a:rPr>
              <a:t>Tente com os números 45 e 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556792"/>
            <a:ext cx="84963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sz="3200" dirty="0"/>
              <a:t> </a:t>
            </a:r>
            <a:r>
              <a:rPr lang="pt-BR" sz="3200" dirty="0"/>
              <a:t>Dados dois ou mais números o </a:t>
            </a:r>
            <a:r>
              <a:rPr lang="pt-BR" sz="3200" dirty="0">
                <a:solidFill>
                  <a:srgbClr val="FF0066"/>
                </a:solidFill>
              </a:rPr>
              <a:t>Mínimo Múltiplo</a:t>
            </a:r>
            <a:r>
              <a:rPr lang="pt-BR" sz="3200" dirty="0"/>
              <a:t> </a:t>
            </a:r>
            <a:r>
              <a:rPr lang="pt-BR" sz="3200" dirty="0">
                <a:solidFill>
                  <a:srgbClr val="FF0066"/>
                </a:solidFill>
              </a:rPr>
              <a:t>Comum</a:t>
            </a:r>
            <a:r>
              <a:rPr lang="pt-BR" sz="3200" dirty="0"/>
              <a:t>, MMC é o </a:t>
            </a:r>
            <a:r>
              <a:rPr lang="pt-BR" sz="3200" dirty="0">
                <a:solidFill>
                  <a:srgbClr val="FF0066"/>
                </a:solidFill>
              </a:rPr>
              <a:t>menor</a:t>
            </a:r>
            <a:r>
              <a:rPr lang="pt-BR" sz="3200" dirty="0"/>
              <a:t> número que é múltiplo dos outros dois ( ou mais números).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4221088"/>
            <a:ext cx="81359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US" sz="3200" dirty="0"/>
              <a:t> </a:t>
            </a:r>
            <a:r>
              <a:rPr lang="pt-BR" sz="3200" dirty="0"/>
              <a:t>Dado dois ou mais números, denomina-se </a:t>
            </a:r>
            <a:r>
              <a:rPr lang="pt-BR" sz="3200" b="1" dirty="0">
                <a:solidFill>
                  <a:schemeClr val="accent2"/>
                </a:solidFill>
              </a:rPr>
              <a:t>Máximo divisor comum</a:t>
            </a:r>
            <a:r>
              <a:rPr lang="pt-BR" sz="3200" dirty="0"/>
              <a:t> ( </a:t>
            </a:r>
            <a:r>
              <a:rPr lang="pt-BR" sz="3200" dirty="0" err="1"/>
              <a:t>M.D.</a:t>
            </a:r>
            <a:r>
              <a:rPr lang="pt-BR" sz="3200" dirty="0"/>
              <a:t>C) desses números o </a:t>
            </a:r>
            <a:r>
              <a:rPr lang="pt-BR" sz="3200" dirty="0">
                <a:solidFill>
                  <a:schemeClr val="accent2"/>
                </a:solidFill>
              </a:rPr>
              <a:t>maior</a:t>
            </a:r>
            <a:r>
              <a:rPr lang="pt-BR" sz="3200" dirty="0"/>
              <a:t> desses divisores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utoUpdateAnimBg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836712"/>
            <a:ext cx="79248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/>
              <a:t>Vamos encontrar o </a:t>
            </a:r>
            <a:r>
              <a:rPr lang="pt-BR" sz="2800" b="1" dirty="0" err="1"/>
              <a:t>m.m.c.</a:t>
            </a:r>
            <a:r>
              <a:rPr lang="pt-BR" sz="2800" b="1" dirty="0"/>
              <a:t>( 12, 36, 18)</a:t>
            </a:r>
          </a:p>
          <a:p>
            <a:pPr algn="l">
              <a:spcBef>
                <a:spcPct val="50000"/>
              </a:spcBef>
            </a:pPr>
            <a:r>
              <a:rPr lang="pt-BR" sz="2800" dirty="0">
                <a:solidFill>
                  <a:srgbClr val="FF0066"/>
                </a:solidFill>
              </a:rPr>
              <a:t>Primeiro encontramos:</a:t>
            </a:r>
          </a:p>
          <a:p>
            <a:pPr algn="l">
              <a:spcBef>
                <a:spcPct val="50000"/>
              </a:spcBef>
            </a:pPr>
            <a:r>
              <a:rPr lang="pt-BR" sz="2800" dirty="0"/>
              <a:t>Múltiplos de 12: 0, 12, 24, 36, 48, 60, 72,...</a:t>
            </a:r>
          </a:p>
          <a:p>
            <a:pPr algn="l">
              <a:spcBef>
                <a:spcPct val="50000"/>
              </a:spcBef>
            </a:pPr>
            <a:r>
              <a:rPr lang="pt-BR" sz="2800" dirty="0"/>
              <a:t>Múltiplos de 36: 0 , 36, 72, 108, 144, 180,...</a:t>
            </a:r>
          </a:p>
          <a:p>
            <a:pPr algn="l">
              <a:spcBef>
                <a:spcPct val="50000"/>
              </a:spcBef>
            </a:pPr>
            <a:r>
              <a:rPr lang="pt-BR" sz="2800" dirty="0"/>
              <a:t>Múltiplos de 18: 0, 18 36, 54, 72, 90, 108,...</a:t>
            </a:r>
          </a:p>
          <a:p>
            <a:pPr algn="l">
              <a:spcBef>
                <a:spcPct val="50000"/>
              </a:spcBef>
            </a:pPr>
            <a:r>
              <a:rPr lang="pt-BR" sz="2800" dirty="0"/>
              <a:t>Os múltiplos comuns são: 0, 36, 72,....</a:t>
            </a:r>
          </a:p>
          <a:p>
            <a:pPr algn="l">
              <a:spcBef>
                <a:spcPct val="50000"/>
              </a:spcBef>
            </a:pPr>
            <a:r>
              <a:rPr lang="pt-BR" sz="2800" dirty="0"/>
              <a:t>Sem contar o zero.</a:t>
            </a:r>
          </a:p>
          <a:p>
            <a:pPr algn="l">
              <a:spcBef>
                <a:spcPct val="50000"/>
              </a:spcBef>
            </a:pPr>
            <a:r>
              <a:rPr lang="pt-BR" sz="2800" dirty="0"/>
              <a:t> </a:t>
            </a:r>
            <a:r>
              <a:rPr lang="pt-BR" sz="2800" dirty="0" err="1">
                <a:solidFill>
                  <a:schemeClr val="accent2"/>
                </a:solidFill>
              </a:rPr>
              <a:t>m.m.</a:t>
            </a:r>
            <a:r>
              <a:rPr lang="pt-BR" sz="2800" dirty="0">
                <a:solidFill>
                  <a:schemeClr val="accent2"/>
                </a:solidFill>
              </a:rPr>
              <a:t>c ( 12, 36, 18) =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59721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272" y="1916832"/>
            <a:ext cx="8366323" cy="425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dirty="0"/>
              <a:t>Vamos encontrar o MDC ( 12, 36, 18)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00113" y="2060575"/>
            <a:ext cx="669607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dirty="0"/>
              <a:t>D(12)={1, 2, 3, 4, 6, 12}</a:t>
            </a:r>
          </a:p>
          <a:p>
            <a:pPr algn="just">
              <a:spcBef>
                <a:spcPct val="50000"/>
              </a:spcBef>
            </a:pPr>
            <a:r>
              <a:rPr lang="pt-BR" sz="2800" dirty="0"/>
              <a:t>D(36)= {1, 2, 3, 4, 6, 9, 12, 18, 36 }</a:t>
            </a:r>
          </a:p>
          <a:p>
            <a:pPr algn="just">
              <a:spcBef>
                <a:spcPct val="50000"/>
              </a:spcBef>
            </a:pPr>
            <a:r>
              <a:rPr lang="pt-BR" sz="2800" dirty="0"/>
              <a:t>D(18)=  {1, 2, 3, 6, 9, 18}</a:t>
            </a:r>
          </a:p>
          <a:p>
            <a:pPr algn="just">
              <a:spcBef>
                <a:spcPct val="50000"/>
              </a:spcBef>
            </a:pPr>
            <a:r>
              <a:rPr lang="pt-BR" sz="2800" dirty="0"/>
              <a:t>Divisores comuns= 1, 2, 3, 6</a:t>
            </a:r>
          </a:p>
          <a:p>
            <a:pPr algn="just">
              <a:spcBef>
                <a:spcPct val="50000"/>
              </a:spcBef>
            </a:pPr>
            <a:r>
              <a:rPr lang="pt-BR" sz="2800" dirty="0"/>
              <a:t>Maior divisor comum 12, 36 e 18</a:t>
            </a:r>
          </a:p>
          <a:p>
            <a:pPr algn="just">
              <a:spcBef>
                <a:spcPct val="50000"/>
              </a:spcBef>
            </a:pPr>
            <a:r>
              <a:rPr lang="pt-BR" sz="2800" dirty="0"/>
              <a:t>MDC(12, 36, 18)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272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/>
              <a:t>Observe agora o que acontece com o MMC e com o MDC dos números  10 e 11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924300" y="1989138"/>
            <a:ext cx="417671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/>
              <a:t>Não há primo divisor comum!</a:t>
            </a:r>
          </a:p>
          <a:p>
            <a:pPr algn="just">
              <a:spcBef>
                <a:spcPct val="50000"/>
              </a:spcBef>
            </a:pPr>
            <a:r>
              <a:rPr lang="pt-BR"/>
              <a:t>Então o MDC(10, 11) = 1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492500" y="3860800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/>
              <a:t>O MMC(10,11)= 2x5x11= 10x11=110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09600" y="5181600"/>
            <a:ext cx="806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3200"/>
              <a:t>Números que tenham como MDC= 1, são chamados de </a:t>
            </a:r>
            <a:r>
              <a:rPr lang="pt-BR" sz="3200">
                <a:solidFill>
                  <a:srgbClr val="FF0066"/>
                </a:solidFill>
              </a:rPr>
              <a:t>números primos entre si!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58888" y="2133600"/>
            <a:ext cx="2305050" cy="2039938"/>
            <a:chOff x="793" y="1344"/>
            <a:chExt cx="1452" cy="1285"/>
          </a:xfrm>
        </p:grpSpPr>
        <p:sp>
          <p:nvSpPr>
            <p:cNvPr id="9223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10,</a:t>
              </a:r>
            </a:p>
          </p:txBody>
        </p:sp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1247" y="1344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11</a:t>
              </a:r>
            </a:p>
          </p:txBody>
        </p:sp>
        <p:sp>
          <p:nvSpPr>
            <p:cNvPr id="9225" name="Text Box 10"/>
            <p:cNvSpPr txBox="1">
              <a:spLocks noChangeArrowheads="1"/>
            </p:cNvSpPr>
            <p:nvPr/>
          </p:nvSpPr>
          <p:spPr bwMode="auto">
            <a:xfrm>
              <a:off x="1927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2</a:t>
              </a:r>
            </a:p>
          </p:txBody>
        </p:sp>
        <p:sp>
          <p:nvSpPr>
            <p:cNvPr id="9226" name="Text Box 11"/>
            <p:cNvSpPr txBox="1">
              <a:spLocks noChangeArrowheads="1"/>
            </p:cNvSpPr>
            <p:nvPr/>
          </p:nvSpPr>
          <p:spPr bwMode="auto">
            <a:xfrm>
              <a:off x="882" y="166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5,</a:t>
              </a:r>
            </a:p>
          </p:txBody>
        </p:sp>
        <p:sp>
          <p:nvSpPr>
            <p:cNvPr id="9227" name="Text Box 12"/>
            <p:cNvSpPr txBox="1">
              <a:spLocks noChangeArrowheads="1"/>
            </p:cNvSpPr>
            <p:nvPr/>
          </p:nvSpPr>
          <p:spPr bwMode="auto">
            <a:xfrm>
              <a:off x="1247" y="1661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11</a:t>
              </a:r>
            </a:p>
          </p:txBody>
        </p:sp>
        <p:sp>
          <p:nvSpPr>
            <p:cNvPr id="9228" name="Text Box 13"/>
            <p:cNvSpPr txBox="1">
              <a:spLocks noChangeArrowheads="1"/>
            </p:cNvSpPr>
            <p:nvPr/>
          </p:nvSpPr>
          <p:spPr bwMode="auto">
            <a:xfrm>
              <a:off x="1927" y="166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5</a:t>
              </a:r>
            </a:p>
          </p:txBody>
        </p:sp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882" y="197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1,</a:t>
              </a:r>
            </a:p>
          </p:txBody>
        </p:sp>
        <p:sp>
          <p:nvSpPr>
            <p:cNvPr id="9230" name="Text Box 15"/>
            <p:cNvSpPr txBox="1">
              <a:spLocks noChangeArrowheads="1"/>
            </p:cNvSpPr>
            <p:nvPr/>
          </p:nvSpPr>
          <p:spPr bwMode="auto">
            <a:xfrm>
              <a:off x="1338" y="197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11</a:t>
              </a:r>
            </a:p>
          </p:txBody>
        </p:sp>
        <p:sp>
          <p:nvSpPr>
            <p:cNvPr id="9231" name="Text Box 16"/>
            <p:cNvSpPr txBox="1">
              <a:spLocks noChangeArrowheads="1"/>
            </p:cNvSpPr>
            <p:nvPr/>
          </p:nvSpPr>
          <p:spPr bwMode="auto">
            <a:xfrm>
              <a:off x="1845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11</a:t>
              </a:r>
            </a:p>
          </p:txBody>
        </p:sp>
        <p:sp>
          <p:nvSpPr>
            <p:cNvPr id="9232" name="Text Box 17"/>
            <p:cNvSpPr txBox="1">
              <a:spLocks noChangeArrowheads="1"/>
            </p:cNvSpPr>
            <p:nvPr/>
          </p:nvSpPr>
          <p:spPr bwMode="auto">
            <a:xfrm>
              <a:off x="927" y="2341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1,</a:t>
              </a:r>
            </a:p>
          </p:txBody>
        </p:sp>
        <p:sp>
          <p:nvSpPr>
            <p:cNvPr id="9233" name="Text Box 20"/>
            <p:cNvSpPr txBox="1">
              <a:spLocks noChangeArrowheads="1"/>
            </p:cNvSpPr>
            <p:nvPr/>
          </p:nvSpPr>
          <p:spPr bwMode="auto">
            <a:xfrm>
              <a:off x="1429" y="2341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1</a:t>
              </a:r>
            </a:p>
          </p:txBody>
        </p:sp>
        <p:sp>
          <p:nvSpPr>
            <p:cNvPr id="9234" name="Line 23"/>
            <p:cNvSpPr>
              <a:spLocks noChangeShapeType="1"/>
            </p:cNvSpPr>
            <p:nvPr/>
          </p:nvSpPr>
          <p:spPr bwMode="auto">
            <a:xfrm>
              <a:off x="1776" y="134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9" grpId="0" autoUpdateAnimBg="0"/>
      <p:bldP spid="15381" grpId="0" autoUpdateAnimBg="0"/>
      <p:bldP spid="1538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MDC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– </a:t>
            </a:r>
            <a:r>
              <a:rPr lang="en-US" dirty="0" err="1" smtClean="0"/>
              <a:t>Divisão</a:t>
            </a:r>
            <a:r>
              <a:rPr lang="en-US" dirty="0" smtClean="0"/>
              <a:t> </a:t>
            </a:r>
            <a:r>
              <a:rPr lang="en-US" dirty="0" err="1" smtClean="0"/>
              <a:t>sucessiva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 determinação do máximo divisor comum pelo método da divisão sucessiva somente é válida entre dois números. Observe os passos que devem ser seguidos: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1º passo: dividir o maior dos números pelo menor.</a:t>
            </a:r>
            <a:br>
              <a:rPr lang="pt-BR" dirty="0" smtClean="0"/>
            </a:br>
            <a:r>
              <a:rPr lang="pt-BR" dirty="0" smtClean="0"/>
              <a:t>2º passo: escolhemos o divisor da operação anterior, o qual será dividido pelo resto da divisão anterior.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Devemos repetir essa operação até que o resto da divisão seja igual a zero. Na ocorrência do resto igual a zero, referente à última divisão, determinamos o máximo divisor comum como o número divisor dessa passagem. Observe os exemplos: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279751" cy="584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143800" cy="422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1571625"/>
            <a:ext cx="8715375" cy="528637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O número de divisores naturais de um número natural é igual ao produto dos expoentes dos seus fatores primos aumentado, cada expoente, do número 1.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n[D(90)] = (1+1).(2+1).(1+1)= 2.3.2= 12</a:t>
            </a:r>
          </a:p>
          <a:p>
            <a:pPr eaLnBrk="1" hangingPunct="1"/>
            <a:endParaRPr lang="pt-B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D(90) = {1,2,3,5,6,9,10,15,18,30,45,90}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712500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581453" cy="399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7992888" cy="441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11560" y="188640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Múltiplo de um número é todo o número que se obtém multiplicando o número dado por um número inteiro qualquer. </a:t>
            </a:r>
            <a:endParaRPr lang="pt-B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1924050"/>
            <a:ext cx="71342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331640" y="620688"/>
            <a:ext cx="2805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Observações</a:t>
            </a:r>
            <a:r>
              <a:rPr lang="en-US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84863" cy="605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528" y="1052736"/>
            <a:ext cx="820859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2" algn="just">
              <a:buFont typeface="Wingdings" pitchFamily="2" charset="2"/>
              <a:buNone/>
            </a:pPr>
            <a:endParaRPr lang="pt-BR" dirty="0">
              <a:solidFill>
                <a:srgbClr val="FF0066"/>
              </a:solidFill>
              <a:latin typeface="Tahoma" pitchFamily="34" charset="0"/>
            </a:endParaRPr>
          </a:p>
          <a:p>
            <a:pPr lvl="2" algn="just">
              <a:buFont typeface="Wingdings" pitchFamily="2" charset="2"/>
              <a:buNone/>
            </a:pPr>
            <a:r>
              <a:rPr lang="pt-BR" dirty="0">
                <a:solidFill>
                  <a:srgbClr val="FF0066"/>
                </a:solidFill>
                <a:latin typeface="Tahoma" pitchFamily="34" charset="0"/>
              </a:rPr>
              <a:t> </a:t>
            </a:r>
            <a:r>
              <a:rPr lang="pt-BR" sz="3200" dirty="0">
                <a:solidFill>
                  <a:srgbClr val="FF0066"/>
                </a:solidFill>
                <a:latin typeface="Tahoma" pitchFamily="34" charset="0"/>
              </a:rPr>
              <a:t>Número Primo</a:t>
            </a:r>
            <a:endParaRPr lang="pt-BR" sz="3200" dirty="0">
              <a:solidFill>
                <a:srgbClr val="000000"/>
              </a:solidFill>
              <a:latin typeface="Tahoma" pitchFamily="34" charset="0"/>
            </a:endParaRPr>
          </a:p>
          <a:p>
            <a:pPr lvl="1" algn="just">
              <a:buClr>
                <a:srgbClr val="FF0066"/>
              </a:buClr>
              <a:buFont typeface="Wingdings" pitchFamily="2" charset="2"/>
              <a:buChar char="v"/>
            </a:pPr>
            <a:r>
              <a:rPr lang="pt-BR" sz="3200" dirty="0">
                <a:solidFill>
                  <a:srgbClr val="000000"/>
                </a:solidFill>
                <a:latin typeface="Tahoma" pitchFamily="34" charset="0"/>
              </a:rPr>
              <a:t>Um número é primo quando possui apenas dois divisores distintos: ele mesmo e o número 1</a:t>
            </a:r>
            <a:r>
              <a:rPr lang="pt-BR" sz="32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lvl="1" algn="just">
              <a:buClr>
                <a:srgbClr val="FF0066"/>
              </a:buClr>
              <a:buFont typeface="Wingdings" pitchFamily="2" charset="2"/>
              <a:buChar char="v"/>
            </a:pPr>
            <a:endParaRPr lang="pt-BR" sz="3200" dirty="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79512" y="3212976"/>
            <a:ext cx="864096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2"/>
            <a:r>
              <a:rPr lang="en-US" sz="3200" dirty="0">
                <a:solidFill>
                  <a:srgbClr val="FF0066"/>
                </a:solidFill>
                <a:latin typeface="Tahoma" pitchFamily="34" charset="0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Tahoma" pitchFamily="34" charset="0"/>
              </a:rPr>
              <a:t> </a:t>
            </a:r>
          </a:p>
          <a:p>
            <a:pPr lvl="2"/>
            <a:r>
              <a:rPr lang="pt-BR" sz="3200" dirty="0" smtClean="0">
                <a:solidFill>
                  <a:srgbClr val="FF0066"/>
                </a:solidFill>
                <a:latin typeface="Tahoma" pitchFamily="34" charset="0"/>
              </a:rPr>
              <a:t>Números </a:t>
            </a:r>
            <a:r>
              <a:rPr lang="pt-BR" sz="3200" dirty="0">
                <a:solidFill>
                  <a:srgbClr val="FF0066"/>
                </a:solidFill>
                <a:latin typeface="Tahoma" pitchFamily="34" charset="0"/>
              </a:rPr>
              <a:t>Compostos</a:t>
            </a:r>
            <a:endParaRPr lang="pt-BR" sz="3200" dirty="0">
              <a:solidFill>
                <a:srgbClr val="FF0000"/>
              </a:solidFill>
              <a:latin typeface="Tahoma" pitchFamily="34" charset="0"/>
            </a:endParaRPr>
          </a:p>
          <a:p>
            <a:pPr lvl="2">
              <a:buClr>
                <a:srgbClr val="FF0066"/>
              </a:buClr>
              <a:buFont typeface="Wingdings" pitchFamily="2" charset="2"/>
              <a:buChar char="v"/>
            </a:pPr>
            <a:r>
              <a:rPr lang="pt-BR" sz="3200" dirty="0">
                <a:solidFill>
                  <a:srgbClr val="000000"/>
                </a:solidFill>
                <a:latin typeface="Tahoma" pitchFamily="34" charset="0"/>
              </a:rPr>
              <a:t>Um número é composto quando possui mais de dois divisores distintos.</a:t>
            </a:r>
          </a:p>
          <a:p>
            <a:pPr>
              <a:spcBef>
                <a:spcPct val="50000"/>
              </a:spcBef>
            </a:pPr>
            <a:endParaRPr lang="pt-BR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51520" y="5229200"/>
            <a:ext cx="88561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buClr>
                <a:srgbClr val="FF0066"/>
              </a:buClr>
              <a:buFont typeface="Wingdings" pitchFamily="2" charset="2"/>
              <a:buChar char="v"/>
            </a:pPr>
            <a:r>
              <a:rPr lang="pt-BR" sz="3200" dirty="0">
                <a:solidFill>
                  <a:srgbClr val="000000"/>
                </a:solidFill>
                <a:latin typeface="Tahoma" pitchFamily="34" charset="0"/>
              </a:rPr>
              <a:t>O número 1 não é primo nem composto.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pPr lvl="2">
              <a:buClr>
                <a:srgbClr val="FF0066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000000"/>
                </a:solidFill>
                <a:latin typeface="Tahoma" pitchFamily="34" charset="0"/>
              </a:rPr>
              <a:t>O </a:t>
            </a:r>
            <a:r>
              <a:rPr lang="pt-BR" sz="3200" dirty="0">
                <a:solidFill>
                  <a:srgbClr val="000000"/>
                </a:solidFill>
                <a:latin typeface="Tahoma" pitchFamily="34" charset="0"/>
              </a:rPr>
              <a:t>número 0 não é primo nem composto.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36296" cy="64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1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charRg st="1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charRg st="1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637</Words>
  <Application>Microsoft Office PowerPoint</Application>
  <PresentationFormat>Apresentação na tela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EXEMPLO: </vt:lpstr>
      <vt:lpstr>Slide 13</vt:lpstr>
      <vt:lpstr>Máximo divisor comum - MDC</vt:lpstr>
      <vt:lpstr>Mínimo múltiplo comum - MMC</vt:lpstr>
      <vt:lpstr> MMC e MDC   DIVISÃO SIMULTÂNEA </vt:lpstr>
      <vt:lpstr>Slide 17</vt:lpstr>
      <vt:lpstr>Slide 18</vt:lpstr>
      <vt:lpstr>Slide 19</vt:lpstr>
      <vt:lpstr>Vamos encontrar o MDC ( 12, 36, 18)</vt:lpstr>
      <vt:lpstr>Slide 21</vt:lpstr>
      <vt:lpstr>MDC   Método – Divisão sucessiva</vt:lpstr>
      <vt:lpstr>Slide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6</cp:revision>
  <dcterms:created xsi:type="dcterms:W3CDTF">2016-08-10T15:46:47Z</dcterms:created>
  <dcterms:modified xsi:type="dcterms:W3CDTF">2016-08-17T16:10:26Z</dcterms:modified>
</cp:coreProperties>
</file>