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custShowLst>
    <p:custShow name="Paridade" id="0">
      <p:sldLst>
        <p:sld r:id="rId2"/>
        <p:sld r:id="rId3"/>
      </p:sldLst>
    </p:custShow>
  </p:custShow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71" autoAdjust="0"/>
  </p:normalViewPr>
  <p:slideViewPr>
    <p:cSldViewPr>
      <p:cViewPr varScale="1">
        <p:scale>
          <a:sx n="70" d="100"/>
          <a:sy n="70" d="100"/>
        </p:scale>
        <p:origin x="-5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smtClean="0"/>
              <a:t>Clique para editar 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7" name="Espaço Reservado para Data 6"/>
          <p:cNvSpPr>
            <a:spLocks noGrp="1"/>
          </p:cNvSpPr>
          <p:nvPr>
            <p:ph type="dt" sz="half" idx="10"/>
          </p:nvPr>
        </p:nvSpPr>
        <p:spPr/>
        <p:txBody>
          <a:bodyPr/>
          <a:lstStyle>
            <a:extLst/>
          </a:lstStyle>
          <a:p>
            <a:fld id="{D8C17371-53A9-473C-BF58-FA2CC65D2596}" type="datetimeFigureOut">
              <a:rPr lang="pt-BR" smtClean="0"/>
              <a:t>18/06/2016</a:t>
            </a:fld>
            <a:endParaRPr lang="pt-BR"/>
          </a:p>
        </p:txBody>
      </p:sp>
      <p:sp>
        <p:nvSpPr>
          <p:cNvPr id="20" name="Espaço Reservado para Rodapé 19"/>
          <p:cNvSpPr>
            <a:spLocks noGrp="1"/>
          </p:cNvSpPr>
          <p:nvPr>
            <p:ph type="ftr" sz="quarter" idx="11"/>
          </p:nvPr>
        </p:nvSpPr>
        <p:spPr/>
        <p:txBody>
          <a:bodyPr/>
          <a:lstStyle>
            <a:extLst/>
          </a:lstStyle>
          <a:p>
            <a:endParaRPr lang="pt-BR"/>
          </a:p>
        </p:txBody>
      </p:sp>
      <p:sp>
        <p:nvSpPr>
          <p:cNvPr id="10" name="Espaço Reservado para Número de Slide 9"/>
          <p:cNvSpPr>
            <a:spLocks noGrp="1"/>
          </p:cNvSpPr>
          <p:nvPr>
            <p:ph type="sldNum" sz="quarter" idx="12"/>
          </p:nvPr>
        </p:nvSpPr>
        <p:spPr/>
        <p:txBody>
          <a:bodyPr/>
          <a:lstStyle>
            <a:extLst/>
          </a:lstStyle>
          <a:p>
            <a:fld id="{B5F76373-7ED3-4643-90DE-94F1CB334473}" type="slidenum">
              <a:rPr lang="pt-BR" smtClean="0"/>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D8C17371-53A9-473C-BF58-FA2CC65D2596}" type="datetimeFigureOut">
              <a:rPr lang="pt-BR" smtClean="0"/>
              <a:t>18/06/2016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B5F76373-7ED3-4643-90DE-94F1CB334473}"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D8C17371-53A9-473C-BF58-FA2CC65D2596}" type="datetimeFigureOut">
              <a:rPr lang="pt-BR" smtClean="0"/>
              <a:t>18/06/2016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B5F76373-7ED3-4643-90DE-94F1CB334473}"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D8C17371-53A9-473C-BF58-FA2CC65D2596}" type="datetimeFigureOut">
              <a:rPr lang="pt-BR" smtClean="0"/>
              <a:t>18/06/2016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B5F76373-7ED3-4643-90DE-94F1CB334473}"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extLst/>
          </a:lstStyle>
          <a:p>
            <a:fld id="{D8C17371-53A9-473C-BF58-FA2CC65D2596}" type="datetimeFigureOut">
              <a:rPr lang="pt-BR" smtClean="0"/>
              <a:t>18/06/2016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B5F76373-7ED3-4643-90DE-94F1CB334473}" type="slidenum">
              <a:rPr lang="pt-BR" smtClean="0"/>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BR" smtClean="0"/>
              <a:t>Clique para editar 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D8C17371-53A9-473C-BF58-FA2CC65D2596}" type="datetimeFigureOut">
              <a:rPr lang="pt-BR" smtClean="0"/>
              <a:t>18/06/2016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B5F76373-7ED3-4643-90DE-94F1CB334473}"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D8C17371-53A9-473C-BF58-FA2CC65D2596}" type="datetimeFigureOut">
              <a:rPr lang="pt-BR" smtClean="0"/>
              <a:t>18/06/2016</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B5F76373-7ED3-4643-90DE-94F1CB334473}"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extLst/>
          </a:lstStyle>
          <a:p>
            <a:fld id="{D8C17371-53A9-473C-BF58-FA2CC65D2596}" type="datetimeFigureOut">
              <a:rPr lang="pt-BR" smtClean="0"/>
              <a:t>18/06/2016</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B5F76373-7ED3-4643-90DE-94F1CB334473}"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D8C17371-53A9-473C-BF58-FA2CC65D2596}" type="datetimeFigureOut">
              <a:rPr lang="pt-BR" smtClean="0"/>
              <a:t>18/06/2016</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B5F76373-7ED3-4643-90DE-94F1CB334473}" type="slidenum">
              <a:rPr lang="pt-BR" smtClean="0"/>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D8C17371-53A9-473C-BF58-FA2CC65D2596}" type="datetimeFigureOut">
              <a:rPr lang="pt-BR" smtClean="0"/>
              <a:t>18/06/2016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B5F76373-7ED3-4643-90DE-94F1CB334473}"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extLst/>
          </a:lstStyle>
          <a:p>
            <a:fld id="{D8C17371-53A9-473C-BF58-FA2CC65D2596}" type="datetimeFigureOut">
              <a:rPr lang="pt-BR" smtClean="0"/>
              <a:t>18/06/2016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B5F76373-7ED3-4643-90DE-94F1CB334473}" type="slidenum">
              <a:rPr lang="pt-BR" smtClean="0"/>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BR" smtClean="0"/>
              <a:t>Clique para editar 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8C17371-53A9-473C-BF58-FA2CC65D2596}" type="datetimeFigureOut">
              <a:rPr lang="pt-BR" smtClean="0"/>
              <a:t>18/06/2016</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5F76373-7ED3-4643-90DE-94F1CB334473}" type="slidenum">
              <a:rPr lang="pt-BR" smtClean="0"/>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4808" y="980728"/>
            <a:ext cx="7772400" cy="1470025"/>
          </a:xfrm>
        </p:spPr>
        <p:txBody>
          <a:bodyPr/>
          <a:lstStyle/>
          <a:p>
            <a:r>
              <a:rPr lang="pt-BR" b="1" dirty="0" smtClean="0"/>
              <a:t>PARIDADE</a:t>
            </a:r>
            <a:endParaRPr lang="pt-BR" b="1" dirty="0"/>
          </a:p>
        </p:txBody>
      </p:sp>
      <p:sp>
        <p:nvSpPr>
          <p:cNvPr id="3" name="Subtítulo 2"/>
          <p:cNvSpPr>
            <a:spLocks noGrp="1"/>
          </p:cNvSpPr>
          <p:nvPr>
            <p:ph type="subTitle" idx="1"/>
          </p:nvPr>
        </p:nvSpPr>
        <p:spPr>
          <a:xfrm>
            <a:off x="1331640" y="2636912"/>
            <a:ext cx="6400800" cy="2160240"/>
          </a:xfrm>
        </p:spPr>
        <p:txBody>
          <a:bodyPr>
            <a:normAutofit/>
          </a:bodyPr>
          <a:lstStyle/>
          <a:p>
            <a:pPr algn="just"/>
            <a:r>
              <a:rPr lang="pt-BR" dirty="0" smtClean="0">
                <a:solidFill>
                  <a:schemeClr val="tx1"/>
                </a:solidFill>
              </a:rPr>
              <a:t>	Dizemos que dois números inteiros têm mesma paridade, quando são ambos pares ou ambos ímpares. </a:t>
            </a:r>
          </a:p>
          <a:p>
            <a:pPr algn="just"/>
            <a:r>
              <a:rPr lang="pt-BR" dirty="0" smtClean="0">
                <a:solidFill>
                  <a:schemeClr val="tx1"/>
                </a:solidFill>
              </a:rPr>
              <a:t>	</a:t>
            </a:r>
            <a:endParaRPr lang="pt-BR"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13176"/>
            <a:ext cx="3279687" cy="1844824"/>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123"/>
            <a:ext cx="2976331" cy="2232248"/>
          </a:xfrm>
          <a:prstGeom prst="rect">
            <a:avLst/>
          </a:prstGeom>
        </p:spPr>
      </p:pic>
    </p:spTree>
    <p:extLst>
      <p:ext uri="{BB962C8B-B14F-4D97-AF65-F5344CB8AC3E}">
        <p14:creationId xmlns:p14="http://schemas.microsoft.com/office/powerpoint/2010/main" val="3313005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 7</a:t>
            </a:r>
            <a:endParaRPr lang="pt-BR" dirty="0"/>
          </a:p>
        </p:txBody>
      </p:sp>
      <p:sp>
        <p:nvSpPr>
          <p:cNvPr id="3" name="Espaço Reservado para Conteúdo 2"/>
          <p:cNvSpPr>
            <a:spLocks noGrp="1"/>
          </p:cNvSpPr>
          <p:nvPr>
            <p:ph idx="1"/>
          </p:nvPr>
        </p:nvSpPr>
        <p:spPr/>
        <p:txBody>
          <a:bodyPr/>
          <a:lstStyle/>
          <a:p>
            <a:r>
              <a:rPr lang="pt-BR" dirty="0" smtClean="0"/>
              <a:t>Três discos de borracha , A, B e C, utilizados no hóquei sobre o gelo, estão no campo. Um jogador bate em um deles de tal forma que ele passa entre dois outros discos. Ele faz isto 25 vezes. Ele pode retornar os três discos às suas posições iniciais?</a:t>
            </a:r>
            <a:endParaRPr lang="pt-BR" dirty="0"/>
          </a:p>
        </p:txBody>
      </p:sp>
    </p:spTree>
    <p:extLst>
      <p:ext uri="{BB962C8B-B14F-4D97-AF65-F5344CB8AC3E}">
        <p14:creationId xmlns:p14="http://schemas.microsoft.com/office/powerpoint/2010/main" val="186559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 8 e 9</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Todos os dominós em um conjunto estão colocados em cadeia. Se uma das extremidades da cadeia contém 5 bolinhas, qual o número de bolinhas na outra extremidade?</a:t>
            </a:r>
          </a:p>
          <a:p>
            <a:endParaRPr lang="pt-BR" dirty="0"/>
          </a:p>
          <a:p>
            <a:r>
              <a:rPr lang="pt-BR" dirty="0" smtClean="0"/>
              <a:t>Em um conjunto de dominós, são descartados todos os que não têm bolinhas  em uma das extremidades. Os dominós remanescentes podem ser arrumados em cadeia?</a:t>
            </a:r>
            <a:endParaRPr lang="pt-BR" dirty="0"/>
          </a:p>
        </p:txBody>
      </p:sp>
    </p:spTree>
    <p:extLst>
      <p:ext uri="{BB962C8B-B14F-4D97-AF65-F5344CB8AC3E}">
        <p14:creationId xmlns:p14="http://schemas.microsoft.com/office/powerpoint/2010/main" val="37893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619672" y="1061944"/>
            <a:ext cx="6583854" cy="2246769"/>
          </a:xfrm>
          <a:prstGeom prst="rect">
            <a:avLst/>
          </a:prstGeom>
          <a:noFill/>
        </p:spPr>
        <p:txBody>
          <a:bodyPr wrap="none" rtlCol="0">
            <a:spAutoFit/>
          </a:bodyPr>
          <a:lstStyle/>
          <a:p>
            <a:r>
              <a:rPr lang="pt-BR" sz="2000" dirty="0" smtClean="0"/>
              <a:t>TRÊS PROPRIEDADES IMPORTANTES :</a:t>
            </a:r>
          </a:p>
          <a:p>
            <a:endParaRPr lang="pt-BR" sz="2000" dirty="0" smtClean="0"/>
          </a:p>
          <a:p>
            <a:pPr marL="342900" indent="-342900">
              <a:buAutoNum type="alphaLcParenR"/>
            </a:pPr>
            <a:r>
              <a:rPr lang="pt-BR" sz="2000" dirty="0" smtClean="0"/>
              <a:t>a soma de dois números pares é par.</a:t>
            </a:r>
          </a:p>
          <a:p>
            <a:pPr marL="342900" indent="-342900">
              <a:buAutoNum type="alphaLcParenR"/>
            </a:pPr>
            <a:endParaRPr lang="pt-BR" sz="2000" dirty="0" smtClean="0"/>
          </a:p>
          <a:p>
            <a:r>
              <a:rPr lang="pt-BR" sz="2000" dirty="0" smtClean="0"/>
              <a:t>b) a soma de dois números ímpares é par. </a:t>
            </a:r>
          </a:p>
          <a:p>
            <a:endParaRPr lang="pt-BR" sz="2000" dirty="0" smtClean="0"/>
          </a:p>
          <a:p>
            <a:r>
              <a:rPr lang="pt-BR" sz="2000" dirty="0" smtClean="0"/>
              <a:t>c) a soma de um número par com um número ímpar é ímpar. </a:t>
            </a:r>
            <a:endParaRPr lang="pt-BR" sz="2000" dirty="0"/>
          </a:p>
        </p:txBody>
      </p:sp>
    </p:spTree>
    <p:extLst>
      <p:ext uri="{BB962C8B-B14F-4D97-AF65-F5344CB8AC3E}">
        <p14:creationId xmlns:p14="http://schemas.microsoft.com/office/powerpoint/2010/main" val="1032762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 1</a:t>
            </a:r>
            <a:endParaRPr lang="pt-BR" dirty="0"/>
          </a:p>
        </p:txBody>
      </p:sp>
      <p:sp>
        <p:nvSpPr>
          <p:cNvPr id="3" name="Espaço Reservado para Conteúdo 2"/>
          <p:cNvSpPr>
            <a:spLocks noGrp="1"/>
          </p:cNvSpPr>
          <p:nvPr>
            <p:ph idx="1"/>
          </p:nvPr>
        </p:nvSpPr>
        <p:spPr>
          <a:xfrm>
            <a:off x="1435608" y="1447800"/>
            <a:ext cx="7498080" cy="3133328"/>
          </a:xfrm>
        </p:spPr>
        <p:txBody>
          <a:bodyPr>
            <a:normAutofit lnSpcReduction="10000"/>
          </a:bodyPr>
          <a:lstStyle/>
          <a:p>
            <a:pPr algn="just"/>
            <a:r>
              <a:rPr lang="pt-BR" dirty="0"/>
              <a:t>Escrevemos abaixo os números naturais de 1 a </a:t>
            </a:r>
            <a:r>
              <a:rPr lang="pt-BR" dirty="0" smtClean="0"/>
              <a:t>10.</a:t>
            </a:r>
          </a:p>
          <a:p>
            <a:pPr marL="82296" indent="0" algn="just">
              <a:buNone/>
            </a:pPr>
            <a:r>
              <a:rPr lang="pt-BR" dirty="0" smtClean="0"/>
              <a:t>             1  </a:t>
            </a:r>
            <a:r>
              <a:rPr lang="pt-BR" dirty="0"/>
              <a:t>2 </a:t>
            </a:r>
            <a:r>
              <a:rPr lang="pt-BR" dirty="0" smtClean="0"/>
              <a:t> 3  </a:t>
            </a:r>
            <a:r>
              <a:rPr lang="pt-BR" dirty="0"/>
              <a:t>4 </a:t>
            </a:r>
            <a:r>
              <a:rPr lang="pt-BR" dirty="0" smtClean="0"/>
              <a:t> 5  6  7  8  </a:t>
            </a:r>
            <a:r>
              <a:rPr lang="pt-BR" dirty="0"/>
              <a:t>9 </a:t>
            </a:r>
            <a:r>
              <a:rPr lang="pt-BR" dirty="0" smtClean="0"/>
              <a:t> 10</a:t>
            </a:r>
          </a:p>
          <a:p>
            <a:pPr marL="82296" indent="0" algn="just">
              <a:buNone/>
            </a:pPr>
            <a:r>
              <a:rPr lang="pt-BR" dirty="0" smtClean="0"/>
              <a:t> </a:t>
            </a:r>
            <a:r>
              <a:rPr lang="pt-BR" dirty="0"/>
              <a:t>Antes de cada um deles, coloque sinais “+” ou “–” de forma que a soma de todos seja zero. </a:t>
            </a:r>
            <a:endParaRPr lang="pt-BR" dirty="0" smtClean="0"/>
          </a:p>
          <a:p>
            <a:pPr algn="just"/>
            <a:endParaRPr lang="pt-BR" dirty="0" smtClean="0"/>
          </a:p>
          <a:p>
            <a:pPr algn="just"/>
            <a:endParaRPr lang="pt-BR" dirty="0"/>
          </a:p>
        </p:txBody>
      </p:sp>
      <p:sp>
        <p:nvSpPr>
          <p:cNvPr id="4" name="CaixaDeTexto 3"/>
          <p:cNvSpPr txBox="1"/>
          <p:nvPr/>
        </p:nvSpPr>
        <p:spPr>
          <a:xfrm>
            <a:off x="911417" y="4365104"/>
            <a:ext cx="8244408" cy="2308324"/>
          </a:xfrm>
          <a:prstGeom prst="rect">
            <a:avLst/>
          </a:prstGeom>
          <a:noFill/>
        </p:spPr>
        <p:txBody>
          <a:bodyPr wrap="square" rtlCol="0">
            <a:spAutoFit/>
          </a:bodyPr>
          <a:lstStyle/>
          <a:p>
            <a:pPr marL="82296" indent="0" algn="just">
              <a:buNone/>
            </a:pPr>
            <a:r>
              <a:rPr lang="pt-BR" dirty="0" smtClean="0"/>
              <a:t>SOLUÇÃO: </a:t>
            </a:r>
          </a:p>
          <a:p>
            <a:pPr marL="82296" indent="0" algn="just">
              <a:buNone/>
            </a:pPr>
            <a:r>
              <a:rPr lang="pt-BR" dirty="0" smtClean="0"/>
              <a:t>	Não é possível fazer isto. Imaginando que fosse possível, deveríamos separar os números dados em dois grupos com a mesma soma. Então colocaríamos sinais negativos nos números de um dos grupos e sinais positivos nos números do outro. </a:t>
            </a:r>
          </a:p>
          <a:p>
            <a:pPr marL="82296" indent="0" algn="just">
              <a:buNone/>
            </a:pPr>
            <a:r>
              <a:rPr lang="pt-BR" dirty="0" smtClean="0"/>
              <a:t>	Teríamos então uma soma igual a zero. Acontece que a soma dos números naturais de 1 a 10 é igual a 55. Como este número é ímpar, não podemos separar os números dados em dois grupos que tenham a mesma soma.</a:t>
            </a:r>
          </a:p>
          <a:p>
            <a:endParaRPr lang="pt-BR" dirty="0"/>
          </a:p>
        </p:txBody>
      </p:sp>
    </p:spTree>
    <p:extLst>
      <p:ext uri="{BB962C8B-B14F-4D97-AF65-F5344CB8AC3E}">
        <p14:creationId xmlns:p14="http://schemas.microsoft.com/office/powerpoint/2010/main" val="1388837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 2</a:t>
            </a:r>
            <a:endParaRPr lang="pt-BR" dirty="0"/>
          </a:p>
        </p:txBody>
      </p:sp>
      <p:sp>
        <p:nvSpPr>
          <p:cNvPr id="3" name="Espaço Reservado para Conteúdo 2"/>
          <p:cNvSpPr>
            <a:spLocks noGrp="1"/>
          </p:cNvSpPr>
          <p:nvPr>
            <p:ph idx="1"/>
          </p:nvPr>
        </p:nvSpPr>
        <p:spPr/>
        <p:txBody>
          <a:bodyPr>
            <a:normAutofit fontScale="85000" lnSpcReduction="20000"/>
          </a:bodyPr>
          <a:lstStyle/>
          <a:p>
            <a:endParaRPr lang="pt-BR" dirty="0" smtClean="0"/>
          </a:p>
          <a:p>
            <a:r>
              <a:rPr lang="pt-BR" dirty="0"/>
              <a:t>Em um quartel existem 100 soldados e, todas as noites, três deles são escolhidos para trabalhar de sentinela. É possível que após certo tempo um dos soldados tenha trabalhado com cada um dos outros exatamente uma vez? </a:t>
            </a:r>
            <a:endParaRPr lang="pt-BR" dirty="0" smtClean="0"/>
          </a:p>
          <a:p>
            <a:endParaRPr lang="pt-BR" dirty="0"/>
          </a:p>
          <a:p>
            <a:pPr marL="82296" indent="0">
              <a:buNone/>
            </a:pPr>
            <a:r>
              <a:rPr lang="pt-BR" dirty="0" smtClean="0"/>
              <a:t>SOLUÇÃO:</a:t>
            </a:r>
          </a:p>
          <a:p>
            <a:pPr marL="82296" indent="0">
              <a:buNone/>
            </a:pPr>
            <a:r>
              <a:rPr lang="pt-BR" dirty="0"/>
              <a:t>	</a:t>
            </a:r>
            <a:r>
              <a:rPr lang="pt-BR" dirty="0" smtClean="0"/>
              <a:t>Não</a:t>
            </a:r>
            <a:r>
              <a:rPr lang="pt-BR" dirty="0"/>
              <a:t>. Escolha um soldado. Em cada noite em que trabalha, ele está em companhia de dois outros. Como 99 é um número ímpar, não podemos formar pares de soldados sempre diferentes para trabalhar com o escolhido. </a:t>
            </a:r>
          </a:p>
        </p:txBody>
      </p:sp>
    </p:spTree>
    <p:extLst>
      <p:ext uri="{BB962C8B-B14F-4D97-AF65-F5344CB8AC3E}">
        <p14:creationId xmlns:p14="http://schemas.microsoft.com/office/powerpoint/2010/main" val="52279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14988"/>
            <a:ext cx="7498080" cy="1143000"/>
          </a:xfrm>
        </p:spPr>
        <p:txBody>
          <a:bodyPr/>
          <a:lstStyle/>
          <a:p>
            <a:r>
              <a:rPr lang="pt-BR" dirty="0" smtClean="0"/>
              <a:t>Problema 3</a:t>
            </a:r>
            <a:endParaRPr lang="pt-BR" dirty="0"/>
          </a:p>
        </p:txBody>
      </p:sp>
      <p:sp>
        <p:nvSpPr>
          <p:cNvPr id="3" name="Espaço Reservado para Conteúdo 2"/>
          <p:cNvSpPr>
            <a:spLocks noGrp="1"/>
          </p:cNvSpPr>
          <p:nvPr>
            <p:ph idx="1"/>
          </p:nvPr>
        </p:nvSpPr>
        <p:spPr>
          <a:xfrm>
            <a:off x="1259632" y="860648"/>
            <a:ext cx="7498080" cy="5997352"/>
          </a:xfrm>
        </p:spPr>
        <p:txBody>
          <a:bodyPr>
            <a:noAutofit/>
          </a:bodyPr>
          <a:lstStyle/>
          <a:p>
            <a:r>
              <a:rPr lang="pt-BR" sz="2400" dirty="0"/>
              <a:t>Um jogo consiste de 9 botões luminosos (de cor verde ou vermelha) dispostos da seguinte forma: </a:t>
            </a:r>
            <a:endParaRPr lang="pt-BR" sz="2400" dirty="0" smtClean="0"/>
          </a:p>
          <a:p>
            <a:pPr marL="82296" indent="0">
              <a:buNone/>
            </a:pPr>
            <a:endParaRPr lang="pt-BR" sz="2400" dirty="0" smtClean="0"/>
          </a:p>
          <a:p>
            <a:pPr marL="82296" indent="0">
              <a:buNone/>
            </a:pPr>
            <a:endParaRPr lang="pt-BR" sz="2400" dirty="0"/>
          </a:p>
          <a:p>
            <a:pPr marL="82296" indent="0">
              <a:buNone/>
            </a:pPr>
            <a:endParaRPr lang="pt-BR" sz="2400" dirty="0" smtClean="0"/>
          </a:p>
          <a:p>
            <a:pPr marL="82296" indent="0">
              <a:buNone/>
            </a:pPr>
            <a:r>
              <a:rPr lang="pt-BR" sz="2400" dirty="0" smtClean="0"/>
              <a:t>Apertando </a:t>
            </a:r>
            <a:r>
              <a:rPr lang="pt-BR" sz="2400" dirty="0"/>
              <a:t>um botão do bordo do retângulo, trocam de cor ele e seus vizinhos (do lado ou em diagonal). Apertando o botão do centro, trocam de cor todos os seus 8 vizinhos porém ele não. </a:t>
            </a:r>
            <a:endParaRPr lang="pt-BR" sz="2400" dirty="0" smtClean="0"/>
          </a:p>
          <a:p>
            <a:pPr marL="82296" indent="0">
              <a:buNone/>
            </a:pPr>
            <a:r>
              <a:rPr lang="pt-BR" sz="2400" dirty="0" smtClean="0"/>
              <a:t>Exemplos</a:t>
            </a:r>
            <a:r>
              <a:rPr lang="pt-BR" sz="2400" dirty="0"/>
              <a:t>: Apertando 1, trocam de cor 1, 2, 4 e 5. </a:t>
            </a:r>
            <a:r>
              <a:rPr lang="pt-BR" sz="2400" dirty="0" smtClean="0"/>
              <a:t>			     Apertando </a:t>
            </a:r>
            <a:r>
              <a:rPr lang="pt-BR" sz="2400" dirty="0"/>
              <a:t>2, trocam de cor 1, 2, 3, 4, 5 e 6. </a:t>
            </a:r>
            <a:r>
              <a:rPr lang="pt-BR" sz="2400" dirty="0" smtClean="0"/>
              <a:t>		     Apertando </a:t>
            </a:r>
            <a:r>
              <a:rPr lang="pt-BR" sz="2400" dirty="0"/>
              <a:t>5, trocam de cor 1, 2, 3, 4, 6, 7, 8 e 9. Inicialmente todos os botões estão verdes. É possível, apertando sucessivamente alguns botões, torná-los todos vermelhos?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111" y="1628800"/>
            <a:ext cx="2180881" cy="137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00613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r>
              <a:rPr lang="pt-BR" dirty="0"/>
              <a:t>RESPOSTA : Não é possível. Observe que apertando um botão do vértice do retângulo, trocam de cor 4 botões. Apertando um botão do meio de um lado, trocam de cor 6 botões e apertando um botão do centro trocam de cor 8 botões. Assim, cada vez que apertamos um botão trocam de cor um número par de botões. Como existem 9 botões, não é possível que todos troquem de cor. </a:t>
            </a:r>
          </a:p>
        </p:txBody>
      </p:sp>
    </p:spTree>
    <p:extLst>
      <p:ext uri="{BB962C8B-B14F-4D97-AF65-F5344CB8AC3E}">
        <p14:creationId xmlns:p14="http://schemas.microsoft.com/office/powerpoint/2010/main" val="1152138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 4</a:t>
            </a:r>
            <a:endParaRPr lang="pt-BR" dirty="0"/>
          </a:p>
        </p:txBody>
      </p:sp>
      <p:sp>
        <p:nvSpPr>
          <p:cNvPr id="3" name="Espaço Reservado para Conteúdo 2"/>
          <p:cNvSpPr>
            <a:spLocks noGrp="1"/>
          </p:cNvSpPr>
          <p:nvPr>
            <p:ph idx="1"/>
          </p:nvPr>
        </p:nvSpPr>
        <p:spPr/>
        <p:txBody>
          <a:bodyPr/>
          <a:lstStyle/>
          <a:p>
            <a:r>
              <a:rPr lang="pt-BR" dirty="0" smtClean="0"/>
              <a:t>Kátia e seus amigos estão em um círculo. Os dois vizinhos de cada uma das crianças são do mesmo sexo. Se o círculo contém cinco meninos, quantas meninas estão neste círculo?</a:t>
            </a:r>
          </a:p>
          <a:p>
            <a:pPr marL="82296" indent="0">
              <a:buNone/>
            </a:pPr>
            <a:r>
              <a:rPr lang="pt-BR" dirty="0" smtClean="0"/>
              <a:t>R: 5 meninas</a:t>
            </a:r>
          </a:p>
          <a:p>
            <a:pPr marL="82296" indent="0">
              <a:buNone/>
            </a:pPr>
            <a:r>
              <a:rPr lang="pt-BR" dirty="0" err="1" smtClean="0"/>
              <a:t>Obs</a:t>
            </a:r>
            <a:r>
              <a:rPr lang="pt-BR" dirty="0" smtClean="0"/>
              <a:t>: </a:t>
            </a:r>
            <a:r>
              <a:rPr lang="pt-BR" dirty="0"/>
              <a:t>e</a:t>
            </a:r>
            <a:r>
              <a:rPr lang="pt-BR" dirty="0" smtClean="0"/>
              <a:t>m um conjunto fechado de objetos alternados, existem tantos objetos de um tipo quanto do outro.</a:t>
            </a:r>
          </a:p>
          <a:p>
            <a:endParaRPr lang="pt-BR" dirty="0"/>
          </a:p>
        </p:txBody>
      </p:sp>
    </p:spTree>
    <p:extLst>
      <p:ext uri="{BB962C8B-B14F-4D97-AF65-F5344CB8AC3E}">
        <p14:creationId xmlns:p14="http://schemas.microsoft.com/office/powerpoint/2010/main" val="160955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 5</a:t>
            </a:r>
            <a:endParaRPr lang="pt-BR" dirty="0"/>
          </a:p>
        </p:txBody>
      </p:sp>
      <p:sp>
        <p:nvSpPr>
          <p:cNvPr id="3" name="Espaço Reservado para Conteúdo 2"/>
          <p:cNvSpPr>
            <a:spLocks noGrp="1"/>
          </p:cNvSpPr>
          <p:nvPr>
            <p:ph idx="1"/>
          </p:nvPr>
        </p:nvSpPr>
        <p:spPr/>
        <p:txBody>
          <a:bodyPr/>
          <a:lstStyle/>
          <a:p>
            <a:r>
              <a:rPr lang="pt-BR" dirty="0" smtClean="0"/>
              <a:t>Em um tabuleiro de xadrez, um cavalo sai do quadrado a1 e retorna para a mesma posição depois de vários movimentos. Mostre que o cavalo fez um numero par de movimentos.</a:t>
            </a:r>
          </a:p>
          <a:p>
            <a:endParaRPr lang="pt-BR" dirty="0"/>
          </a:p>
        </p:txBody>
      </p:sp>
    </p:spTree>
    <p:extLst>
      <p:ext uri="{BB962C8B-B14F-4D97-AF65-F5344CB8AC3E}">
        <p14:creationId xmlns:p14="http://schemas.microsoft.com/office/powerpoint/2010/main" val="83561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 6</a:t>
            </a:r>
            <a:endParaRPr lang="pt-BR" dirty="0"/>
          </a:p>
        </p:txBody>
      </p:sp>
      <p:sp>
        <p:nvSpPr>
          <p:cNvPr id="3" name="Espaço Reservado para Conteúdo 2"/>
          <p:cNvSpPr>
            <a:spLocks noGrp="1"/>
          </p:cNvSpPr>
          <p:nvPr>
            <p:ph idx="1"/>
          </p:nvPr>
        </p:nvSpPr>
        <p:spPr/>
        <p:txBody>
          <a:bodyPr/>
          <a:lstStyle/>
          <a:p>
            <a:r>
              <a:rPr lang="pt-BR" dirty="0" smtClean="0"/>
              <a:t>É possível um cavalo começar na posição a1 de um tabuleiro de xadrez e terminar em h8 visitando cada um dos quadrados restantes exatamente uma vez ao longo do caminho?</a:t>
            </a:r>
            <a:endParaRPr lang="pt-BR" dirty="0"/>
          </a:p>
        </p:txBody>
      </p:sp>
    </p:spTree>
    <p:extLst>
      <p:ext uri="{BB962C8B-B14F-4D97-AF65-F5344CB8AC3E}">
        <p14:creationId xmlns:p14="http://schemas.microsoft.com/office/powerpoint/2010/main" val="1955060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332</TotalTime>
  <Words>538</Words>
  <Application>Microsoft Office PowerPoint</Application>
  <PresentationFormat>Apresentação na tela (4:3)</PresentationFormat>
  <Paragraphs>45</Paragraphs>
  <Slides>11</Slides>
  <Notes>0</Notes>
  <HiddenSlides>0</HiddenSlides>
  <MMClips>0</MMClips>
  <ScaleCrop>false</ScaleCrop>
  <HeadingPairs>
    <vt:vector size="6" baseType="variant">
      <vt:variant>
        <vt:lpstr>Tema</vt:lpstr>
      </vt:variant>
      <vt:variant>
        <vt:i4>1</vt:i4>
      </vt:variant>
      <vt:variant>
        <vt:lpstr>Títulos de slides</vt:lpstr>
      </vt:variant>
      <vt:variant>
        <vt:i4>11</vt:i4>
      </vt:variant>
      <vt:variant>
        <vt:lpstr>Apresentações personalizadas</vt:lpstr>
      </vt:variant>
      <vt:variant>
        <vt:i4>1</vt:i4>
      </vt:variant>
    </vt:vector>
  </HeadingPairs>
  <TitlesOfParts>
    <vt:vector size="13" baseType="lpstr">
      <vt:lpstr>Solstício</vt:lpstr>
      <vt:lpstr>PARIDADE</vt:lpstr>
      <vt:lpstr>Apresentação do PowerPoint</vt:lpstr>
      <vt:lpstr>Problema 1</vt:lpstr>
      <vt:lpstr>Problema 2</vt:lpstr>
      <vt:lpstr>Problema 3</vt:lpstr>
      <vt:lpstr>Apresentação do PowerPoint</vt:lpstr>
      <vt:lpstr>Problema 4</vt:lpstr>
      <vt:lpstr>Problema 5</vt:lpstr>
      <vt:lpstr>Problema 6</vt:lpstr>
      <vt:lpstr>Problema 7</vt:lpstr>
      <vt:lpstr>Problema 8 e 9</vt:lpstr>
      <vt:lpstr>Paridade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PARIDADE</dc:title>
  <dc:creator>AspireAMD</dc:creator>
  <cp:lastModifiedBy>Escolapc</cp:lastModifiedBy>
  <cp:revision>13</cp:revision>
  <dcterms:created xsi:type="dcterms:W3CDTF">2016-06-17T23:22:04Z</dcterms:created>
  <dcterms:modified xsi:type="dcterms:W3CDTF">2016-06-18T15:23:51Z</dcterms:modified>
</cp:coreProperties>
</file>