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8" r:id="rId5"/>
    <p:sldId id="260" r:id="rId6"/>
    <p:sldId id="270" r:id="rId7"/>
    <p:sldId id="272" r:id="rId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3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B71F4AB-A678-49E1-B192-83A2C88F098C}" type="datetime1">
              <a:rPr lang="pt-BR" smtClean="0"/>
              <a:pPr algn="r" rtl="0"/>
              <a:t>19/09/2016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881E98C3-EB21-40AC-9645-A97EE433E6A2}" type="datetime1">
              <a:rPr lang="pt-BR" smtClean="0"/>
              <a:pPr algn="r"/>
              <a:t>19/09/2016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43937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8962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848654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84865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32533" y="1371600"/>
            <a:ext cx="9359467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0" name="Retângulo 9"/>
          <p:cNvSpPr/>
          <p:nvPr/>
        </p:nvSpPr>
        <p:spPr>
          <a:xfrm>
            <a:off x="2832533" y="4462272"/>
            <a:ext cx="9359467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 bwMode="black">
          <a:xfrm>
            <a:off x="3175199" y="1943842"/>
            <a:ext cx="8500062" cy="2387600"/>
          </a:xfrm>
        </p:spPr>
        <p:txBody>
          <a:bodyPr rtlCol="0" anchor="b"/>
          <a:lstStyle>
            <a:lvl1pPr algn="l" rtl="0">
              <a:lnSpc>
                <a:spcPct val="90000"/>
              </a:lnSpc>
              <a:defRPr sz="6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75199" y="4538659"/>
            <a:ext cx="8500062" cy="865321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F89014-B376-42D9-B431-95A4CAB40AD0}" type="datetime1">
              <a:rPr lang="pt-BR" smtClean="0"/>
              <a:pPr/>
              <a:t>19/09/2016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13" name="Espaço Reservado para o Número do Slide 12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0475499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5E63F3-21C9-43B1-844F-66CD7EE98394}" type="datetime1">
              <a:rPr lang="pt-BR" smtClean="0"/>
              <a:pPr/>
              <a:t>19/09/2016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26644058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378199" y="462249"/>
            <a:ext cx="9693088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78199" y="6356350"/>
            <a:ext cx="1971947" cy="365125"/>
          </a:xfrm>
        </p:spPr>
        <p:txBody>
          <a:bodyPr rtlCol="0"/>
          <a:lstStyle>
            <a:lvl1pPr>
              <a:defRPr/>
            </a:lvl1pPr>
          </a:lstStyle>
          <a:p>
            <a:fld id="{36DD7DEC-9E74-4625-BBCE-1402ACF0564D}" type="datetime1">
              <a:rPr lang="pt-BR" smtClean="0"/>
              <a:pPr/>
              <a:t>19/09/2016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82374" y="6356350"/>
            <a:ext cx="5687786" cy="365125"/>
          </a:xfrm>
        </p:spPr>
        <p:txBody>
          <a:bodyPr rtlCol="0"/>
          <a:lstStyle/>
          <a:p>
            <a:pPr rtl="0"/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 rot="5400000">
            <a:off x="7523375" y="2743540"/>
            <a:ext cx="6857433" cy="1371487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 rot="5400000">
            <a:off x="8267671" y="3370131"/>
            <a:ext cx="6858000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66348" y="462249"/>
            <a:ext cx="1370886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102389" y="6356350"/>
            <a:ext cx="1968898" cy="365125"/>
          </a:xfrm>
        </p:spPr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0294111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44B070F-2EEA-486D-BC7C-1FECA7A2AC76}" type="datetime1">
              <a:rPr lang="pt-BR" smtClean="0"/>
              <a:pPr/>
              <a:t>19/09/2016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5413334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502152" y="-20637"/>
            <a:ext cx="73152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>
          <a:xfrm>
            <a:off x="3502152" y="4462272"/>
            <a:ext cx="7315200" cy="1719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 bwMode="black">
          <a:xfrm>
            <a:off x="3838015" y="658346"/>
            <a:ext cx="6597464" cy="3664417"/>
          </a:xfrm>
        </p:spPr>
        <p:txBody>
          <a:bodyPr rtlCol="0" anchor="b">
            <a:normAutofit/>
          </a:bodyPr>
          <a:lstStyle>
            <a:lvl1pPr algn="l" rtl="0">
              <a:lnSpc>
                <a:spcPct val="90000"/>
              </a:lnSpc>
              <a:defRPr sz="5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38014" y="4589463"/>
            <a:ext cx="6597465" cy="1500187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0BF111-EA9E-4F6A-9BA3-0DDB4254FB45}" type="datetime1">
              <a:rPr lang="pt-BR" smtClean="0"/>
              <a:pPr/>
              <a:t>19/09/2016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42824528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80160" y="2194560"/>
            <a:ext cx="448970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15368" y="2194560"/>
            <a:ext cx="449342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6867E2-1A7F-45EE-B1DC-FBDB256D51B6}" type="datetime1">
              <a:rPr lang="pt-BR" smtClean="0"/>
              <a:pPr/>
              <a:t>19/09/2016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2010400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0160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19088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19088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058196-C28A-42AF-A12E-EB87CF1024EB}" type="datetime1">
              <a:rPr lang="pt-BR" smtClean="0"/>
              <a:pPr/>
              <a:t>19/09/2016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42612869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EED0CBE-44EF-4E9F-A74B-0DF19E581C9A}" type="datetime1">
              <a:rPr lang="pt-BR" smtClean="0"/>
              <a:pPr/>
              <a:t>19/09/2016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2641611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61AA71-6944-4DDF-A3DB-38DDCC820DAE}" type="datetime1">
              <a:rPr lang="pt-BR" smtClean="0"/>
              <a:pPr/>
              <a:t>19/09/2016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1830296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18896" y="2465294"/>
            <a:ext cx="5389895" cy="4392706"/>
          </a:xfrm>
        </p:spPr>
        <p:txBody>
          <a:bodyPr rtlCol="0">
            <a:normAutofit/>
          </a:bodyPr>
          <a:lstStyle>
            <a:lvl1pPr algn="l" rtl="0">
              <a:defRPr sz="22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8" y="2465294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500"/>
              </a:spcBef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E043604-865C-48F4-A2A8-C7D6513C8620}" type="datetime1">
              <a:rPr lang="pt-BR" smtClean="0"/>
              <a:pPr/>
              <a:t>19/09/2016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1147424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518896" y="1828456"/>
            <a:ext cx="5389895" cy="5029544"/>
          </a:xfrm>
        </p:spPr>
        <p:txBody>
          <a:bodyPr tIns="13716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9" y="2465293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9BD6DF-6683-4B06-94D3-255DC9EB1208}" type="datetime1">
              <a:rPr lang="pt-BR" smtClean="0"/>
              <a:pPr/>
              <a:t>19/09/2016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4161366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347472"/>
            <a:ext cx="12188952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457200"/>
            <a:ext cx="12188952" cy="1371257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black">
          <a:xfrm>
            <a:off x="1280160" y="466343"/>
            <a:ext cx="9628632" cy="1362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2190749"/>
            <a:ext cx="9628632" cy="398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</a:p>
          <a:p>
            <a:pPr lvl="5" rtl="0"/>
            <a:r>
              <a:rPr lang="pt-BR" noProof="0" dirty="0" smtClean="0"/>
              <a:t>Sexto</a:t>
            </a:r>
          </a:p>
          <a:p>
            <a:pPr lvl="6" rtl="0"/>
            <a:r>
              <a:rPr lang="pt-BR" noProof="0" dirty="0" smtClean="0"/>
              <a:t>Sétimo</a:t>
            </a:r>
          </a:p>
          <a:p>
            <a:pPr lvl="7" rtl="0"/>
            <a:r>
              <a:rPr lang="pt-BR" noProof="0" dirty="0" smtClean="0"/>
              <a:t>Oitavo</a:t>
            </a:r>
          </a:p>
          <a:p>
            <a:pPr lvl="8" rtl="0"/>
            <a:r>
              <a:rPr lang="pt-BR" noProof="0" dirty="0" smtClean="0"/>
              <a:t>Nono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80160" y="6356350"/>
            <a:ext cx="19719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43BAF-C11E-4FBA-8DB6-13EEA2D9A375}" type="datetime1">
              <a:rPr lang="pt-BR" smtClean="0"/>
              <a:pPr/>
              <a:t>19/09/2016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52107" y="6356350"/>
            <a:ext cx="5687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939894" y="6356350"/>
            <a:ext cx="1968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8719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mep.org.br/docs/aritmetica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bmep.org.br/docs/apostila1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index.php/modulo/ver?modulo=3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index.php/modulo/ver?modulo=6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35537" y="2259616"/>
            <a:ext cx="8500062" cy="1656480"/>
          </a:xfrm>
        </p:spPr>
        <p:txBody>
          <a:bodyPr rtlCol="0">
            <a:normAutofit fontScale="90000"/>
          </a:bodyPr>
          <a:lstStyle/>
          <a:p>
            <a:r>
              <a:rPr lang="pt-BR" sz="4400" dirty="0" smtClean="0"/>
              <a:t>OBMEP – Ciclo 4, Encontro 1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ARITMÉTICA</a:t>
            </a:r>
            <a:r>
              <a:rPr lang="pt-BR" sz="4400" smtClean="0"/>
              <a:t/>
            </a:r>
            <a:br>
              <a:rPr lang="pt-BR" sz="4400" smtClean="0"/>
            </a:br>
            <a:r>
              <a:rPr lang="pt-BR" sz="4000" b="0" smtClean="0"/>
              <a:t>Algoritmo </a:t>
            </a:r>
            <a:r>
              <a:rPr lang="pt-BR" sz="4000" b="0" dirty="0"/>
              <a:t>da divisão e análise dos restos 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/>
            <a:r>
              <a:rPr lang="pt-BR" b="1" dirty="0" smtClean="0"/>
              <a:t>Márcio A. Silva</a:t>
            </a:r>
          </a:p>
          <a:p>
            <a:pPr algn="r"/>
            <a:r>
              <a:rPr lang="pt-BR" dirty="0" smtClean="0"/>
              <a:t>malexslv@hotmail.com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07880" y="1592580"/>
            <a:ext cx="2263140" cy="92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4, Encontro 1.</a:t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/>
              <a:t>Aritmética: </a:t>
            </a:r>
            <a:r>
              <a:rPr lang="pt-BR" dirty="0" smtClean="0"/>
              <a:t>Algoritmo </a:t>
            </a:r>
            <a:r>
              <a:rPr lang="pt-BR" dirty="0"/>
              <a:t>da divisão e análise dos restos 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6772" y="1848461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Referências de materiais para estudos: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238079" y="2751347"/>
            <a:ext cx="10557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Seções 2.1, 2.3, 2.4 e  2.5 da Apostila do PIC da OBMEP “Encontros de Aritmética”, L. </a:t>
            </a:r>
            <a:r>
              <a:rPr lang="pt-BR" sz="2000" dirty="0" err="1" smtClean="0"/>
              <a:t>Cadar</a:t>
            </a:r>
            <a:r>
              <a:rPr lang="pt-BR" sz="2000" dirty="0" smtClean="0"/>
              <a:t>. e F. </a:t>
            </a:r>
            <a:r>
              <a:rPr lang="pt-BR" sz="2000" dirty="0" err="1" smtClean="0"/>
              <a:t>Dutenhefner</a:t>
            </a:r>
            <a:endParaRPr lang="pt-BR" sz="2000" dirty="0" smtClean="0"/>
          </a:p>
          <a:p>
            <a:pPr algn="r"/>
            <a:r>
              <a:rPr lang="pt-BR" sz="2000" dirty="0" smtClean="0"/>
              <a:t> </a:t>
            </a:r>
            <a:r>
              <a:rPr lang="pt-BR" sz="2000" i="1" dirty="0" smtClean="0">
                <a:solidFill>
                  <a:srgbClr val="00B050"/>
                </a:solidFill>
              </a:rPr>
              <a:t>http://www.obmep.org.br/docs/aritmetica.pdf</a:t>
            </a:r>
            <a:endParaRPr lang="pt-BR" sz="2000" i="1" dirty="0">
              <a:solidFill>
                <a:srgbClr val="00B050"/>
              </a:solidFill>
            </a:endParaRPr>
          </a:p>
        </p:txBody>
      </p:sp>
      <p:sp>
        <p:nvSpPr>
          <p:cNvPr id="12" name="Botão de ação: Documento 11">
            <a:hlinkClick r:id="rId3" highlightClick="1"/>
          </p:cNvPr>
          <p:cNvSpPr/>
          <p:nvPr/>
        </p:nvSpPr>
        <p:spPr>
          <a:xfrm>
            <a:off x="247252" y="269038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231028" y="4244816"/>
            <a:ext cx="104428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Seções 3.4,3.5 e 3.6 da Apostila 1 da OBMEP, “Iniciação à Aritmética”, A. </a:t>
            </a:r>
            <a:r>
              <a:rPr lang="pt-BR" sz="2000" dirty="0" err="1" smtClean="0"/>
              <a:t>Hefez</a:t>
            </a:r>
            <a:endParaRPr lang="pt-BR" sz="2000" dirty="0" smtClean="0"/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http://www.obmep.org.br/docs/apostila1.pdf</a:t>
            </a:r>
          </a:p>
        </p:txBody>
      </p:sp>
      <p:sp>
        <p:nvSpPr>
          <p:cNvPr id="11" name="Botão de ação: Documento 10">
            <a:hlinkClick r:id="rId4" highlightClick="1"/>
          </p:cNvPr>
          <p:cNvSpPr/>
          <p:nvPr/>
        </p:nvSpPr>
        <p:spPr>
          <a:xfrm>
            <a:off x="259080" y="413818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307228" y="5494496"/>
            <a:ext cx="104428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Livro: </a:t>
            </a:r>
          </a:p>
          <a:p>
            <a:r>
              <a:rPr lang="pt-BR" sz="2000" b="1" u="sng" dirty="0" smtClean="0"/>
              <a:t>A Experiência Russa</a:t>
            </a:r>
            <a:r>
              <a:rPr lang="pt-BR" sz="2000" dirty="0" smtClean="0"/>
              <a:t> – D. </a:t>
            </a:r>
            <a:r>
              <a:rPr lang="pt-BR" sz="2000" dirty="0" err="1" smtClean="0"/>
              <a:t>Fomin</a:t>
            </a:r>
            <a:r>
              <a:rPr lang="pt-BR" sz="2000" dirty="0" smtClean="0"/>
              <a:t>, S. </a:t>
            </a:r>
            <a:r>
              <a:rPr lang="pt-BR" sz="2000" dirty="0" err="1" smtClean="0"/>
              <a:t>Genkin</a:t>
            </a:r>
            <a:r>
              <a:rPr lang="pt-BR" sz="2000" dirty="0" smtClean="0"/>
              <a:t> e I. </a:t>
            </a:r>
            <a:r>
              <a:rPr lang="pt-BR" sz="2000" dirty="0" err="1" smtClean="0"/>
              <a:t>Itenberg</a:t>
            </a:r>
            <a:r>
              <a:rPr lang="pt-BR" sz="2000" dirty="0" smtClean="0"/>
              <a:t>. </a:t>
            </a:r>
          </a:p>
          <a:p>
            <a:r>
              <a:rPr lang="pt-BR" sz="2000" dirty="0" smtClean="0"/>
              <a:t>Seção 2, capítulo 3, do livro Círculos Matemáticos – </a:t>
            </a:r>
          </a:p>
        </p:txBody>
      </p:sp>
    </p:spTree>
    <p:extLst>
      <p:ext uri="{BB962C8B-B14F-4D97-AF65-F5344CB8AC3E}">
        <p14:creationId xmlns="" xmlns:p14="http://schemas.microsoft.com/office/powerpoint/2010/main" val="14403556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/>
              <a:t>Ciclo 4, Encontro 1.</a:t>
            </a:r>
            <a:br>
              <a:rPr lang="pt-BR" dirty="0"/>
            </a:br>
            <a:r>
              <a:rPr lang="pt-BR" dirty="0"/>
              <a:t> Aritmética: Algoritmo da divisão e análise dos restos 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373452" y="1886790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Sugestão de vídeos – Portal da Matemática</a:t>
            </a:r>
          </a:p>
        </p:txBody>
      </p:sp>
      <p:sp>
        <p:nvSpPr>
          <p:cNvPr id="3" name="Botão de ação: Filme 2">
            <a:hlinkClick r:id="rId3" highlightClick="1"/>
          </p:cNvPr>
          <p:cNvSpPr/>
          <p:nvPr/>
        </p:nvSpPr>
        <p:spPr>
          <a:xfrm>
            <a:off x="491316" y="242162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633550" y="2465001"/>
            <a:ext cx="10025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Números Naturais: Contagem, Divisibilidade e Teorema da Divisão </a:t>
            </a:r>
            <a:r>
              <a:rPr lang="pt-BR" sz="2400" dirty="0" err="1" smtClean="0"/>
              <a:t>Euclediana</a:t>
            </a:r>
            <a:r>
              <a:rPr lang="pt-BR" sz="2400" dirty="0" smtClean="0"/>
              <a:t> </a:t>
            </a:r>
            <a:r>
              <a:rPr lang="pt-BR" sz="2400" dirty="0" smtClean="0">
                <a:solidFill>
                  <a:srgbClr val="00B050"/>
                </a:solidFill>
              </a:rPr>
              <a:t>http://matematica.obmep.org.br/index.</a:t>
            </a:r>
            <a:r>
              <a:rPr lang="pt-BR" sz="2400" dirty="0" err="1" smtClean="0">
                <a:solidFill>
                  <a:srgbClr val="00B050"/>
                </a:solidFill>
              </a:rPr>
              <a:t>php</a:t>
            </a:r>
            <a:r>
              <a:rPr lang="pt-BR" sz="2400" dirty="0" smtClean="0">
                <a:solidFill>
                  <a:srgbClr val="00B050"/>
                </a:solidFill>
              </a:rPr>
              <a:t>/modulo/ver?modulo=33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55470" y="3368100"/>
            <a:ext cx="78035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Divisibilidade de Números Inteiros;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Divisibilidade: Resolução de Exercícios – Parte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Teorema da Divisão Euclidiana;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Divisibilidade: Resolução de Exercícios – Parte 2 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Divisibilidade: Resolução de Exercícios – Parte 3 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Divisibilidade: Resolução de Exercícios – Parte 4 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Divisibilidade: Resolução de Exercícios – Parte 5 ;</a:t>
            </a:r>
            <a:endParaRPr lang="pt-BR" sz="24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34412" y="6141211"/>
            <a:ext cx="10380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solidFill>
                  <a:srgbClr val="0070C0"/>
                </a:solidFill>
              </a:rPr>
              <a:t>Sugestão:</a:t>
            </a:r>
            <a:r>
              <a:rPr lang="pt-BR" sz="2000" i="1" dirty="0" smtClean="0">
                <a:solidFill>
                  <a:srgbClr val="0070C0"/>
                </a:solidFill>
              </a:rPr>
              <a:t> assistir aos dois primeiros vídeos na terça-feira; na quarta, partes 2 e 3 da Resolução de exercícios e na quinta as partes 4 e 5.</a:t>
            </a:r>
          </a:p>
        </p:txBody>
      </p:sp>
    </p:spTree>
    <p:extLst>
      <p:ext uri="{BB962C8B-B14F-4D97-AF65-F5344CB8AC3E}">
        <p14:creationId xmlns="" xmlns:p14="http://schemas.microsoft.com/office/powerpoint/2010/main" val="2923999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/>
              <a:t>Ciclo 4, Encontro 1.</a:t>
            </a:r>
            <a:br>
              <a:rPr lang="pt-BR" dirty="0"/>
            </a:br>
            <a:r>
              <a:rPr lang="pt-BR" dirty="0"/>
              <a:t> Aritmética: Algoritmo da divisão e análise dos restos 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373452" y="1886790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Sugestão de vídeos – Portal da Matemática</a:t>
            </a:r>
          </a:p>
        </p:txBody>
      </p:sp>
      <p:sp>
        <p:nvSpPr>
          <p:cNvPr id="3" name="Botão de ação: Filme 2">
            <a:hlinkClick r:id="rId3" highlightClick="1"/>
          </p:cNvPr>
          <p:cNvSpPr/>
          <p:nvPr/>
        </p:nvSpPr>
        <p:spPr>
          <a:xfrm>
            <a:off x="491316" y="257402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633550" y="2617401"/>
            <a:ext cx="10025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Divisibilidade e Resto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http://matematica.obmep.org.br/index.</a:t>
            </a:r>
            <a:r>
              <a:rPr lang="pt-BR" sz="2400" dirty="0" err="1" smtClean="0">
                <a:solidFill>
                  <a:srgbClr val="00B050"/>
                </a:solidFill>
              </a:rPr>
              <a:t>php</a:t>
            </a:r>
            <a:r>
              <a:rPr lang="pt-BR" sz="2400" dirty="0" smtClean="0">
                <a:solidFill>
                  <a:srgbClr val="00B050"/>
                </a:solidFill>
              </a:rPr>
              <a:t>/modulo/ver?modulo=63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55470" y="3611940"/>
            <a:ext cx="78035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Algoritmo da Divisão Euclidiana;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Propriedades Aritméticas dos Restos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Múltiplo só com algarismos 0 e 1;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Alguns problemas com resto e divisibilidade;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Qual é o resto da divisão de 256 por 7? E por 11?; </a:t>
            </a:r>
            <a:endParaRPr lang="pt-BR" sz="24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34412" y="6141211"/>
            <a:ext cx="1038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solidFill>
                  <a:srgbClr val="0070C0"/>
                </a:solidFill>
              </a:rPr>
              <a:t>Sugestão:</a:t>
            </a:r>
            <a:r>
              <a:rPr lang="pt-BR" sz="2000" i="1" dirty="0" smtClean="0">
                <a:solidFill>
                  <a:srgbClr val="0070C0"/>
                </a:solidFill>
              </a:rPr>
              <a:t> assistir a um vídeo por dia, iniciando-se na segunda  até a sexta-feira.</a:t>
            </a:r>
          </a:p>
        </p:txBody>
      </p:sp>
    </p:spTree>
    <p:extLst>
      <p:ext uri="{BB962C8B-B14F-4D97-AF65-F5344CB8AC3E}">
        <p14:creationId xmlns="" xmlns:p14="http://schemas.microsoft.com/office/powerpoint/2010/main" val="2923999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ção 16x9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ducation_16x9.potx" id="{AA5F22BC-61EA-4F01-AB22-75117871E196}" vid="{BD0EB374-1DDC-4F15-88A9-D386288C58A6}"/>
    </a:ext>
  </a:extLst>
</a:theme>
</file>

<file path=ppt/theme/theme2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BC99BC-3A63-4255-9D4F-38C5B80A31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96FEF9-821E-45A6-82F2-0B1CE4CD8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7A874A-6E55-415B-9061-8B2D43DC2F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294</Words>
  <Application>Microsoft Office PowerPoint</Application>
  <PresentationFormat>Personalizar</PresentationFormat>
  <Paragraphs>37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Educação 16x9</vt:lpstr>
      <vt:lpstr>OBMEP – Ciclo 4, Encontro 1  ARITMÉTICA Algoritmo da divisão e análise dos restos </vt:lpstr>
      <vt:lpstr>Ciclo 4, Encontro 1.  Aritmética: Algoritmo da divisão e análise dos restos </vt:lpstr>
      <vt:lpstr>Ciclo 4, Encontro 1.  Aritmética: Algoritmo da divisão e análise dos restos </vt:lpstr>
      <vt:lpstr>Ciclo 4, Encontro 1.  Aritmética: Algoritmo da divisão e análise dos restos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2012-09-21T18:31:34Z</dcterms:created>
  <dcterms:modified xsi:type="dcterms:W3CDTF">2016-09-19T13:48:05Z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