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58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BAB9BF2-5A97-43D1-BA78-A75AC467EB10}" type="datetimeFigureOut">
              <a:rPr lang="pt-BR" smtClean="0"/>
              <a:t>14/12/2016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794CF42-84A8-43F6-96A2-DB610724B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9BF2-5A97-43D1-BA78-A75AC467EB10}" type="datetimeFigureOut">
              <a:rPr lang="pt-BR" smtClean="0"/>
              <a:t>14/12/2016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CF42-84A8-43F6-96A2-DB610724B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9BF2-5A97-43D1-BA78-A75AC467EB10}" type="datetimeFigureOut">
              <a:rPr lang="pt-BR" smtClean="0"/>
              <a:t>14/12/2016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CF42-84A8-43F6-96A2-DB610724B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9BF2-5A97-43D1-BA78-A75AC467EB10}" type="datetimeFigureOut">
              <a:rPr lang="pt-BR" smtClean="0"/>
              <a:t>14/12/2016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CF42-84A8-43F6-96A2-DB610724B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9BF2-5A97-43D1-BA78-A75AC467EB10}" type="datetimeFigureOut">
              <a:rPr lang="pt-BR" smtClean="0"/>
              <a:t>14/12/2016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CF42-84A8-43F6-96A2-DB610724B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9BF2-5A97-43D1-BA78-A75AC467EB10}" type="datetimeFigureOut">
              <a:rPr lang="pt-BR" smtClean="0"/>
              <a:t>14/12/2016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CF42-84A8-43F6-96A2-DB610724B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AB9BF2-5A97-43D1-BA78-A75AC467EB10}" type="datetimeFigureOut">
              <a:rPr lang="pt-BR" smtClean="0"/>
              <a:t>14/12/2016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94CF42-84A8-43F6-96A2-DB610724BD39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BAB9BF2-5A97-43D1-BA78-A75AC467EB10}" type="datetimeFigureOut">
              <a:rPr lang="pt-BR" smtClean="0"/>
              <a:t>14/12/2016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794CF42-84A8-43F6-96A2-DB610724B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9BF2-5A97-43D1-BA78-A75AC467EB10}" type="datetimeFigureOut">
              <a:rPr lang="pt-BR" smtClean="0"/>
              <a:t>14/12/2016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CF42-84A8-43F6-96A2-DB610724B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9BF2-5A97-43D1-BA78-A75AC467EB10}" type="datetimeFigureOut">
              <a:rPr lang="pt-BR" smtClean="0"/>
              <a:t>14/12/2016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CF42-84A8-43F6-96A2-DB610724B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9BF2-5A97-43D1-BA78-A75AC467EB10}" type="datetimeFigureOut">
              <a:rPr lang="pt-BR" smtClean="0"/>
              <a:t>14/12/2016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CF42-84A8-43F6-96A2-DB610724B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BAB9BF2-5A97-43D1-BA78-A75AC467EB10}" type="datetimeFigureOut">
              <a:rPr lang="pt-BR" smtClean="0"/>
              <a:t>14/12/2016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794CF42-84A8-43F6-96A2-DB610724BD3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7axIIFY3Ko&amp;list=PLrVGp617x0hC8WkPHtM3IjoOiiyJs-hHh&amp;index=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Ciclo 6 - </a:t>
            </a:r>
            <a:r>
              <a:rPr lang="pt-BR" dirty="0" err="1" smtClean="0"/>
              <a:t>Aritimética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</a:t>
            </a:r>
            <a:r>
              <a:rPr lang="pt-BR" dirty="0" smtClean="0"/>
              <a:t>lgoritmo </a:t>
            </a:r>
            <a:r>
              <a:rPr lang="pt-BR" dirty="0" smtClean="0"/>
              <a:t>de Euclides para o cálculo do mdc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	Para </a:t>
            </a:r>
            <a:r>
              <a:rPr lang="pt-BR" dirty="0" smtClean="0"/>
              <a:t>ficar mais claro o que </a:t>
            </a:r>
            <a:r>
              <a:rPr lang="pt-BR" dirty="0" smtClean="0"/>
              <a:t>será </a:t>
            </a:r>
            <a:r>
              <a:rPr lang="pt-BR" dirty="0" smtClean="0"/>
              <a:t>feito, vamos analisar novamente o </a:t>
            </a:r>
            <a:r>
              <a:rPr lang="pt-BR" dirty="0" smtClean="0"/>
              <a:t>exercício da seção </a:t>
            </a:r>
            <a:r>
              <a:rPr lang="pt-BR" dirty="0" smtClean="0"/>
              <a:t>anterior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		mdc(18</a:t>
            </a:r>
            <a:r>
              <a:rPr lang="pt-BR" dirty="0" smtClean="0"/>
              <a:t>, 60) = mdc(18, 60 − 18) = </a:t>
            </a:r>
          </a:p>
          <a:p>
            <a:pPr>
              <a:buNone/>
            </a:pPr>
            <a:r>
              <a:rPr lang="pt-BR" dirty="0" smtClean="0"/>
              <a:t>		mdc(18, 42) = mdc(18, 42) = 	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	mdc(18, 42 − 18) = mdc(18, 24) = </a:t>
            </a:r>
          </a:p>
          <a:p>
            <a:pPr>
              <a:buNone/>
            </a:pPr>
            <a:r>
              <a:rPr lang="pt-BR" dirty="0" smtClean="0"/>
              <a:t>		mdc(18, 24) = mdc(18, 24 − 18) = 			mdc(18, 6) = 6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Neste </a:t>
            </a:r>
            <a:r>
              <a:rPr lang="pt-BR" dirty="0" smtClean="0"/>
              <a:t>desenvolvimento a propriedade </a:t>
            </a:r>
            <a:r>
              <a:rPr lang="pt-BR" dirty="0" smtClean="0"/>
              <a:t>       mdc(a</a:t>
            </a:r>
            <a:r>
              <a:rPr lang="pt-BR" dirty="0" smtClean="0"/>
              <a:t>, b) = mdc(a, b − a) foi utilizada 3 vezes consecutivas, sendo que de 60 retiramos por 3 vezes o </a:t>
            </a:r>
            <a:r>
              <a:rPr lang="pt-BR" dirty="0" smtClean="0"/>
              <a:t>número </a:t>
            </a:r>
            <a:r>
              <a:rPr lang="pt-BR" dirty="0" smtClean="0"/>
              <a:t>18.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	Assim</a:t>
            </a:r>
            <a:r>
              <a:rPr lang="pt-BR" dirty="0" smtClean="0"/>
              <a:t>, do </a:t>
            </a:r>
            <a:r>
              <a:rPr lang="pt-BR" dirty="0" smtClean="0"/>
              <a:t>cálculo </a:t>
            </a:r>
            <a:r>
              <a:rPr lang="pt-BR" dirty="0" smtClean="0"/>
              <a:t>do mdc(18, 60) chegamos no </a:t>
            </a:r>
            <a:r>
              <a:rPr lang="pt-BR" dirty="0" smtClean="0"/>
              <a:t>cálculo </a:t>
            </a:r>
            <a:r>
              <a:rPr lang="pt-BR" dirty="0" smtClean="0"/>
              <a:t>do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	mdc(18</a:t>
            </a:r>
            <a:r>
              <a:rPr lang="pt-BR" dirty="0" smtClean="0"/>
              <a:t>, 60 − 3 · 18) =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	mdc(18</a:t>
            </a:r>
            <a:r>
              <a:rPr lang="pt-BR" dirty="0" smtClean="0"/>
              <a:t>, 60 − 54) =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	mdc(18</a:t>
            </a:r>
            <a:r>
              <a:rPr lang="pt-BR" dirty="0" smtClean="0"/>
              <a:t>, 6). 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Observando </a:t>
            </a:r>
            <a:r>
              <a:rPr lang="pt-BR" dirty="0" smtClean="0"/>
              <a:t>bem, utilizamos a igualdade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	60 </a:t>
            </a:r>
            <a:r>
              <a:rPr lang="pt-BR" dirty="0" smtClean="0"/>
              <a:t>− 3 · 18 = 6, ou seja, 60 = 3 · 18 + 6,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que </a:t>
            </a:r>
            <a:r>
              <a:rPr lang="pt-BR" dirty="0" smtClean="0"/>
              <a:t>nada mais é</a:t>
            </a:r>
            <a:r>
              <a:rPr lang="pt-BR" dirty="0" smtClean="0"/>
              <a:t> </a:t>
            </a:r>
            <a:r>
              <a:rPr lang="pt-BR" dirty="0" smtClean="0"/>
              <a:t>do que o algoritmo da </a:t>
            </a:r>
            <a:r>
              <a:rPr lang="pt-BR" dirty="0" smtClean="0"/>
              <a:t>divis</a:t>
            </a:r>
            <a:r>
              <a:rPr lang="pt-BR" dirty="0" smtClean="0"/>
              <a:t>ã</a:t>
            </a:r>
            <a:r>
              <a:rPr lang="pt-BR" dirty="0" smtClean="0"/>
              <a:t>o </a:t>
            </a:r>
            <a:r>
              <a:rPr lang="pt-BR" dirty="0" smtClean="0"/>
              <a:t>de 60 por 18.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	Portanto identificamos </a:t>
            </a:r>
            <a:r>
              <a:rPr lang="pt-BR" dirty="0" smtClean="0"/>
              <a:t>6 como o resto da </a:t>
            </a:r>
            <a:r>
              <a:rPr lang="pt-BR" dirty="0" smtClean="0"/>
              <a:t>divis</a:t>
            </a:r>
            <a:r>
              <a:rPr lang="pt-BR" dirty="0" smtClean="0"/>
              <a:t>ã</a:t>
            </a:r>
            <a:r>
              <a:rPr lang="pt-BR" dirty="0" smtClean="0"/>
              <a:t>o </a:t>
            </a:r>
            <a:r>
              <a:rPr lang="pt-BR" dirty="0" smtClean="0"/>
              <a:t>de 60 por 18 e percebemos que, neste exemplo, trocamos o </a:t>
            </a:r>
            <a:r>
              <a:rPr lang="pt-BR" dirty="0" smtClean="0"/>
              <a:t>cálculo </a:t>
            </a:r>
            <a:r>
              <a:rPr lang="pt-BR" dirty="0" smtClean="0"/>
              <a:t>do mdc entre 18 e 60 pelo </a:t>
            </a:r>
            <a:r>
              <a:rPr lang="pt-BR" dirty="0" smtClean="0"/>
              <a:t>cálculo </a:t>
            </a:r>
            <a:r>
              <a:rPr lang="pt-BR" dirty="0" smtClean="0"/>
              <a:t>do mdc entre 18 e o resto da </a:t>
            </a:r>
            <a:r>
              <a:rPr lang="pt-BR" dirty="0" smtClean="0"/>
              <a:t>divis</a:t>
            </a:r>
            <a:r>
              <a:rPr lang="pt-BR" dirty="0" smtClean="0"/>
              <a:t>ã</a:t>
            </a:r>
            <a:r>
              <a:rPr lang="pt-BR" dirty="0" smtClean="0"/>
              <a:t>o </a:t>
            </a:r>
            <a:r>
              <a:rPr lang="pt-BR" dirty="0" smtClean="0"/>
              <a:t>de 60 por 18.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De </a:t>
            </a:r>
            <a:r>
              <a:rPr lang="pt-BR" dirty="0" smtClean="0"/>
              <a:t>modo </a:t>
            </a:r>
            <a:r>
              <a:rPr lang="pt-BR" dirty="0" smtClean="0"/>
              <a:t>análogo</a:t>
            </a:r>
            <a:r>
              <a:rPr lang="pt-BR" dirty="0" smtClean="0"/>
              <a:t>, na </a:t>
            </a:r>
            <a:r>
              <a:rPr lang="pt-BR" dirty="0" smtClean="0"/>
              <a:t>resolução </a:t>
            </a:r>
            <a:r>
              <a:rPr lang="pt-BR" dirty="0" smtClean="0"/>
              <a:t>do </a:t>
            </a:r>
            <a:r>
              <a:rPr lang="pt-BR" dirty="0" smtClean="0"/>
              <a:t>exercício </a:t>
            </a:r>
            <a:r>
              <a:rPr lang="pt-BR" dirty="0" smtClean="0"/>
              <a:t>passamos por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	mdc(51</a:t>
            </a:r>
            <a:r>
              <a:rPr lang="pt-BR" dirty="0" smtClean="0"/>
              <a:t>, 136) = mdc(51, 136 − 51) =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	mdc(51</a:t>
            </a:r>
            <a:r>
              <a:rPr lang="pt-BR" dirty="0" smtClean="0"/>
              <a:t>, 85) = mdc(51, 85 − 51) =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	mdc(51</a:t>
            </a:r>
            <a:r>
              <a:rPr lang="pt-BR" dirty="0" smtClean="0"/>
              <a:t>, 34)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	onde </a:t>
            </a:r>
            <a:r>
              <a:rPr lang="pt-BR" dirty="0" smtClean="0"/>
              <a:t>a propriedade mdc(a, b) = mdc(a, b−a) foi utilizada duas vezes consecutivas: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	do cálculo </a:t>
            </a:r>
            <a:r>
              <a:rPr lang="pt-BR" dirty="0" smtClean="0"/>
              <a:t>do mdc(51, 136) chegamos em </a:t>
            </a:r>
            <a:r>
              <a:rPr lang="pt-BR" dirty="0" smtClean="0"/>
              <a:t>	mdc(51</a:t>
            </a:r>
            <a:r>
              <a:rPr lang="pt-BR" dirty="0" smtClean="0"/>
              <a:t>, 136 − 2 · 51) = mdc(51, 136 − 102) = </a:t>
            </a:r>
            <a:r>
              <a:rPr lang="pt-BR" dirty="0" smtClean="0"/>
              <a:t>	mdc(51</a:t>
            </a:r>
            <a:r>
              <a:rPr lang="pt-BR" dirty="0" smtClean="0"/>
              <a:t>, 34).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Da </a:t>
            </a:r>
            <a:r>
              <a:rPr lang="pt-BR" dirty="0" smtClean="0"/>
              <a:t>igualdade 136 − 2 · 51 = 34 identificamos 34 como o resto da </a:t>
            </a:r>
            <a:r>
              <a:rPr lang="pt-BR" dirty="0" smtClean="0"/>
              <a:t>divis</a:t>
            </a:r>
            <a:r>
              <a:rPr lang="pt-BR" dirty="0" smtClean="0"/>
              <a:t>ã</a:t>
            </a:r>
            <a:r>
              <a:rPr lang="pt-BR" dirty="0" smtClean="0"/>
              <a:t>o </a:t>
            </a:r>
            <a:r>
              <a:rPr lang="pt-BR" dirty="0" smtClean="0"/>
              <a:t>de 136 por 51 e </a:t>
            </a:r>
            <a:r>
              <a:rPr lang="pt-BR" dirty="0" smtClean="0"/>
              <a:t>concluímos </a:t>
            </a:r>
            <a:r>
              <a:rPr lang="pt-BR" dirty="0" smtClean="0"/>
              <a:t>que o mdc entre 51 e 136 </a:t>
            </a:r>
            <a:r>
              <a:rPr lang="pt-BR" dirty="0" smtClean="0"/>
              <a:t>é </a:t>
            </a:r>
            <a:r>
              <a:rPr lang="pt-BR" dirty="0" smtClean="0"/>
              <a:t>igual ao mdc entre 51 e o resto da </a:t>
            </a:r>
            <a:r>
              <a:rPr lang="pt-BR" dirty="0" smtClean="0"/>
              <a:t>divisão </a:t>
            </a:r>
            <a:r>
              <a:rPr lang="pt-BR" dirty="0" smtClean="0"/>
              <a:t>de 136 por 51.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	Generalizando</a:t>
            </a:r>
            <a:r>
              <a:rPr lang="pt-BR" dirty="0" smtClean="0"/>
              <a:t>, aplicando consecutivamente a propriedade mdc(a, b) = mdc(a, b − a), podemos subtrair de b </a:t>
            </a:r>
            <a:r>
              <a:rPr lang="pt-BR" dirty="0" smtClean="0"/>
              <a:t>múltiplos </a:t>
            </a:r>
            <a:r>
              <a:rPr lang="pt-BR" dirty="0" smtClean="0"/>
              <a:t>de a </a:t>
            </a:r>
            <a:r>
              <a:rPr lang="pt-BR" dirty="0" smtClean="0"/>
              <a:t>at</a:t>
            </a:r>
            <a:r>
              <a:rPr lang="pt-BR" dirty="0" smtClean="0"/>
              <a:t>é</a:t>
            </a:r>
            <a:r>
              <a:rPr lang="pt-BR" dirty="0" smtClean="0"/>
              <a:t>, </a:t>
            </a:r>
            <a:r>
              <a:rPr lang="pt-BR" dirty="0" smtClean="0"/>
              <a:t>evidentemente, ainda termos </a:t>
            </a:r>
            <a:r>
              <a:rPr lang="pt-BR" dirty="0" smtClean="0"/>
              <a:t>números </a:t>
            </a:r>
            <a:r>
              <a:rPr lang="pt-BR" dirty="0" smtClean="0"/>
              <a:t>positivos. E, como fazemos isto </a:t>
            </a:r>
            <a:r>
              <a:rPr lang="pt-BR" dirty="0" smtClean="0"/>
              <a:t>até </a:t>
            </a:r>
            <a:r>
              <a:rPr lang="pt-BR" dirty="0" smtClean="0"/>
              <a:t>obter o menor </a:t>
            </a:r>
            <a:r>
              <a:rPr lang="pt-BR" dirty="0" smtClean="0"/>
              <a:t>número possível</a:t>
            </a:r>
            <a:r>
              <a:rPr lang="pt-BR" dirty="0" smtClean="0"/>
              <a:t>, de fato, chegamos em r = b − </a:t>
            </a:r>
            <a:r>
              <a:rPr lang="pt-BR" dirty="0" err="1" smtClean="0"/>
              <a:t>aq</a:t>
            </a:r>
            <a:r>
              <a:rPr lang="pt-BR" dirty="0" smtClean="0"/>
              <a:t>, resto da </a:t>
            </a:r>
            <a:r>
              <a:rPr lang="pt-BR" dirty="0" smtClean="0"/>
              <a:t>divisão de </a:t>
            </a:r>
            <a:r>
              <a:rPr lang="pt-BR" dirty="0" smtClean="0"/>
              <a:t>b por a. Estas </a:t>
            </a:r>
            <a:r>
              <a:rPr lang="pt-BR" dirty="0" smtClean="0"/>
              <a:t>observações </a:t>
            </a:r>
            <a:r>
              <a:rPr lang="pt-BR" dirty="0" smtClean="0"/>
              <a:t>demonstram a seguinte propriedade, que </a:t>
            </a:r>
            <a:r>
              <a:rPr lang="pt-BR" dirty="0" smtClean="0"/>
              <a:t>é </a:t>
            </a:r>
            <a:r>
              <a:rPr lang="pt-BR" dirty="0" smtClean="0"/>
              <a:t>uma </a:t>
            </a:r>
            <a:r>
              <a:rPr lang="pt-BR" dirty="0" smtClean="0"/>
              <a:t>generalização </a:t>
            </a:r>
            <a:r>
              <a:rPr lang="pt-BR" dirty="0" smtClean="0"/>
              <a:t>do que foi feito na </a:t>
            </a:r>
            <a:r>
              <a:rPr lang="pt-BR" dirty="0" smtClean="0"/>
              <a:t>seção </a:t>
            </a:r>
            <a:r>
              <a:rPr lang="pt-BR" dirty="0" smtClean="0"/>
              <a:t>anterior e que, como veremos, acelera o </a:t>
            </a:r>
            <a:r>
              <a:rPr lang="pt-BR" dirty="0" smtClean="0"/>
              <a:t>cálculo </a:t>
            </a:r>
            <a:r>
              <a:rPr lang="pt-BR" dirty="0" smtClean="0"/>
              <a:t>do mdc.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b="1" dirty="0" smtClean="0"/>
              <a:t>Propriedade</a:t>
            </a:r>
            <a:r>
              <a:rPr lang="pt-BR" b="1" dirty="0" smtClean="0"/>
              <a:t>:</a:t>
            </a:r>
            <a:r>
              <a:rPr lang="pt-BR" dirty="0" smtClean="0"/>
              <a:t> Se a &lt; b </a:t>
            </a:r>
            <a:r>
              <a:rPr lang="pt-BR" dirty="0" smtClean="0"/>
              <a:t>são números </a:t>
            </a:r>
            <a:r>
              <a:rPr lang="pt-BR" dirty="0" smtClean="0"/>
              <a:t>naturais e se r </a:t>
            </a:r>
            <a:r>
              <a:rPr lang="pt-BR" dirty="0" smtClean="0"/>
              <a:t>é </a:t>
            </a:r>
            <a:r>
              <a:rPr lang="pt-BR" dirty="0" smtClean="0"/>
              <a:t>o resto da </a:t>
            </a:r>
            <a:r>
              <a:rPr lang="pt-BR" dirty="0" smtClean="0"/>
              <a:t>divisão </a:t>
            </a:r>
            <a:r>
              <a:rPr lang="pt-BR" dirty="0" smtClean="0"/>
              <a:t>de b por a, </a:t>
            </a:r>
            <a:r>
              <a:rPr lang="pt-BR" dirty="0" smtClean="0"/>
              <a:t>ent</a:t>
            </a:r>
            <a:r>
              <a:rPr lang="pt-BR" dirty="0" smtClean="0"/>
              <a:t>ã</a:t>
            </a:r>
            <a:r>
              <a:rPr lang="pt-BR" dirty="0" smtClean="0"/>
              <a:t>o    mdc(a</a:t>
            </a:r>
            <a:r>
              <a:rPr lang="pt-BR" dirty="0" smtClean="0"/>
              <a:t>, b) = mdc(a, r).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>
            <a:normAutofit/>
          </a:bodyPr>
          <a:lstStyle/>
          <a:p>
            <a:r>
              <a:rPr lang="pt-BR" b="1" dirty="0" smtClean="0"/>
              <a:t>Exercício: </a:t>
            </a:r>
            <a:r>
              <a:rPr lang="pt-BR" dirty="0" smtClean="0"/>
              <a:t>Calcule </a:t>
            </a:r>
            <a:r>
              <a:rPr lang="pt-BR" dirty="0" smtClean="0"/>
              <a:t>mdc(162, 372). 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Solução</a:t>
            </a:r>
            <a:r>
              <a:rPr lang="pt-BR" dirty="0" smtClean="0"/>
              <a:t>. </a:t>
            </a:r>
            <a:r>
              <a:rPr lang="pt-BR" dirty="0" smtClean="0"/>
              <a:t> </a:t>
            </a:r>
          </a:p>
          <a:p>
            <a:r>
              <a:rPr lang="pt-BR" dirty="0" smtClean="0"/>
              <a:t>Dividindo </a:t>
            </a:r>
            <a:r>
              <a:rPr lang="pt-BR" dirty="0" smtClean="0"/>
              <a:t>372 por 162 obtemos 372 = 2 · 162 + 48. </a:t>
            </a:r>
            <a:r>
              <a:rPr lang="pt-BR" dirty="0" smtClean="0"/>
              <a:t>Assim </a:t>
            </a:r>
            <a:r>
              <a:rPr lang="pt-BR" dirty="0" smtClean="0"/>
              <a:t>mdc(162, 372) = mdc(162, 48). </a:t>
            </a:r>
            <a:endParaRPr lang="pt-BR" dirty="0" smtClean="0"/>
          </a:p>
          <a:p>
            <a:r>
              <a:rPr lang="pt-BR" dirty="0" smtClean="0"/>
              <a:t>Dividindo </a:t>
            </a:r>
            <a:r>
              <a:rPr lang="pt-BR" dirty="0" smtClean="0"/>
              <a:t>162 por 48 obtemos 162 = 3·48+18. </a:t>
            </a:r>
            <a:r>
              <a:rPr lang="pt-BR" dirty="0" smtClean="0"/>
              <a:t>Daí </a:t>
            </a:r>
            <a:r>
              <a:rPr lang="pt-BR" dirty="0" smtClean="0"/>
              <a:t>mdc(48, 162) = mdc(48, 18). </a:t>
            </a:r>
            <a:endParaRPr lang="pt-BR" dirty="0" smtClean="0"/>
          </a:p>
          <a:p>
            <a:r>
              <a:rPr lang="pt-BR" dirty="0" smtClean="0"/>
              <a:t>Dividindo </a:t>
            </a:r>
            <a:r>
              <a:rPr lang="pt-BR" dirty="0" smtClean="0"/>
              <a:t>48 por 18 obtemos 48 = 2·18+12 e portanto mdc(18, 48) = mdc(18, 12). </a:t>
            </a:r>
            <a:endParaRPr lang="pt-BR" dirty="0" smtClean="0"/>
          </a:p>
          <a:p>
            <a:r>
              <a:rPr lang="pt-BR" dirty="0" smtClean="0"/>
              <a:t>Dividindo </a:t>
            </a:r>
            <a:r>
              <a:rPr lang="pt-BR" dirty="0" smtClean="0"/>
              <a:t>18 por 12 obtemos 18 = 1 · 12 + 6 e assim mdc(12, 18) = mdc(12, 6). </a:t>
            </a:r>
            <a:endParaRPr lang="pt-BR" dirty="0" smtClean="0"/>
          </a:p>
          <a:p>
            <a:r>
              <a:rPr lang="pt-BR" dirty="0" smtClean="0"/>
              <a:t>Portanto </a:t>
            </a:r>
            <a:r>
              <a:rPr lang="pt-BR" dirty="0" smtClean="0"/>
              <a:t>mdc(162, 372) = mdc(6, 12) = 6.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Cálculo </a:t>
            </a:r>
            <a:r>
              <a:rPr lang="pt-BR" dirty="0" smtClean="0"/>
              <a:t>do mdc: </a:t>
            </a:r>
            <a:r>
              <a:rPr lang="pt-BR" dirty="0" smtClean="0"/>
              <a:t>Algoritmo </a:t>
            </a:r>
            <a:r>
              <a:rPr lang="pt-BR" dirty="0" smtClean="0"/>
              <a:t>de </a:t>
            </a:r>
            <a:r>
              <a:rPr lang="pt-BR" dirty="0" smtClean="0"/>
              <a:t>Euclides</a:t>
            </a:r>
            <a:br>
              <a:rPr lang="pt-BR" dirty="0" smtClean="0"/>
            </a:br>
            <a:r>
              <a:rPr lang="pt-BR" dirty="0" smtClean="0"/>
              <a:t>Parte </a:t>
            </a:r>
            <a:r>
              <a:rPr lang="pt-BR" dirty="0" smtClean="0"/>
              <a:t>1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	O </a:t>
            </a:r>
            <a:r>
              <a:rPr lang="pt-BR" dirty="0" smtClean="0"/>
              <a:t>Algoritmo de Euclides para o </a:t>
            </a:r>
            <a:r>
              <a:rPr lang="pt-BR" dirty="0" smtClean="0"/>
              <a:t>cálculo </a:t>
            </a:r>
            <a:r>
              <a:rPr lang="pt-BR" dirty="0" smtClean="0"/>
              <a:t>do mdc baseia-se na seguinte propriedade dos </a:t>
            </a:r>
            <a:r>
              <a:rPr lang="pt-BR" dirty="0" smtClean="0"/>
              <a:t>números naturais.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b="1" dirty="0" smtClean="0"/>
              <a:t>	</a:t>
            </a:r>
            <a:r>
              <a:rPr lang="pt-BR" dirty="0" smtClean="0"/>
              <a:t>O Algoritmo de Euclides </a:t>
            </a:r>
            <a:r>
              <a:rPr lang="pt-BR" dirty="0" smtClean="0"/>
              <a:t>está bem </a:t>
            </a:r>
            <a:r>
              <a:rPr lang="pt-BR" dirty="0" smtClean="0"/>
              <a:t>explicado </a:t>
            </a:r>
            <a:r>
              <a:rPr lang="pt-BR" dirty="0" smtClean="0"/>
              <a:t>na vídeo </a:t>
            </a:r>
            <a:r>
              <a:rPr lang="pt-BR" dirty="0" smtClean="0"/>
              <a:t>aula do canal </a:t>
            </a:r>
            <a:r>
              <a:rPr lang="pt-BR" dirty="0" err="1" smtClean="0"/>
              <a:t>picobmep</a:t>
            </a:r>
            <a:r>
              <a:rPr lang="pt-BR" dirty="0" smtClean="0"/>
              <a:t> no </a:t>
            </a:r>
            <a:r>
              <a:rPr lang="pt-BR" dirty="0" err="1" smtClean="0"/>
              <a:t>YouTube</a:t>
            </a:r>
            <a:r>
              <a:rPr lang="pt-BR" dirty="0" smtClean="0"/>
              <a:t>. </a:t>
            </a:r>
            <a:endParaRPr lang="pt-BR" dirty="0" smtClean="0"/>
          </a:p>
          <a:p>
            <a:pPr>
              <a:buNone/>
            </a:pPr>
            <a:r>
              <a:rPr lang="pt-BR" dirty="0" smtClean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www.youtube.com/watch?v=o7axIIFY3Ko&amp;list=PLrVGp617x0hC8WkPHtM3IjoOiiyJs-hHh&amp;index=9</a:t>
            </a: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	Neste vídeo </a:t>
            </a:r>
            <a:r>
              <a:rPr lang="pt-BR" dirty="0" smtClean="0"/>
              <a:t>o algoritmo é</a:t>
            </a:r>
            <a:r>
              <a:rPr lang="pt-BR" dirty="0" smtClean="0"/>
              <a:t> </a:t>
            </a:r>
            <a:r>
              <a:rPr lang="pt-BR" dirty="0" smtClean="0"/>
              <a:t>apresentado e demonstrado de um modo mais informal, sem o uso excessivo de </a:t>
            </a:r>
            <a:r>
              <a:rPr lang="pt-BR" dirty="0" smtClean="0"/>
              <a:t>álgebra.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422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Propriedade: </a:t>
            </a:r>
            <a:r>
              <a:rPr lang="pt-BR" dirty="0" smtClean="0"/>
              <a:t>Sejam a e b números naturais com a &lt; b. </a:t>
            </a:r>
          </a:p>
          <a:p>
            <a:pPr marL="624078" indent="-514350">
              <a:buAutoNum type="alphaLcParenBoth"/>
            </a:pPr>
            <a:r>
              <a:rPr lang="pt-BR" dirty="0" smtClean="0"/>
              <a:t>Se </a:t>
            </a:r>
            <a:r>
              <a:rPr lang="pt-BR" i="1" dirty="0" smtClean="0"/>
              <a:t>d</a:t>
            </a:r>
            <a:r>
              <a:rPr lang="pt-BR" dirty="0" smtClean="0"/>
              <a:t> é um divisor comum de </a:t>
            </a:r>
            <a:r>
              <a:rPr lang="pt-BR" i="1" dirty="0" smtClean="0"/>
              <a:t>a</a:t>
            </a:r>
            <a:r>
              <a:rPr lang="pt-BR" dirty="0" smtClean="0"/>
              <a:t> e </a:t>
            </a:r>
            <a:r>
              <a:rPr lang="pt-BR" i="1" dirty="0" smtClean="0"/>
              <a:t>b</a:t>
            </a:r>
            <a:r>
              <a:rPr lang="pt-BR" dirty="0" smtClean="0"/>
              <a:t>,               então </a:t>
            </a:r>
            <a:r>
              <a:rPr lang="pt-BR" i="1" dirty="0" smtClean="0"/>
              <a:t>d </a:t>
            </a:r>
            <a:r>
              <a:rPr lang="pt-BR" dirty="0" smtClean="0"/>
              <a:t>também é um divisor de </a:t>
            </a:r>
            <a:r>
              <a:rPr lang="pt-BR" i="1" dirty="0" smtClean="0"/>
              <a:t>(b − a</a:t>
            </a:r>
            <a:r>
              <a:rPr lang="pt-BR" dirty="0" smtClean="0"/>
              <a:t>). </a:t>
            </a:r>
          </a:p>
          <a:p>
            <a:pPr marL="624078" indent="-514350">
              <a:buAutoNum type="alphaLcParenBoth"/>
            </a:pPr>
            <a:r>
              <a:rPr lang="pt-BR" dirty="0" smtClean="0"/>
              <a:t>Se </a:t>
            </a:r>
            <a:r>
              <a:rPr lang="pt-BR" i="1" dirty="0" smtClean="0"/>
              <a:t>d </a:t>
            </a:r>
            <a:r>
              <a:rPr lang="pt-BR" dirty="0" smtClean="0"/>
              <a:t>é um divisor de </a:t>
            </a:r>
            <a:r>
              <a:rPr lang="pt-BR" i="1" dirty="0" smtClean="0"/>
              <a:t>a</a:t>
            </a:r>
            <a:r>
              <a:rPr lang="pt-BR" dirty="0" smtClean="0"/>
              <a:t> e de </a:t>
            </a:r>
            <a:r>
              <a:rPr lang="pt-BR" i="1" dirty="0" smtClean="0"/>
              <a:t>(b − a</a:t>
            </a:r>
            <a:r>
              <a:rPr lang="pt-BR" dirty="0" smtClean="0"/>
              <a:t>),               então </a:t>
            </a:r>
            <a:r>
              <a:rPr lang="pt-BR" i="1" dirty="0" smtClean="0"/>
              <a:t>d</a:t>
            </a:r>
            <a:r>
              <a:rPr lang="pt-BR" dirty="0" smtClean="0"/>
              <a:t> é um divisor de </a:t>
            </a:r>
            <a:r>
              <a:rPr lang="pt-BR" i="1" dirty="0" smtClean="0"/>
              <a:t>b</a:t>
            </a:r>
            <a:r>
              <a:rPr lang="pt-BR" dirty="0" smtClean="0"/>
              <a:t>.</a:t>
            </a:r>
          </a:p>
          <a:p>
            <a:pPr marL="624078" indent="-514350">
              <a:buAutoNum type="alphaLcParenBoth"/>
            </a:pPr>
            <a:endParaRPr lang="pt-BR" dirty="0" smtClean="0"/>
          </a:p>
          <a:p>
            <a:r>
              <a:rPr lang="pt-BR" dirty="0" smtClean="0"/>
              <a:t>Esta </a:t>
            </a:r>
            <a:r>
              <a:rPr lang="pt-BR" dirty="0" smtClean="0"/>
              <a:t>propriedade </a:t>
            </a:r>
            <a:r>
              <a:rPr lang="pt-BR" dirty="0" smtClean="0"/>
              <a:t>está </a:t>
            </a:r>
            <a:r>
              <a:rPr lang="pt-BR" dirty="0" smtClean="0"/>
              <a:t>relacionada com o fato de que a soma e a </a:t>
            </a:r>
            <a:r>
              <a:rPr lang="pt-BR" dirty="0" smtClean="0"/>
              <a:t>diferença </a:t>
            </a:r>
            <a:r>
              <a:rPr lang="pt-BR" dirty="0" smtClean="0"/>
              <a:t>de dois </a:t>
            </a:r>
            <a:r>
              <a:rPr lang="pt-BR" dirty="0" smtClean="0"/>
              <a:t>múltiplos </a:t>
            </a:r>
            <a:r>
              <a:rPr lang="pt-BR" dirty="0" smtClean="0"/>
              <a:t>de um </a:t>
            </a:r>
            <a:r>
              <a:rPr lang="pt-BR" dirty="0" smtClean="0"/>
              <a:t>número </a:t>
            </a:r>
            <a:r>
              <a:rPr lang="pt-BR" i="1" dirty="0" smtClean="0"/>
              <a:t>d</a:t>
            </a:r>
            <a:r>
              <a:rPr lang="pt-BR" dirty="0" smtClean="0"/>
              <a:t> ainda </a:t>
            </a:r>
            <a:r>
              <a:rPr lang="pt-BR" dirty="0" smtClean="0"/>
              <a:t>são múltiplos </a:t>
            </a:r>
            <a:r>
              <a:rPr lang="pt-BR" dirty="0" smtClean="0"/>
              <a:t>de</a:t>
            </a:r>
            <a:r>
              <a:rPr lang="pt-BR" i="1" dirty="0" smtClean="0"/>
              <a:t> d.</a:t>
            </a:r>
            <a:endParaRPr lang="pt-BR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457200" y="1097281"/>
            <a:ext cx="8229600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>
            <a:normAutofit/>
          </a:bodyPr>
          <a:lstStyle/>
          <a:p>
            <a:r>
              <a:rPr lang="pt-BR" b="1" dirty="0" smtClean="0"/>
              <a:t>Exemplo: 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É fácil </a:t>
            </a:r>
            <a:r>
              <a:rPr lang="pt-BR" dirty="0" smtClean="0"/>
              <a:t>ver que 84 e 35 </a:t>
            </a:r>
            <a:r>
              <a:rPr lang="pt-BR" dirty="0" smtClean="0"/>
              <a:t>s</a:t>
            </a:r>
            <a:r>
              <a:rPr lang="pt-BR" dirty="0" smtClean="0"/>
              <a:t>ã</a:t>
            </a:r>
            <a:r>
              <a:rPr lang="pt-BR" dirty="0" smtClean="0"/>
              <a:t>o múltiplos </a:t>
            </a:r>
            <a:r>
              <a:rPr lang="pt-BR" dirty="0" smtClean="0"/>
              <a:t>de 7. </a:t>
            </a:r>
            <a:r>
              <a:rPr lang="pt-BR" dirty="0" smtClean="0"/>
              <a:t>Então </a:t>
            </a:r>
            <a:r>
              <a:rPr lang="pt-BR" dirty="0" smtClean="0"/>
              <a:t>84 + 35 = 119 </a:t>
            </a:r>
            <a:r>
              <a:rPr lang="pt-BR" dirty="0" smtClean="0"/>
              <a:t>e </a:t>
            </a:r>
            <a:r>
              <a:rPr lang="pt-BR" dirty="0" smtClean="0"/>
              <a:t>84 − 35 = 49 </a:t>
            </a:r>
            <a:r>
              <a:rPr lang="pt-BR" dirty="0" smtClean="0"/>
              <a:t>s</a:t>
            </a:r>
            <a:r>
              <a:rPr lang="pt-BR" dirty="0" smtClean="0"/>
              <a:t>ã</a:t>
            </a:r>
            <a:r>
              <a:rPr lang="pt-BR" dirty="0" smtClean="0"/>
              <a:t>o múltiplos </a:t>
            </a:r>
            <a:r>
              <a:rPr lang="pt-BR" dirty="0" smtClean="0"/>
              <a:t>de </a:t>
            </a:r>
            <a:r>
              <a:rPr lang="pt-BR" dirty="0" smtClean="0"/>
              <a:t>7.</a:t>
            </a:r>
          </a:p>
          <a:p>
            <a:pPr marL="624078" indent="-514350">
              <a:buNone/>
            </a:pPr>
            <a:endParaRPr lang="pt-BR" dirty="0" smtClean="0"/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 O </a:t>
            </a:r>
            <a:r>
              <a:rPr lang="pt-BR" dirty="0" smtClean="0"/>
              <a:t>número</a:t>
            </a:r>
            <a:r>
              <a:rPr lang="pt-BR" i="1" dirty="0" smtClean="0"/>
              <a:t> </a:t>
            </a:r>
            <a:r>
              <a:rPr lang="pt-BR" i="1" dirty="0" smtClean="0"/>
              <a:t>d =</a:t>
            </a:r>
            <a:r>
              <a:rPr lang="pt-BR" dirty="0" smtClean="0"/>
              <a:t> 4 </a:t>
            </a:r>
            <a:r>
              <a:rPr lang="pt-BR" dirty="0" smtClean="0"/>
              <a:t>é </a:t>
            </a:r>
            <a:r>
              <a:rPr lang="pt-BR" dirty="0" smtClean="0"/>
              <a:t>um divisor de</a:t>
            </a:r>
            <a:r>
              <a:rPr lang="pt-BR" i="1" dirty="0" smtClean="0"/>
              <a:t> a </a:t>
            </a:r>
            <a:r>
              <a:rPr lang="pt-BR" dirty="0" smtClean="0"/>
              <a:t>= 20 e </a:t>
            </a:r>
            <a:r>
              <a:rPr lang="pt-BR" dirty="0" smtClean="0"/>
              <a:t>de     </a:t>
            </a:r>
            <a:r>
              <a:rPr lang="pt-BR" i="1" dirty="0" smtClean="0"/>
              <a:t>b</a:t>
            </a:r>
            <a:r>
              <a:rPr lang="pt-BR" dirty="0" smtClean="0"/>
              <a:t> = 48, pois </a:t>
            </a:r>
            <a:endParaRPr lang="pt-BR" dirty="0" smtClean="0"/>
          </a:p>
          <a:p>
            <a:pPr marL="624078" indent="-514350">
              <a:buNone/>
            </a:pPr>
            <a:r>
              <a:rPr lang="pt-BR" dirty="0" smtClean="0"/>
              <a:t>	</a:t>
            </a:r>
            <a:r>
              <a:rPr lang="pt-BR" dirty="0" smtClean="0"/>
              <a:t>		20 </a:t>
            </a:r>
            <a:r>
              <a:rPr lang="pt-BR" dirty="0" smtClean="0"/>
              <a:t>= 4 · 5 e </a:t>
            </a:r>
            <a:r>
              <a:rPr lang="pt-BR" dirty="0" smtClean="0"/>
              <a:t>	48 </a:t>
            </a:r>
            <a:r>
              <a:rPr lang="pt-BR" dirty="0" smtClean="0"/>
              <a:t>= 4 · 12. </a:t>
            </a:r>
            <a:endParaRPr lang="pt-BR" dirty="0" smtClean="0"/>
          </a:p>
          <a:p>
            <a:pPr marL="624078" indent="-514350">
              <a:buNone/>
            </a:pPr>
            <a:r>
              <a:rPr lang="pt-BR" dirty="0" smtClean="0"/>
              <a:t>	</a:t>
            </a:r>
            <a:r>
              <a:rPr lang="pt-BR" dirty="0" smtClean="0"/>
              <a:t>Daí </a:t>
            </a:r>
            <a:r>
              <a:rPr lang="pt-BR" i="1" dirty="0" smtClean="0"/>
              <a:t>d </a:t>
            </a:r>
            <a:r>
              <a:rPr lang="pt-BR" dirty="0" smtClean="0"/>
              <a:t>= 4 é</a:t>
            </a:r>
            <a:r>
              <a:rPr lang="pt-BR" dirty="0" smtClean="0"/>
              <a:t> </a:t>
            </a:r>
            <a:r>
              <a:rPr lang="pt-BR" dirty="0" smtClean="0"/>
              <a:t>um divisor de </a:t>
            </a:r>
            <a:r>
              <a:rPr lang="pt-BR" i="1" dirty="0" smtClean="0"/>
              <a:t>b − a </a:t>
            </a:r>
            <a:r>
              <a:rPr lang="pt-BR" dirty="0" smtClean="0"/>
              <a:t>= 28, pois </a:t>
            </a:r>
            <a:endParaRPr lang="pt-BR" dirty="0" smtClean="0"/>
          </a:p>
          <a:p>
            <a:pPr marL="624078" indent="-514350">
              <a:buNone/>
            </a:pPr>
            <a:r>
              <a:rPr lang="pt-BR" dirty="0" smtClean="0"/>
              <a:t>	</a:t>
            </a:r>
            <a:r>
              <a:rPr lang="pt-BR" dirty="0" smtClean="0"/>
              <a:t>		b </a:t>
            </a:r>
            <a:r>
              <a:rPr lang="pt-BR" dirty="0" smtClean="0"/>
              <a:t>− a </a:t>
            </a:r>
            <a:r>
              <a:rPr lang="pt-BR" dirty="0" smtClean="0"/>
              <a:t>	= </a:t>
            </a:r>
            <a:r>
              <a:rPr lang="pt-BR" dirty="0" smtClean="0"/>
              <a:t>(4 · 12) − (4 · 5</a:t>
            </a:r>
            <a:r>
              <a:rPr lang="pt-BR" dirty="0" smtClean="0"/>
              <a:t>)</a:t>
            </a:r>
          </a:p>
          <a:p>
            <a:pPr marL="624078" indent="-514350">
              <a:buNone/>
            </a:pPr>
            <a:r>
              <a:rPr lang="pt-BR" dirty="0" smtClean="0"/>
              <a:t>	</a:t>
            </a:r>
            <a:r>
              <a:rPr lang="pt-BR" dirty="0" smtClean="0"/>
              <a:t>			= 4 </a:t>
            </a:r>
            <a:r>
              <a:rPr lang="pt-BR" dirty="0" smtClean="0"/>
              <a:t>· (12 − 5) </a:t>
            </a:r>
            <a:endParaRPr lang="pt-BR" dirty="0" smtClean="0"/>
          </a:p>
          <a:p>
            <a:pPr marL="624078" indent="-514350">
              <a:buNone/>
            </a:pPr>
            <a:r>
              <a:rPr lang="pt-BR" dirty="0" smtClean="0"/>
              <a:t>	</a:t>
            </a:r>
            <a:r>
              <a:rPr lang="pt-BR" dirty="0" smtClean="0"/>
              <a:t>			= 4 </a:t>
            </a:r>
            <a:r>
              <a:rPr lang="pt-BR" dirty="0" smtClean="0"/>
              <a:t>· </a:t>
            </a:r>
            <a:r>
              <a:rPr lang="pt-BR" dirty="0" smtClean="0"/>
              <a:t>7.</a:t>
            </a:r>
            <a:endParaRPr lang="pt-B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457200" y="1071546"/>
            <a:ext cx="8229600" cy="71454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/>
          <a:lstStyle/>
          <a:p>
            <a:r>
              <a:rPr lang="pt-BR" b="1" dirty="0" smtClean="0"/>
              <a:t>Exercício: </a:t>
            </a:r>
          </a:p>
          <a:p>
            <a:pPr>
              <a:buNone/>
            </a:pPr>
            <a:r>
              <a:rPr lang="pt-BR" dirty="0" smtClean="0"/>
              <a:t>	Se </a:t>
            </a:r>
            <a:r>
              <a:rPr lang="pt-BR" dirty="0" smtClean="0"/>
              <a:t>a = 18 e b = 60 calcule os conjuntos D(a), D(b) e D(b − a) dos </a:t>
            </a:r>
            <a:r>
              <a:rPr lang="pt-BR" dirty="0" smtClean="0"/>
              <a:t>divisores de </a:t>
            </a:r>
            <a:r>
              <a:rPr lang="pt-BR" i="1" dirty="0" smtClean="0"/>
              <a:t>a</a:t>
            </a:r>
            <a:r>
              <a:rPr lang="pt-BR" dirty="0" smtClean="0"/>
              <a:t>, de </a:t>
            </a:r>
            <a:r>
              <a:rPr lang="pt-BR" i="1" dirty="0" smtClean="0"/>
              <a:t>b</a:t>
            </a:r>
            <a:r>
              <a:rPr lang="pt-BR" dirty="0" smtClean="0"/>
              <a:t> e de </a:t>
            </a:r>
            <a:r>
              <a:rPr lang="pt-BR" dirty="0" smtClean="0"/>
              <a:t>      (</a:t>
            </a:r>
            <a:r>
              <a:rPr lang="pt-BR" i="1" dirty="0" smtClean="0"/>
              <a:t>b </a:t>
            </a:r>
            <a:r>
              <a:rPr lang="pt-BR" i="1" dirty="0" smtClean="0"/>
              <a:t>− </a:t>
            </a:r>
            <a:r>
              <a:rPr lang="pt-BR" i="1" dirty="0" smtClean="0"/>
              <a:t>a)</a:t>
            </a:r>
            <a:r>
              <a:rPr lang="pt-BR" dirty="0" smtClean="0"/>
              <a:t>. Em </a:t>
            </a:r>
            <a:r>
              <a:rPr lang="pt-BR" dirty="0" smtClean="0"/>
              <a:t>seguida verifique que </a:t>
            </a:r>
            <a:r>
              <a:rPr lang="pt-BR" dirty="0" smtClean="0"/>
              <a:t>	    		      </a:t>
            </a:r>
            <a:r>
              <a:rPr lang="pt-BR" i="1" dirty="0" smtClean="0"/>
              <a:t>D(a</a:t>
            </a:r>
            <a:r>
              <a:rPr lang="pt-BR" i="1" dirty="0" smtClean="0"/>
              <a:t>) ∩ D(b) = D(a) ∩ D(b − a</a:t>
            </a:r>
            <a:r>
              <a:rPr lang="pt-BR" i="1" dirty="0" smtClean="0"/>
              <a:t>).</a:t>
            </a:r>
          </a:p>
          <a:p>
            <a:pPr>
              <a:buNone/>
            </a:pPr>
            <a:endParaRPr lang="pt-BR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Solução: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D(a</a:t>
            </a:r>
            <a:r>
              <a:rPr lang="pt-BR" dirty="0" smtClean="0"/>
              <a:t>) = {1, 2, 3, 6, 9, 18}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D(b</a:t>
            </a:r>
            <a:r>
              <a:rPr lang="pt-BR" dirty="0" smtClean="0"/>
              <a:t>) = {1, 2, 3, 4, 5, 6, 10, 12, 15, 20, 30, 60}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D(b </a:t>
            </a:r>
            <a:r>
              <a:rPr lang="pt-BR" dirty="0" smtClean="0"/>
              <a:t>− a) = {1, 2, 3, 6, 7, 14, 21, </a:t>
            </a:r>
            <a:r>
              <a:rPr lang="pt-BR" dirty="0" smtClean="0"/>
              <a:t>42}</a:t>
            </a:r>
          </a:p>
          <a:p>
            <a:pPr>
              <a:buNone/>
            </a:pPr>
            <a:r>
              <a:rPr lang="pt-BR" dirty="0" smtClean="0"/>
              <a:t>	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Calculando </a:t>
            </a:r>
            <a:r>
              <a:rPr lang="pt-BR" dirty="0" smtClean="0"/>
              <a:t>os divisores comuns: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D(a</a:t>
            </a:r>
            <a:r>
              <a:rPr lang="pt-BR" dirty="0" smtClean="0"/>
              <a:t>) ∩ D(b) = {1, 2, 3, 6} = D(a) ∩ D(b − a).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	Propriedade</a:t>
            </a:r>
            <a:r>
              <a:rPr lang="pt-BR" b="1" dirty="0" smtClean="0"/>
              <a:t>: </a:t>
            </a:r>
            <a:r>
              <a:rPr lang="pt-BR" dirty="0" smtClean="0"/>
              <a:t>Se a e b </a:t>
            </a:r>
            <a:r>
              <a:rPr lang="pt-BR" dirty="0" smtClean="0"/>
              <a:t>s</a:t>
            </a:r>
            <a:r>
              <a:rPr lang="pt-BR" dirty="0" smtClean="0"/>
              <a:t>ã</a:t>
            </a:r>
            <a:r>
              <a:rPr lang="pt-BR" dirty="0" smtClean="0"/>
              <a:t>o números </a:t>
            </a:r>
            <a:r>
              <a:rPr lang="pt-BR" dirty="0" smtClean="0"/>
              <a:t>naturais com a &lt; b, </a:t>
            </a:r>
            <a:r>
              <a:rPr lang="pt-BR" dirty="0" smtClean="0"/>
              <a:t>então </a:t>
            </a:r>
            <a:r>
              <a:rPr lang="pt-BR" dirty="0" smtClean="0"/>
              <a:t>mdc(a, </a:t>
            </a:r>
            <a:r>
              <a:rPr lang="pt-BR" dirty="0" smtClean="0"/>
              <a:t>b</a:t>
            </a:r>
            <a:r>
              <a:rPr lang="pt-BR" dirty="0" smtClean="0"/>
              <a:t>) = mdc(a, b − a</a:t>
            </a:r>
            <a:r>
              <a:rPr lang="pt-BR" dirty="0" smtClean="0"/>
              <a:t>).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Esta </a:t>
            </a:r>
            <a:r>
              <a:rPr lang="pt-BR" dirty="0" smtClean="0"/>
              <a:t>propriedade permite ir reduzindo sucessivamente o </a:t>
            </a:r>
            <a:r>
              <a:rPr lang="pt-BR" dirty="0" smtClean="0"/>
              <a:t>cálculo </a:t>
            </a:r>
            <a:r>
              <a:rPr lang="pt-BR" dirty="0" smtClean="0"/>
              <a:t>do mdc de dois </a:t>
            </a:r>
            <a:r>
              <a:rPr lang="pt-BR" dirty="0" smtClean="0"/>
              <a:t>números </a:t>
            </a:r>
            <a:r>
              <a:rPr lang="pt-BR" dirty="0" smtClean="0"/>
              <a:t>ao </a:t>
            </a:r>
            <a:r>
              <a:rPr lang="pt-BR" dirty="0" smtClean="0"/>
              <a:t>cálculo </a:t>
            </a:r>
            <a:r>
              <a:rPr lang="pt-BR" dirty="0" smtClean="0"/>
              <a:t>do mdc de </a:t>
            </a:r>
            <a:r>
              <a:rPr lang="pt-BR" dirty="0" smtClean="0"/>
              <a:t>números </a:t>
            </a:r>
            <a:r>
              <a:rPr lang="pt-BR" dirty="0" smtClean="0"/>
              <a:t>cada vez </a:t>
            </a:r>
            <a:r>
              <a:rPr lang="pt-BR" dirty="0" smtClean="0"/>
              <a:t>menores.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/>
          <a:lstStyle/>
          <a:p>
            <a:r>
              <a:rPr lang="pt-BR" b="1" dirty="0" smtClean="0"/>
              <a:t>Exemplo:</a:t>
            </a:r>
            <a:r>
              <a:rPr lang="pt-BR" dirty="0" smtClean="0"/>
              <a:t>Calcule </a:t>
            </a:r>
            <a:r>
              <a:rPr lang="pt-BR" dirty="0" smtClean="0"/>
              <a:t>mdc(18, 60). </a:t>
            </a:r>
            <a:endParaRPr lang="pt-BR" dirty="0" smtClean="0"/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Solução: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	mdc(18</a:t>
            </a:r>
            <a:r>
              <a:rPr lang="pt-BR" dirty="0" smtClean="0"/>
              <a:t>, 60) = mdc(18, 60 − 18) =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	mdc(18</a:t>
            </a:r>
            <a:r>
              <a:rPr lang="pt-BR" dirty="0" smtClean="0"/>
              <a:t>, 42) = </a:t>
            </a:r>
            <a:r>
              <a:rPr lang="pt-BR" dirty="0" smtClean="0"/>
              <a:t>mdc(18</a:t>
            </a:r>
            <a:r>
              <a:rPr lang="pt-BR" dirty="0" smtClean="0"/>
              <a:t>, 42) = </a:t>
            </a:r>
            <a:r>
              <a:rPr lang="pt-BR" dirty="0" smtClean="0"/>
              <a:t>		</a:t>
            </a:r>
            <a:r>
              <a:rPr lang="pt-BR" dirty="0" smtClean="0"/>
              <a:t>	</a:t>
            </a:r>
            <a:r>
              <a:rPr lang="pt-BR" dirty="0" smtClean="0"/>
              <a:t>mdc(18</a:t>
            </a:r>
            <a:r>
              <a:rPr lang="pt-BR" dirty="0" smtClean="0"/>
              <a:t>, 42 − 18) = mdc(18, 24) = </a:t>
            </a:r>
          </a:p>
          <a:p>
            <a:pPr>
              <a:buNone/>
            </a:pPr>
            <a:r>
              <a:rPr lang="pt-BR" dirty="0" smtClean="0"/>
              <a:t>		mdc(18</a:t>
            </a:r>
            <a:r>
              <a:rPr lang="pt-BR" dirty="0" smtClean="0"/>
              <a:t>, 24) = mdc(18, 24 − 18) = 	</a:t>
            </a:r>
            <a:r>
              <a:rPr lang="pt-BR" dirty="0" smtClean="0"/>
              <a:t>		mdc(18</a:t>
            </a:r>
            <a:r>
              <a:rPr lang="pt-BR" dirty="0" smtClean="0"/>
              <a:t>, 6) = 6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Cálculo </a:t>
            </a:r>
            <a:r>
              <a:rPr lang="pt-BR" dirty="0" smtClean="0"/>
              <a:t>do mdc: </a:t>
            </a:r>
            <a:r>
              <a:rPr lang="pt-BR" dirty="0" smtClean="0"/>
              <a:t>Algoritmo </a:t>
            </a:r>
            <a:r>
              <a:rPr lang="pt-BR" dirty="0" smtClean="0"/>
              <a:t>de </a:t>
            </a:r>
            <a:r>
              <a:rPr lang="pt-BR" dirty="0" smtClean="0"/>
              <a:t>Euclides</a:t>
            </a:r>
            <a:br>
              <a:rPr lang="pt-BR" dirty="0" smtClean="0"/>
            </a:br>
            <a:r>
              <a:rPr lang="pt-BR" dirty="0" smtClean="0"/>
              <a:t>Parte </a:t>
            </a:r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Na seção </a:t>
            </a:r>
            <a:r>
              <a:rPr lang="pt-BR" dirty="0" smtClean="0"/>
              <a:t>anterior vimos que se </a:t>
            </a:r>
            <a:r>
              <a:rPr lang="pt-BR" i="1" dirty="0" smtClean="0"/>
              <a:t>a &lt; b </a:t>
            </a:r>
            <a:r>
              <a:rPr lang="pt-BR" dirty="0" smtClean="0"/>
              <a:t>então </a:t>
            </a:r>
            <a:r>
              <a:rPr lang="pt-BR" dirty="0" smtClean="0"/>
              <a:t>mdc(</a:t>
            </a:r>
            <a:r>
              <a:rPr lang="pt-BR" i="1" dirty="0" smtClean="0"/>
              <a:t>a, b</a:t>
            </a:r>
            <a:r>
              <a:rPr lang="pt-BR" dirty="0" smtClean="0"/>
              <a:t>) = mdc(</a:t>
            </a:r>
            <a:r>
              <a:rPr lang="pt-BR" i="1" dirty="0" smtClean="0"/>
              <a:t>a, b − a</a:t>
            </a:r>
            <a:r>
              <a:rPr lang="pt-BR" dirty="0" smtClean="0"/>
              <a:t>), e </a:t>
            </a:r>
            <a:r>
              <a:rPr lang="pt-BR" dirty="0" smtClean="0"/>
              <a:t>também </a:t>
            </a:r>
            <a:r>
              <a:rPr lang="pt-BR" dirty="0" smtClean="0"/>
              <a:t>vimos que esta propriedade permite que o mdc seja calculado, uma vez que trocamos </a:t>
            </a:r>
            <a:r>
              <a:rPr lang="pt-BR" i="1" dirty="0" smtClean="0"/>
              <a:t>a</a:t>
            </a:r>
            <a:r>
              <a:rPr lang="pt-BR" dirty="0" smtClean="0"/>
              <a:t> e </a:t>
            </a:r>
            <a:r>
              <a:rPr lang="pt-BR" i="1" dirty="0" smtClean="0"/>
              <a:t>b</a:t>
            </a:r>
            <a:r>
              <a:rPr lang="pt-BR" dirty="0" smtClean="0"/>
              <a:t> por </a:t>
            </a:r>
            <a:r>
              <a:rPr lang="pt-BR" dirty="0" smtClean="0"/>
              <a:t>números </a:t>
            </a:r>
            <a:r>
              <a:rPr lang="pt-BR" dirty="0" smtClean="0"/>
              <a:t>cada vez menores. Agora veremos que este processo pode ser acelerado.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94</TotalTime>
  <Words>277</Words>
  <Application>Microsoft Office PowerPoint</Application>
  <PresentationFormat>Apresentação na tela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Urbano</vt:lpstr>
      <vt:lpstr>Ciclo 6 - Aritimética</vt:lpstr>
      <vt:lpstr>Cálculo do mdc: Algoritmo de Euclides Parte 1 </vt:lpstr>
      <vt:lpstr>Slide 3</vt:lpstr>
      <vt:lpstr>Slide 4</vt:lpstr>
      <vt:lpstr>Slide 5</vt:lpstr>
      <vt:lpstr>Slide 6</vt:lpstr>
      <vt:lpstr>Slide 7</vt:lpstr>
      <vt:lpstr>Slide 8</vt:lpstr>
      <vt:lpstr>Cálculo do mdc: Algoritmo de Euclides Parte 2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6 - Aritimética</dc:title>
  <dc:creator>Familia</dc:creator>
  <cp:lastModifiedBy>Familia</cp:lastModifiedBy>
  <cp:revision>9</cp:revision>
  <dcterms:created xsi:type="dcterms:W3CDTF">2016-12-14T19:53:09Z</dcterms:created>
  <dcterms:modified xsi:type="dcterms:W3CDTF">2016-12-14T21:27:47Z</dcterms:modified>
</cp:coreProperties>
</file>