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8" r:id="rId5"/>
    <p:sldId id="265" r:id="rId6"/>
    <p:sldId id="266" r:id="rId7"/>
    <p:sldId id="267" r:id="rId8"/>
    <p:sldId id="269" r:id="rId9"/>
    <p:sldId id="270" r:id="rId10"/>
    <p:sldId id="271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21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B307-24E7-4B70-8036-250EAF980FBA}" type="datetimeFigureOut">
              <a:rPr lang="pt-BR" smtClean="0"/>
              <a:pPr/>
              <a:t>23/07/2016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5F788-EA60-43BF-B8BD-67A6459A21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B307-24E7-4B70-8036-250EAF980FBA}" type="datetimeFigureOut">
              <a:rPr lang="pt-BR" smtClean="0"/>
              <a:pPr/>
              <a:t>23/07/2016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5F788-EA60-43BF-B8BD-67A6459A21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B307-24E7-4B70-8036-250EAF980FBA}" type="datetimeFigureOut">
              <a:rPr lang="pt-BR" smtClean="0"/>
              <a:pPr/>
              <a:t>23/07/2016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5F788-EA60-43BF-B8BD-67A6459A21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B307-24E7-4B70-8036-250EAF980FBA}" type="datetimeFigureOut">
              <a:rPr lang="pt-BR" smtClean="0"/>
              <a:pPr/>
              <a:t>23/07/2016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5F788-EA60-43BF-B8BD-67A6459A21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B307-24E7-4B70-8036-250EAF980FBA}" type="datetimeFigureOut">
              <a:rPr lang="pt-BR" smtClean="0"/>
              <a:pPr/>
              <a:t>23/07/2016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5F788-EA60-43BF-B8BD-67A6459A21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B307-24E7-4B70-8036-250EAF980FBA}" type="datetimeFigureOut">
              <a:rPr lang="pt-BR" smtClean="0"/>
              <a:pPr/>
              <a:t>23/07/2016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5F788-EA60-43BF-B8BD-67A6459A21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B307-24E7-4B70-8036-250EAF980FBA}" type="datetimeFigureOut">
              <a:rPr lang="pt-BR" smtClean="0"/>
              <a:pPr/>
              <a:t>23/07/2016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5F788-EA60-43BF-B8BD-67A6459A21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B307-24E7-4B70-8036-250EAF980FBA}" type="datetimeFigureOut">
              <a:rPr lang="pt-BR" smtClean="0"/>
              <a:pPr/>
              <a:t>23/07/2016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5F788-EA60-43BF-B8BD-67A6459A21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B307-24E7-4B70-8036-250EAF980FBA}" type="datetimeFigureOut">
              <a:rPr lang="pt-BR" smtClean="0"/>
              <a:pPr/>
              <a:t>23/07/2016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5F788-EA60-43BF-B8BD-67A6459A21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B307-24E7-4B70-8036-250EAF980FBA}" type="datetimeFigureOut">
              <a:rPr lang="pt-BR" smtClean="0"/>
              <a:pPr/>
              <a:t>23/07/2016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5F788-EA60-43BF-B8BD-67A6459A21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B307-24E7-4B70-8036-250EAF980FBA}" type="datetimeFigureOut">
              <a:rPr lang="pt-BR" smtClean="0"/>
              <a:pPr/>
              <a:t>23/07/2016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5F788-EA60-43BF-B8BD-67A6459A21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2B307-24E7-4B70-8036-250EAF980FBA}" type="datetimeFigureOut">
              <a:rPr lang="pt-BR" smtClean="0"/>
              <a:pPr/>
              <a:t>23/07/2016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5F788-EA60-43BF-B8BD-67A6459A21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2643182"/>
            <a:ext cx="7772400" cy="1470025"/>
          </a:xfrm>
        </p:spPr>
        <p:txBody>
          <a:bodyPr>
            <a:noAutofit/>
          </a:bodyPr>
          <a:lstStyle/>
          <a:p>
            <a:r>
              <a:rPr lang="pt-BR" sz="9600" dirty="0" smtClean="0"/>
              <a:t>Áreas e perímetros de polígonos</a:t>
            </a:r>
            <a:endParaRPr lang="pt-BR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71374" y="0"/>
            <a:ext cx="907262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A área do trapézio</a:t>
            </a:r>
          </a:p>
          <a:p>
            <a:pPr algn="just"/>
            <a:r>
              <a:rPr lang="pt-BR" dirty="0" smtClean="0"/>
              <a:t> </a:t>
            </a:r>
            <a:r>
              <a:rPr lang="pt-BR" dirty="0" smtClean="0"/>
              <a:t>	</a:t>
            </a:r>
            <a:r>
              <a:rPr lang="pt-BR" sz="2000" dirty="0" smtClean="0"/>
              <a:t>Considere </a:t>
            </a:r>
            <a:r>
              <a:rPr lang="pt-BR" sz="2000" dirty="0" smtClean="0"/>
              <a:t>um trapézio de lados paralelos de comprimentos b e B. Estes lados são chamados de bases do trapézio e um segmento perpendicular a estas bases é chamado de altura do trapézio. Seguindo os esquemas abaixo, vemos que com duas cópias do trapézio de bases b e B e de altura h pode-se construir um paralelogramo de base b + B e de atura h. Por isto, a área do trapézio de bases b e B e altura h é a metade da área do paralelogramo de base b + B e altura h. Logo a área deste trapézio é dada por </a:t>
            </a:r>
            <a:r>
              <a:rPr lang="pt-BR" sz="2000" dirty="0" smtClean="0"/>
              <a:t>           .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2285992"/>
            <a:ext cx="533400" cy="352425"/>
          </a:xfrm>
          <a:prstGeom prst="rect">
            <a:avLst/>
          </a:prstGeom>
          <a:noFill/>
        </p:spPr>
      </p:pic>
      <p:pic>
        <p:nvPicPr>
          <p:cNvPr id="8" name="Imagem 7" descr="fig1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0298" y="2500306"/>
            <a:ext cx="5291160" cy="1334926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1438" y="3929066"/>
            <a:ext cx="892971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	</a:t>
            </a:r>
            <a:r>
              <a:rPr lang="pt-BR" sz="2000" dirty="0" smtClean="0"/>
              <a:t>De </a:t>
            </a:r>
            <a:r>
              <a:rPr lang="pt-BR" sz="2000" dirty="0" smtClean="0"/>
              <a:t>outro modo, a área de um trapézio de bases b e B e de altura h também pode ser calculada da seguinte maneira. Traçando uma diagonal do trapézio, como está indicado na figura a seguir, vemos que é possível dividir o trapézio em dois triângulos: um de base b e de altura h e o outro de base B e de altura h. Somando as áreas destes triângulos obtemos a área do trapézio:</a:t>
            </a:r>
            <a:endParaRPr lang="pt-BR" dirty="0" smtClean="0"/>
          </a:p>
          <a:p>
            <a:endParaRPr lang="pt-BR" dirty="0"/>
          </a:p>
        </p:txBody>
      </p:sp>
      <p:pic>
        <p:nvPicPr>
          <p:cNvPr id="10" name="Imagem 9" descr="fig1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3570" y="5214950"/>
            <a:ext cx="1643074" cy="458780"/>
          </a:xfrm>
          <a:prstGeom prst="rect">
            <a:avLst/>
          </a:prstGeom>
        </p:spPr>
      </p:pic>
      <p:pic>
        <p:nvPicPr>
          <p:cNvPr id="11" name="Imagem 10" descr="fig17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14480" y="5629298"/>
            <a:ext cx="3771900" cy="10858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42844" y="142852"/>
            <a:ext cx="8929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accent1">
                    <a:lumMod val="75000"/>
                  </a:schemeClr>
                </a:solidFill>
              </a:rPr>
              <a:t>Área</a:t>
            </a:r>
            <a:r>
              <a:rPr lang="pt-BR" sz="3200" b="1" dirty="0" smtClean="0">
                <a:solidFill>
                  <a:schemeClr val="accent1">
                    <a:lumMod val="75000"/>
                  </a:schemeClr>
                </a:solidFill>
              </a:rPr>
              <a:t>: conceito e á</a:t>
            </a:r>
            <a:r>
              <a:rPr lang="pt-BR" sz="3200" b="1" dirty="0" smtClean="0">
                <a:solidFill>
                  <a:schemeClr val="accent1">
                    <a:lumMod val="75000"/>
                  </a:schemeClr>
                </a:solidFill>
              </a:rPr>
              <a:t>reas </a:t>
            </a:r>
            <a:r>
              <a:rPr lang="pt-BR" sz="3200" b="1" dirty="0" smtClean="0">
                <a:solidFill>
                  <a:schemeClr val="accent1">
                    <a:lumMod val="75000"/>
                  </a:schemeClr>
                </a:solidFill>
              </a:rPr>
              <a:t>do quadrado e do </a:t>
            </a:r>
            <a:r>
              <a:rPr lang="pt-BR" sz="3200" b="1" dirty="0" smtClean="0">
                <a:solidFill>
                  <a:schemeClr val="accent1">
                    <a:lumMod val="75000"/>
                  </a:schemeClr>
                </a:solidFill>
              </a:rPr>
              <a:t>retângulo </a:t>
            </a:r>
            <a:endParaRPr lang="pt-BR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42844" y="785794"/>
            <a:ext cx="89297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No caso do conceito </a:t>
            </a:r>
            <a:r>
              <a:rPr lang="pt-BR" sz="2000" dirty="0" smtClean="0"/>
              <a:t>de área </a:t>
            </a:r>
            <a:r>
              <a:rPr lang="pt-BR" sz="2000" dirty="0" smtClean="0"/>
              <a:t>de figuras planas, a unidade de medida utilizada </a:t>
            </a:r>
            <a:r>
              <a:rPr lang="pt-BR" sz="2000" dirty="0" smtClean="0"/>
              <a:t>é um quadrado </a:t>
            </a:r>
            <a:r>
              <a:rPr lang="pt-BR" sz="2000" dirty="0" smtClean="0"/>
              <a:t>de lado 1 (uma unidade de comprimento). Assim um quadrado de lado </a:t>
            </a:r>
            <a:r>
              <a:rPr lang="pt-BR" sz="2000" dirty="0" smtClean="0"/>
              <a:t>1 tem</a:t>
            </a:r>
            <a:r>
              <a:rPr lang="pt-BR" sz="2000" dirty="0" smtClean="0"/>
              <a:t>, por </a:t>
            </a:r>
            <a:r>
              <a:rPr lang="pt-BR" sz="2000" dirty="0" smtClean="0"/>
              <a:t>definição</a:t>
            </a:r>
            <a:r>
              <a:rPr lang="pt-BR" sz="2000" dirty="0" smtClean="0"/>
              <a:t>, uma unidade de á</a:t>
            </a:r>
            <a:r>
              <a:rPr lang="pt-BR" sz="2000" dirty="0" smtClean="0"/>
              <a:t>rea</a:t>
            </a:r>
            <a:r>
              <a:rPr lang="pt-BR" sz="2000" dirty="0" smtClean="0"/>
              <a:t>.</a:t>
            </a:r>
            <a:endParaRPr lang="pt-BR" sz="20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71438" y="1857364"/>
            <a:ext cx="90011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E muito </a:t>
            </a:r>
            <a:r>
              <a:rPr lang="pt-BR" sz="2000" dirty="0" smtClean="0"/>
              <a:t>provável </a:t>
            </a:r>
            <a:r>
              <a:rPr lang="pt-BR" sz="2000" dirty="0" smtClean="0"/>
              <a:t>que </a:t>
            </a:r>
            <a:r>
              <a:rPr lang="pt-BR" sz="2000" dirty="0" smtClean="0"/>
              <a:t>você j</a:t>
            </a:r>
            <a:r>
              <a:rPr lang="pt-BR" sz="2000" dirty="0" smtClean="0"/>
              <a:t>á</a:t>
            </a:r>
            <a:r>
              <a:rPr lang="pt-BR" sz="2000" dirty="0" smtClean="0"/>
              <a:t> </a:t>
            </a:r>
            <a:r>
              <a:rPr lang="pt-BR" sz="2000" dirty="0" smtClean="0"/>
              <a:t>tenha aprendido que a  </a:t>
            </a:r>
            <a:r>
              <a:rPr lang="pt-BR" sz="2000" dirty="0" smtClean="0"/>
              <a:t>área </a:t>
            </a:r>
            <a:r>
              <a:rPr lang="pt-BR" sz="2000" dirty="0" smtClean="0"/>
              <a:t>de um quadrado </a:t>
            </a:r>
            <a:r>
              <a:rPr lang="pt-BR" sz="2000" dirty="0" smtClean="0"/>
              <a:t> </a:t>
            </a:r>
            <a:r>
              <a:rPr lang="pt-BR" sz="2000" dirty="0" smtClean="0"/>
              <a:t>de lado  </a:t>
            </a:r>
            <a:r>
              <a:rPr lang="pt-BR" sz="2000" dirty="0" smtClean="0"/>
              <a:t> é </a:t>
            </a:r>
            <a:r>
              <a:rPr lang="pt-BR" sz="2000" dirty="0" smtClean="0"/>
              <a:t>igual a  </a:t>
            </a:r>
            <a:r>
              <a:rPr lang="pt-BR" sz="2000" dirty="0" smtClean="0"/>
              <a:t>    e </a:t>
            </a:r>
            <a:r>
              <a:rPr lang="pt-BR" sz="2000" dirty="0" smtClean="0"/>
              <a:t>que a á</a:t>
            </a:r>
            <a:r>
              <a:rPr lang="pt-BR" sz="2000" dirty="0" smtClean="0"/>
              <a:t>rea </a:t>
            </a:r>
            <a:r>
              <a:rPr lang="pt-BR" sz="2000" dirty="0" smtClean="0"/>
              <a:t>de um </a:t>
            </a:r>
            <a:r>
              <a:rPr lang="pt-BR" sz="2000" dirty="0" smtClean="0"/>
              <a:t>ret</a:t>
            </a:r>
            <a:r>
              <a:rPr lang="pt-BR" sz="2000" dirty="0" smtClean="0"/>
              <a:t>â</a:t>
            </a:r>
            <a:r>
              <a:rPr lang="pt-BR" sz="2000" dirty="0" smtClean="0"/>
              <a:t>ngulo </a:t>
            </a:r>
            <a:r>
              <a:rPr lang="pt-BR" sz="2000" dirty="0" smtClean="0"/>
              <a:t>de base b e altura h é</a:t>
            </a:r>
            <a:r>
              <a:rPr lang="pt-BR" sz="2000" dirty="0" smtClean="0"/>
              <a:t> </a:t>
            </a:r>
            <a:r>
              <a:rPr lang="pt-BR" sz="2000" dirty="0" smtClean="0"/>
              <a:t>igual ao produto </a:t>
            </a:r>
            <a:r>
              <a:rPr lang="pt-BR" sz="2000" dirty="0" err="1" smtClean="0"/>
              <a:t>bh</a:t>
            </a:r>
            <a:r>
              <a:rPr lang="pt-BR" sz="2000" dirty="0" smtClean="0"/>
              <a:t> da base </a:t>
            </a:r>
            <a:r>
              <a:rPr lang="pt-BR" sz="2000" dirty="0" smtClean="0"/>
              <a:t>pela altura.</a:t>
            </a:r>
            <a:endParaRPr lang="pt-BR" sz="2000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68982" y="1928802"/>
            <a:ext cx="89298" cy="357190"/>
          </a:xfrm>
          <a:prstGeom prst="rect">
            <a:avLst/>
          </a:prstGeom>
          <a:noFill/>
        </p:spPr>
      </p:pic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2963" y="2166930"/>
            <a:ext cx="242889" cy="404814"/>
          </a:xfrm>
          <a:prstGeom prst="rect">
            <a:avLst/>
          </a:prstGeom>
          <a:noFill/>
        </p:spPr>
      </p:pic>
      <p:sp>
        <p:nvSpPr>
          <p:cNvPr id="12" name="CaixaDeTexto 11"/>
          <p:cNvSpPr txBox="1"/>
          <p:nvPr/>
        </p:nvSpPr>
        <p:spPr>
          <a:xfrm>
            <a:off x="71438" y="2928934"/>
            <a:ext cx="89297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Comic Sans MS" pitchFamily="66" charset="0"/>
              </a:rPr>
              <a:t>	A </a:t>
            </a:r>
            <a:r>
              <a:rPr lang="pt-BR" sz="2000" dirty="0" smtClean="0">
                <a:latin typeface="Comic Sans MS" pitchFamily="66" charset="0"/>
              </a:rPr>
              <a:t>figura a seguir mostra, respectivamente, quadrados de lado 1, lado 2 e lado 3. Por </a:t>
            </a:r>
            <a:r>
              <a:rPr lang="pt-BR" sz="2000" dirty="0" smtClean="0">
                <a:latin typeface="Comic Sans MS" pitchFamily="66" charset="0"/>
              </a:rPr>
              <a:t>definição </a:t>
            </a:r>
            <a:r>
              <a:rPr lang="pt-BR" sz="2000" dirty="0" smtClean="0">
                <a:latin typeface="Comic Sans MS" pitchFamily="66" charset="0"/>
              </a:rPr>
              <a:t>o quadrado de lado 1 tem uma unidade </a:t>
            </a:r>
            <a:r>
              <a:rPr lang="pt-BR" sz="2000" dirty="0" smtClean="0">
                <a:latin typeface="Comic Sans MS" pitchFamily="66" charset="0"/>
              </a:rPr>
              <a:t>de área</a:t>
            </a:r>
            <a:r>
              <a:rPr lang="pt-BR" sz="2000" dirty="0" smtClean="0">
                <a:latin typeface="Comic Sans MS" pitchFamily="66" charset="0"/>
              </a:rPr>
              <a:t>. Como o quadrado de lado 2 pode ser dividido em 4 quadrados de lado 1, dizemos que o quadrado de lado 2 tem á</a:t>
            </a:r>
            <a:r>
              <a:rPr lang="pt-BR" sz="2000" dirty="0" smtClean="0">
                <a:latin typeface="Comic Sans MS" pitchFamily="66" charset="0"/>
              </a:rPr>
              <a:t>rea </a:t>
            </a:r>
            <a:r>
              <a:rPr lang="pt-BR" sz="2000" dirty="0" smtClean="0">
                <a:latin typeface="Comic Sans MS" pitchFamily="66" charset="0"/>
              </a:rPr>
              <a:t>igual a 4. Do mesmo modo, como o quadrado de lado 3 pode ser dividido em 9 quadrados de lado 1, dizemos que o quadrado de lado 3 tem á</a:t>
            </a:r>
            <a:r>
              <a:rPr lang="pt-BR" sz="2000" dirty="0" smtClean="0">
                <a:latin typeface="Comic Sans MS" pitchFamily="66" charset="0"/>
              </a:rPr>
              <a:t>rea </a:t>
            </a:r>
            <a:r>
              <a:rPr lang="pt-BR" sz="2000" dirty="0" smtClean="0">
                <a:latin typeface="Comic Sans MS" pitchFamily="66" charset="0"/>
              </a:rPr>
              <a:t>igual a 9. </a:t>
            </a:r>
            <a:endParaRPr lang="pt-BR" sz="2000" dirty="0">
              <a:latin typeface="Comic Sans MS" pitchFamily="66" charset="0"/>
            </a:endParaRPr>
          </a:p>
        </p:txBody>
      </p:sp>
      <p:pic>
        <p:nvPicPr>
          <p:cNvPr id="13" name="Imagem 12" descr="fig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4612" y="5000636"/>
            <a:ext cx="4264467" cy="164307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2844" y="142852"/>
            <a:ext cx="87154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Generalizando, se um quadrado tem lado </a:t>
            </a:r>
            <a:r>
              <a:rPr lang="pt-BR" sz="2000" i="1" dirty="0" smtClean="0"/>
              <a:t>n</a:t>
            </a:r>
            <a:r>
              <a:rPr lang="pt-BR" sz="2000" dirty="0" smtClean="0"/>
              <a:t>, em que </a:t>
            </a:r>
            <a:r>
              <a:rPr lang="pt-BR" sz="2000" i="1" dirty="0" smtClean="0"/>
              <a:t>n</a:t>
            </a:r>
            <a:r>
              <a:rPr lang="pt-BR" sz="2000" dirty="0" smtClean="0"/>
              <a:t> </a:t>
            </a:r>
            <a:r>
              <a:rPr lang="pt-BR" sz="2000" dirty="0" smtClean="0"/>
              <a:t>é um número </a:t>
            </a:r>
            <a:r>
              <a:rPr lang="pt-BR" sz="2000" dirty="0" smtClean="0"/>
              <a:t>inteiro </a:t>
            </a:r>
            <a:r>
              <a:rPr lang="pt-BR" sz="2000" dirty="0" smtClean="0"/>
              <a:t>positivo, então </a:t>
            </a:r>
            <a:r>
              <a:rPr lang="pt-BR" sz="2000" dirty="0" smtClean="0"/>
              <a:t>sua á</a:t>
            </a:r>
            <a:r>
              <a:rPr lang="pt-BR" sz="2000" dirty="0" smtClean="0"/>
              <a:t>rea é </a:t>
            </a:r>
            <a:r>
              <a:rPr lang="pt-BR" sz="2000" dirty="0" smtClean="0"/>
              <a:t>igual a n 2 , pois dentro deste quadrado cabem exatamente n </a:t>
            </a:r>
            <a:r>
              <a:rPr lang="pt-BR" sz="2000" dirty="0" smtClean="0"/>
              <a:t>2 quadrados </a:t>
            </a:r>
            <a:r>
              <a:rPr lang="pt-BR" sz="2000" dirty="0" smtClean="0"/>
              <a:t>de lado 1. Observe que neste </a:t>
            </a:r>
            <a:r>
              <a:rPr lang="pt-BR" sz="2000" dirty="0" smtClean="0"/>
              <a:t>cálculo </a:t>
            </a:r>
            <a:r>
              <a:rPr lang="pt-BR" sz="2000" dirty="0" smtClean="0"/>
              <a:t>utilizamos intuitivamente as </a:t>
            </a:r>
            <a:r>
              <a:rPr lang="pt-BR" sz="2000" dirty="0" smtClean="0"/>
              <a:t>seguintes propriedades </a:t>
            </a:r>
            <a:r>
              <a:rPr lang="pt-BR" sz="2000" dirty="0" smtClean="0"/>
              <a:t>do conceito de á</a:t>
            </a:r>
            <a:r>
              <a:rPr lang="pt-BR" sz="2000" dirty="0" smtClean="0"/>
              <a:t>rea:</a:t>
            </a:r>
          </a:p>
          <a:p>
            <a:pPr algn="just">
              <a:buFont typeface="Arial" pitchFamily="34" charset="0"/>
              <a:buChar char="•"/>
            </a:pPr>
            <a:r>
              <a:rPr lang="pt-BR" sz="2000" dirty="0" smtClean="0"/>
              <a:t>  </a:t>
            </a:r>
            <a:r>
              <a:rPr lang="pt-BR" sz="2000" dirty="0" smtClean="0"/>
              <a:t>Figuras iguais possuem a mesma á</a:t>
            </a:r>
            <a:r>
              <a:rPr lang="pt-BR" sz="2000" dirty="0" smtClean="0"/>
              <a:t>rea</a:t>
            </a:r>
            <a:r>
              <a:rPr lang="pt-BR" sz="2000" dirty="0" smtClean="0"/>
              <a:t>. </a:t>
            </a:r>
            <a:endParaRPr lang="pt-BR" sz="2000" dirty="0" smtClean="0"/>
          </a:p>
          <a:p>
            <a:pPr algn="just">
              <a:buFont typeface="Arial" pitchFamily="34" charset="0"/>
              <a:buChar char="•"/>
            </a:pPr>
            <a:r>
              <a:rPr lang="pt-BR" sz="2000" dirty="0" smtClean="0"/>
              <a:t> </a:t>
            </a:r>
            <a:r>
              <a:rPr lang="pt-BR" sz="2000" dirty="0" smtClean="0"/>
              <a:t>Se uma figura </a:t>
            </a:r>
            <a:r>
              <a:rPr lang="pt-BR" sz="2000" dirty="0" smtClean="0"/>
              <a:t>est</a:t>
            </a:r>
            <a:r>
              <a:rPr lang="pt-BR" sz="2000" dirty="0" smtClean="0"/>
              <a:t>á</a:t>
            </a:r>
            <a:r>
              <a:rPr lang="pt-BR" sz="2000" dirty="0" smtClean="0"/>
              <a:t> </a:t>
            </a:r>
            <a:r>
              <a:rPr lang="pt-BR" sz="2000" dirty="0" smtClean="0"/>
              <a:t>dividida em duas figuras disjuntas, </a:t>
            </a:r>
            <a:r>
              <a:rPr lang="pt-BR" sz="2000" dirty="0" smtClean="0"/>
              <a:t>ent</a:t>
            </a:r>
            <a:r>
              <a:rPr lang="pt-BR" sz="2000" dirty="0" smtClean="0"/>
              <a:t>ã</a:t>
            </a:r>
            <a:r>
              <a:rPr lang="pt-BR" sz="2000" dirty="0" smtClean="0"/>
              <a:t>o </a:t>
            </a:r>
            <a:r>
              <a:rPr lang="pt-BR" sz="2000" dirty="0" smtClean="0"/>
              <a:t>a soma das á</a:t>
            </a:r>
            <a:r>
              <a:rPr lang="pt-BR" sz="2000" dirty="0" smtClean="0"/>
              <a:t>reas </a:t>
            </a:r>
            <a:r>
              <a:rPr lang="pt-BR" sz="2000" dirty="0" smtClean="0"/>
              <a:t>dessas duas figuras </a:t>
            </a:r>
            <a:r>
              <a:rPr lang="pt-BR" sz="2000" dirty="0" smtClean="0"/>
              <a:t>menores é </a:t>
            </a:r>
            <a:r>
              <a:rPr lang="pt-BR" sz="2000" dirty="0" smtClean="0"/>
              <a:t>igual à</a:t>
            </a:r>
            <a:r>
              <a:rPr lang="pt-BR" sz="2000" dirty="0" smtClean="0"/>
              <a:t> </a:t>
            </a:r>
            <a:r>
              <a:rPr lang="pt-BR" sz="2000" dirty="0" smtClean="0"/>
              <a:t>á</a:t>
            </a:r>
            <a:r>
              <a:rPr lang="pt-BR" sz="2000" dirty="0" smtClean="0"/>
              <a:t>rea </a:t>
            </a:r>
            <a:r>
              <a:rPr lang="pt-BR" sz="2000" dirty="0" smtClean="0"/>
              <a:t>da figura total. </a:t>
            </a:r>
            <a:endParaRPr lang="pt-BR" sz="2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214282" y="2500306"/>
            <a:ext cx="86439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	Vejamos </a:t>
            </a:r>
            <a:r>
              <a:rPr lang="pt-BR" sz="2000" dirty="0" smtClean="0"/>
              <a:t>agora como calcular a á</a:t>
            </a:r>
            <a:r>
              <a:rPr lang="pt-BR" sz="2000" dirty="0" smtClean="0"/>
              <a:t>rea </a:t>
            </a:r>
            <a:r>
              <a:rPr lang="pt-BR" sz="2000" dirty="0" smtClean="0"/>
              <a:t>de um </a:t>
            </a:r>
            <a:r>
              <a:rPr lang="pt-BR" sz="2000" dirty="0" smtClean="0"/>
              <a:t>ret</a:t>
            </a:r>
            <a:r>
              <a:rPr lang="pt-BR" sz="2000" dirty="0" smtClean="0"/>
              <a:t>â</a:t>
            </a:r>
            <a:r>
              <a:rPr lang="pt-BR" sz="2000" dirty="0" smtClean="0"/>
              <a:t>ngulo </a:t>
            </a:r>
            <a:r>
              <a:rPr lang="pt-BR" sz="2000" dirty="0" smtClean="0"/>
              <a:t>cujos lados </a:t>
            </a:r>
            <a:r>
              <a:rPr lang="pt-BR" sz="2000" dirty="0" smtClean="0"/>
              <a:t>s</a:t>
            </a:r>
            <a:r>
              <a:rPr lang="pt-BR" sz="2000" dirty="0" smtClean="0"/>
              <a:t>ã</a:t>
            </a:r>
            <a:r>
              <a:rPr lang="pt-BR" sz="2000" dirty="0" smtClean="0"/>
              <a:t>o números </a:t>
            </a:r>
            <a:r>
              <a:rPr lang="pt-BR" sz="2000" dirty="0" smtClean="0"/>
              <a:t>inteiros.</a:t>
            </a:r>
            <a:endParaRPr lang="pt-BR" sz="20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357158" y="3214686"/>
            <a:ext cx="83582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omic Sans MS" pitchFamily="66" charset="0"/>
              </a:rPr>
              <a:t>Por exemplo, o </a:t>
            </a:r>
            <a:r>
              <a:rPr lang="pt-BR" dirty="0" smtClean="0">
                <a:latin typeface="Comic Sans MS" pitchFamily="66" charset="0"/>
              </a:rPr>
              <a:t>ret</a:t>
            </a:r>
            <a:r>
              <a:rPr lang="pt-BR" dirty="0" smtClean="0">
                <a:latin typeface="Comic Sans MS" pitchFamily="66" charset="0"/>
              </a:rPr>
              <a:t>â</a:t>
            </a:r>
            <a:r>
              <a:rPr lang="pt-BR" dirty="0" smtClean="0">
                <a:latin typeface="Comic Sans MS" pitchFamily="66" charset="0"/>
              </a:rPr>
              <a:t>ngulo </a:t>
            </a:r>
            <a:r>
              <a:rPr lang="pt-BR" dirty="0" smtClean="0">
                <a:latin typeface="Comic Sans MS" pitchFamily="66" charset="0"/>
              </a:rPr>
              <a:t>1 × n</a:t>
            </a:r>
            <a:r>
              <a:rPr lang="pt-BR" dirty="0" smtClean="0">
                <a:latin typeface="Comic Sans MS" pitchFamily="66" charset="0"/>
              </a:rPr>
              <a:t> </a:t>
            </a:r>
            <a:r>
              <a:rPr lang="pt-BR" dirty="0" smtClean="0">
                <a:latin typeface="Comic Sans MS" pitchFamily="66" charset="0"/>
              </a:rPr>
              <a:t>deve ter á</a:t>
            </a:r>
            <a:r>
              <a:rPr lang="pt-BR" dirty="0" smtClean="0">
                <a:latin typeface="Comic Sans MS" pitchFamily="66" charset="0"/>
              </a:rPr>
              <a:t>rea </a:t>
            </a:r>
            <a:r>
              <a:rPr lang="pt-BR" dirty="0" smtClean="0">
                <a:latin typeface="Comic Sans MS" pitchFamily="66" charset="0"/>
              </a:rPr>
              <a:t>n, pois ele é</a:t>
            </a:r>
            <a:r>
              <a:rPr lang="pt-BR" dirty="0" smtClean="0">
                <a:latin typeface="Comic Sans MS" pitchFamily="66" charset="0"/>
              </a:rPr>
              <a:t> </a:t>
            </a:r>
            <a:r>
              <a:rPr lang="pt-BR" dirty="0" smtClean="0">
                <a:latin typeface="Comic Sans MS" pitchFamily="66" charset="0"/>
              </a:rPr>
              <a:t>formado por n quadrados </a:t>
            </a:r>
            <a:r>
              <a:rPr lang="pt-BR" dirty="0" smtClean="0">
                <a:latin typeface="Comic Sans MS" pitchFamily="66" charset="0"/>
              </a:rPr>
              <a:t>unitários</a:t>
            </a:r>
            <a:r>
              <a:rPr lang="pt-BR" dirty="0" smtClean="0">
                <a:latin typeface="Comic Sans MS" pitchFamily="66" charset="0"/>
              </a:rPr>
              <a:t>. O </a:t>
            </a:r>
            <a:r>
              <a:rPr lang="pt-BR" dirty="0" smtClean="0">
                <a:latin typeface="Comic Sans MS" pitchFamily="66" charset="0"/>
              </a:rPr>
              <a:t>ret</a:t>
            </a:r>
            <a:r>
              <a:rPr lang="pt-BR" dirty="0" smtClean="0">
                <a:latin typeface="Comic Sans MS" pitchFamily="66" charset="0"/>
              </a:rPr>
              <a:t>â</a:t>
            </a:r>
            <a:r>
              <a:rPr lang="pt-BR" dirty="0" smtClean="0">
                <a:latin typeface="Comic Sans MS" pitchFamily="66" charset="0"/>
              </a:rPr>
              <a:t>ngulo </a:t>
            </a:r>
            <a:r>
              <a:rPr lang="pt-BR" dirty="0" smtClean="0">
                <a:latin typeface="Comic Sans MS" pitchFamily="66" charset="0"/>
              </a:rPr>
              <a:t>2 × n é</a:t>
            </a:r>
            <a:r>
              <a:rPr lang="pt-BR" dirty="0" smtClean="0">
                <a:latin typeface="Comic Sans MS" pitchFamily="66" charset="0"/>
              </a:rPr>
              <a:t> </a:t>
            </a:r>
            <a:r>
              <a:rPr lang="pt-BR" dirty="0" smtClean="0">
                <a:latin typeface="Comic Sans MS" pitchFamily="66" charset="0"/>
              </a:rPr>
              <a:t>formado por dois </a:t>
            </a:r>
            <a:r>
              <a:rPr lang="pt-BR" dirty="0" smtClean="0">
                <a:latin typeface="Comic Sans MS" pitchFamily="66" charset="0"/>
              </a:rPr>
              <a:t>ret</a:t>
            </a:r>
            <a:r>
              <a:rPr lang="pt-BR" dirty="0" smtClean="0">
                <a:latin typeface="Comic Sans MS" pitchFamily="66" charset="0"/>
              </a:rPr>
              <a:t>â</a:t>
            </a:r>
            <a:r>
              <a:rPr lang="pt-BR" dirty="0" smtClean="0">
                <a:latin typeface="Comic Sans MS" pitchFamily="66" charset="0"/>
              </a:rPr>
              <a:t>ngulos </a:t>
            </a:r>
            <a:r>
              <a:rPr lang="pt-BR" dirty="0" smtClean="0">
                <a:latin typeface="Comic Sans MS" pitchFamily="66" charset="0"/>
              </a:rPr>
              <a:t>1 × n. Assim sua á</a:t>
            </a:r>
            <a:r>
              <a:rPr lang="pt-BR" dirty="0" smtClean="0">
                <a:latin typeface="Comic Sans MS" pitchFamily="66" charset="0"/>
              </a:rPr>
              <a:t>rea é </a:t>
            </a:r>
            <a:r>
              <a:rPr lang="pt-BR" dirty="0" smtClean="0">
                <a:latin typeface="Comic Sans MS" pitchFamily="66" charset="0"/>
              </a:rPr>
              <a:t>2n. Procedendo desta forma, podemos chegar na </a:t>
            </a:r>
            <a:r>
              <a:rPr lang="pt-BR" dirty="0" smtClean="0">
                <a:latin typeface="Comic Sans MS" pitchFamily="66" charset="0"/>
              </a:rPr>
              <a:t>express</a:t>
            </a:r>
            <a:r>
              <a:rPr lang="pt-BR" dirty="0" smtClean="0">
                <a:latin typeface="Comic Sans MS" pitchFamily="66" charset="0"/>
              </a:rPr>
              <a:t>ã</a:t>
            </a:r>
            <a:r>
              <a:rPr lang="pt-BR" dirty="0" smtClean="0">
                <a:latin typeface="Comic Sans MS" pitchFamily="66" charset="0"/>
              </a:rPr>
              <a:t>o </a:t>
            </a:r>
            <a:r>
              <a:rPr lang="pt-BR" dirty="0" err="1" smtClean="0">
                <a:latin typeface="Comic Sans MS" pitchFamily="66" charset="0"/>
              </a:rPr>
              <a:t>nm</a:t>
            </a:r>
            <a:r>
              <a:rPr lang="pt-BR" dirty="0" smtClean="0">
                <a:latin typeface="Comic Sans MS" pitchFamily="66" charset="0"/>
              </a:rPr>
              <a:t> para a á</a:t>
            </a:r>
            <a:r>
              <a:rPr lang="pt-BR" dirty="0" smtClean="0">
                <a:latin typeface="Comic Sans MS" pitchFamily="66" charset="0"/>
              </a:rPr>
              <a:t>rea </a:t>
            </a:r>
            <a:r>
              <a:rPr lang="pt-BR" dirty="0" smtClean="0">
                <a:latin typeface="Comic Sans MS" pitchFamily="66" charset="0"/>
              </a:rPr>
              <a:t>do </a:t>
            </a:r>
            <a:r>
              <a:rPr lang="pt-BR" dirty="0" smtClean="0">
                <a:latin typeface="Comic Sans MS" pitchFamily="66" charset="0"/>
              </a:rPr>
              <a:t>ret</a:t>
            </a:r>
            <a:r>
              <a:rPr lang="pt-BR" dirty="0" smtClean="0">
                <a:latin typeface="Comic Sans MS" pitchFamily="66" charset="0"/>
              </a:rPr>
              <a:t>â</a:t>
            </a:r>
            <a:r>
              <a:rPr lang="pt-BR" dirty="0" smtClean="0">
                <a:latin typeface="Comic Sans MS" pitchFamily="66" charset="0"/>
              </a:rPr>
              <a:t>ngulo </a:t>
            </a:r>
            <a:r>
              <a:rPr lang="pt-BR" dirty="0" err="1" smtClean="0">
                <a:latin typeface="Comic Sans MS" pitchFamily="66" charset="0"/>
              </a:rPr>
              <a:t>n×m</a:t>
            </a:r>
            <a:r>
              <a:rPr lang="pt-BR" dirty="0" smtClean="0">
                <a:latin typeface="Comic Sans MS" pitchFamily="66" charset="0"/>
              </a:rPr>
              <a:t>. Exemplificando, o </a:t>
            </a:r>
            <a:r>
              <a:rPr lang="pt-BR" dirty="0" smtClean="0">
                <a:latin typeface="Comic Sans MS" pitchFamily="66" charset="0"/>
              </a:rPr>
              <a:t>ret</a:t>
            </a:r>
            <a:r>
              <a:rPr lang="pt-BR" dirty="0" smtClean="0">
                <a:latin typeface="Comic Sans MS" pitchFamily="66" charset="0"/>
              </a:rPr>
              <a:t>â</a:t>
            </a:r>
            <a:r>
              <a:rPr lang="pt-BR" dirty="0" smtClean="0">
                <a:latin typeface="Comic Sans MS" pitchFamily="66" charset="0"/>
              </a:rPr>
              <a:t>ngulo </a:t>
            </a:r>
            <a:r>
              <a:rPr lang="pt-BR" dirty="0" smtClean="0">
                <a:latin typeface="Comic Sans MS" pitchFamily="66" charset="0"/>
              </a:rPr>
              <a:t>3 × 4 da figura a seguir tem </a:t>
            </a:r>
            <a:r>
              <a:rPr lang="pt-BR" dirty="0" smtClean="0">
                <a:latin typeface="Comic Sans MS" pitchFamily="66" charset="0"/>
              </a:rPr>
              <a:t>área </a:t>
            </a:r>
            <a:r>
              <a:rPr lang="pt-BR" dirty="0" smtClean="0">
                <a:latin typeface="Comic Sans MS" pitchFamily="66" charset="0"/>
              </a:rPr>
              <a:t>igual a 3 · 4 = 12, pois ele é</a:t>
            </a:r>
            <a:r>
              <a:rPr lang="pt-BR" dirty="0" smtClean="0">
                <a:latin typeface="Comic Sans MS" pitchFamily="66" charset="0"/>
              </a:rPr>
              <a:t> </a:t>
            </a:r>
            <a:r>
              <a:rPr lang="pt-BR" dirty="0" smtClean="0">
                <a:latin typeface="Comic Sans MS" pitchFamily="66" charset="0"/>
              </a:rPr>
              <a:t>formado por 12 quadrados </a:t>
            </a:r>
            <a:r>
              <a:rPr lang="pt-BR" dirty="0" smtClean="0">
                <a:latin typeface="Comic Sans MS" pitchFamily="66" charset="0"/>
              </a:rPr>
              <a:t>unitários</a:t>
            </a:r>
            <a:r>
              <a:rPr lang="pt-BR" dirty="0" smtClean="0">
                <a:latin typeface="Comic Sans MS" pitchFamily="66" charset="0"/>
              </a:rPr>
              <a:t>, ou por 3 </a:t>
            </a:r>
            <a:r>
              <a:rPr lang="pt-BR" dirty="0" smtClean="0">
                <a:latin typeface="Comic Sans MS" pitchFamily="66" charset="0"/>
              </a:rPr>
              <a:t>ret</a:t>
            </a:r>
            <a:r>
              <a:rPr lang="pt-BR" dirty="0" smtClean="0">
                <a:latin typeface="Comic Sans MS" pitchFamily="66" charset="0"/>
              </a:rPr>
              <a:t>â</a:t>
            </a:r>
            <a:r>
              <a:rPr lang="pt-BR" dirty="0" smtClean="0">
                <a:latin typeface="Comic Sans MS" pitchFamily="66" charset="0"/>
              </a:rPr>
              <a:t>ngulos </a:t>
            </a:r>
            <a:r>
              <a:rPr lang="pt-BR" dirty="0" smtClean="0">
                <a:latin typeface="Comic Sans MS" pitchFamily="66" charset="0"/>
              </a:rPr>
              <a:t>1 × 4 (</a:t>
            </a:r>
            <a:r>
              <a:rPr lang="pt-BR" dirty="0" smtClean="0">
                <a:latin typeface="Comic Sans MS" pitchFamily="66" charset="0"/>
              </a:rPr>
              <a:t>tr</a:t>
            </a:r>
            <a:r>
              <a:rPr lang="pt-BR" dirty="0" smtClean="0">
                <a:latin typeface="Comic Sans MS" pitchFamily="66" charset="0"/>
              </a:rPr>
              <a:t>ê</a:t>
            </a:r>
            <a:r>
              <a:rPr lang="pt-BR" dirty="0" smtClean="0">
                <a:latin typeface="Comic Sans MS" pitchFamily="66" charset="0"/>
              </a:rPr>
              <a:t>s </a:t>
            </a:r>
            <a:r>
              <a:rPr lang="pt-BR" dirty="0" smtClean="0">
                <a:latin typeface="Comic Sans MS" pitchFamily="66" charset="0"/>
              </a:rPr>
              <a:t>faixas horizontais). </a:t>
            </a:r>
            <a:endParaRPr lang="pt-BR" dirty="0">
              <a:latin typeface="Comic Sans MS" pitchFamily="66" charset="0"/>
            </a:endParaRPr>
          </a:p>
        </p:txBody>
      </p:sp>
      <p:pic>
        <p:nvPicPr>
          <p:cNvPr id="5" name="Imagem 4" descr="fig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5072074"/>
            <a:ext cx="2071702" cy="159458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57158" y="357166"/>
            <a:ext cx="85011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L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embre-se: </a:t>
            </a:r>
            <a:r>
              <a:rPr lang="pt-BR" dirty="0" smtClean="0">
                <a:latin typeface="Comic Sans MS" pitchFamily="66" charset="0"/>
              </a:rPr>
              <a:t>o perímetro </a:t>
            </a:r>
            <a:r>
              <a:rPr lang="pt-BR" dirty="0" smtClean="0">
                <a:latin typeface="Comic Sans MS" pitchFamily="66" charset="0"/>
              </a:rPr>
              <a:t>de um </a:t>
            </a:r>
            <a:r>
              <a:rPr lang="pt-BR" dirty="0" smtClean="0">
                <a:latin typeface="Comic Sans MS" pitchFamily="66" charset="0"/>
              </a:rPr>
              <a:t>quadrilátero é </a:t>
            </a:r>
            <a:r>
              <a:rPr lang="pt-BR" dirty="0" smtClean="0">
                <a:latin typeface="Comic Sans MS" pitchFamily="66" charset="0"/>
              </a:rPr>
              <a:t>a soma dos comprimentos dos seus quatro lados. Deste modo, se um </a:t>
            </a:r>
            <a:r>
              <a:rPr lang="pt-BR" dirty="0" smtClean="0">
                <a:latin typeface="Comic Sans MS" pitchFamily="66" charset="0"/>
              </a:rPr>
              <a:t>ret</a:t>
            </a:r>
            <a:r>
              <a:rPr lang="pt-BR" dirty="0" smtClean="0">
                <a:latin typeface="Comic Sans MS" pitchFamily="66" charset="0"/>
              </a:rPr>
              <a:t>â</a:t>
            </a:r>
            <a:r>
              <a:rPr lang="pt-BR" dirty="0" smtClean="0">
                <a:latin typeface="Comic Sans MS" pitchFamily="66" charset="0"/>
              </a:rPr>
              <a:t>ngulo </a:t>
            </a:r>
            <a:r>
              <a:rPr lang="pt-BR" dirty="0" smtClean="0">
                <a:latin typeface="Comic Sans MS" pitchFamily="66" charset="0"/>
              </a:rPr>
              <a:t>tem lados x e y, </a:t>
            </a:r>
            <a:r>
              <a:rPr lang="pt-BR" dirty="0" smtClean="0">
                <a:latin typeface="Comic Sans MS" pitchFamily="66" charset="0"/>
              </a:rPr>
              <a:t>ent</a:t>
            </a:r>
            <a:r>
              <a:rPr lang="pt-BR" dirty="0" smtClean="0">
                <a:latin typeface="Comic Sans MS" pitchFamily="66" charset="0"/>
              </a:rPr>
              <a:t>ã</a:t>
            </a:r>
            <a:r>
              <a:rPr lang="pt-BR" dirty="0" smtClean="0">
                <a:latin typeface="Comic Sans MS" pitchFamily="66" charset="0"/>
              </a:rPr>
              <a:t>o </a:t>
            </a:r>
            <a:r>
              <a:rPr lang="pt-BR" dirty="0" smtClean="0">
                <a:latin typeface="Comic Sans MS" pitchFamily="66" charset="0"/>
              </a:rPr>
              <a:t>o seu </a:t>
            </a:r>
            <a:r>
              <a:rPr lang="pt-BR" dirty="0" smtClean="0">
                <a:latin typeface="Comic Sans MS" pitchFamily="66" charset="0"/>
              </a:rPr>
              <a:t>perímetro é </a:t>
            </a:r>
            <a:r>
              <a:rPr lang="pt-BR" dirty="0" smtClean="0">
                <a:latin typeface="Comic Sans MS" pitchFamily="66" charset="0"/>
              </a:rPr>
              <a:t>igual a 2x+ 2y, enquanto que a sua á</a:t>
            </a:r>
            <a:r>
              <a:rPr lang="pt-BR" dirty="0" smtClean="0">
                <a:latin typeface="Comic Sans MS" pitchFamily="66" charset="0"/>
              </a:rPr>
              <a:t>rea é </a:t>
            </a:r>
            <a:r>
              <a:rPr lang="pt-BR" dirty="0" err="1" smtClean="0">
                <a:latin typeface="Comic Sans MS" pitchFamily="66" charset="0"/>
              </a:rPr>
              <a:t>xy</a:t>
            </a:r>
            <a:r>
              <a:rPr lang="pt-BR" dirty="0" smtClean="0">
                <a:latin typeface="Comic Sans MS" pitchFamily="66" charset="0"/>
              </a:rPr>
              <a:t>. Pelas </a:t>
            </a:r>
            <a:r>
              <a:rPr lang="pt-BR" dirty="0" smtClean="0">
                <a:latin typeface="Comic Sans MS" pitchFamily="66" charset="0"/>
              </a:rPr>
              <a:t>próprias definições </a:t>
            </a:r>
            <a:r>
              <a:rPr lang="pt-BR" dirty="0" smtClean="0">
                <a:latin typeface="Comic Sans MS" pitchFamily="66" charset="0"/>
              </a:rPr>
              <a:t>vemos que á</a:t>
            </a:r>
            <a:r>
              <a:rPr lang="pt-BR" dirty="0" smtClean="0">
                <a:latin typeface="Comic Sans MS" pitchFamily="66" charset="0"/>
              </a:rPr>
              <a:t>rea </a:t>
            </a:r>
            <a:r>
              <a:rPr lang="pt-BR" dirty="0" smtClean="0">
                <a:latin typeface="Comic Sans MS" pitchFamily="66" charset="0"/>
              </a:rPr>
              <a:t>e </a:t>
            </a:r>
            <a:r>
              <a:rPr lang="pt-BR" dirty="0" smtClean="0">
                <a:latin typeface="Comic Sans MS" pitchFamily="66" charset="0"/>
              </a:rPr>
              <a:t>perímetro s</a:t>
            </a:r>
            <a:r>
              <a:rPr lang="pt-BR" dirty="0" smtClean="0">
                <a:latin typeface="Comic Sans MS" pitchFamily="66" charset="0"/>
              </a:rPr>
              <a:t>ã</a:t>
            </a:r>
            <a:r>
              <a:rPr lang="pt-BR" dirty="0" smtClean="0">
                <a:latin typeface="Comic Sans MS" pitchFamily="66" charset="0"/>
              </a:rPr>
              <a:t>o </a:t>
            </a:r>
            <a:r>
              <a:rPr lang="pt-BR" dirty="0" smtClean="0">
                <a:latin typeface="Comic Sans MS" pitchFamily="66" charset="0"/>
              </a:rPr>
              <a:t>grandezas de natureza diferentes e que </a:t>
            </a:r>
            <a:r>
              <a:rPr lang="pt-BR" dirty="0" smtClean="0">
                <a:latin typeface="Comic Sans MS" pitchFamily="66" charset="0"/>
              </a:rPr>
              <a:t>n</a:t>
            </a:r>
            <a:r>
              <a:rPr lang="pt-BR" dirty="0" smtClean="0">
                <a:latin typeface="Comic Sans MS" pitchFamily="66" charset="0"/>
              </a:rPr>
              <a:t>ã</a:t>
            </a:r>
            <a:r>
              <a:rPr lang="pt-BR" dirty="0" smtClean="0">
                <a:latin typeface="Comic Sans MS" pitchFamily="66" charset="0"/>
              </a:rPr>
              <a:t>o </a:t>
            </a:r>
            <a:r>
              <a:rPr lang="pt-BR" dirty="0" smtClean="0">
                <a:latin typeface="Comic Sans MS" pitchFamily="66" charset="0"/>
              </a:rPr>
              <a:t>podem ser confundidas. A á</a:t>
            </a:r>
            <a:r>
              <a:rPr lang="pt-BR" dirty="0" smtClean="0">
                <a:latin typeface="Comic Sans MS" pitchFamily="66" charset="0"/>
              </a:rPr>
              <a:t>rea </a:t>
            </a:r>
            <a:r>
              <a:rPr lang="pt-BR" dirty="0" smtClean="0">
                <a:latin typeface="Comic Sans MS" pitchFamily="66" charset="0"/>
              </a:rPr>
              <a:t>mede a </a:t>
            </a:r>
            <a:r>
              <a:rPr lang="pt-BR" dirty="0" smtClean="0">
                <a:latin typeface="Comic Sans MS" pitchFamily="66" charset="0"/>
              </a:rPr>
              <a:t>porção </a:t>
            </a:r>
            <a:r>
              <a:rPr lang="pt-BR" dirty="0" smtClean="0">
                <a:latin typeface="Comic Sans MS" pitchFamily="66" charset="0"/>
              </a:rPr>
              <a:t>do plano que é</a:t>
            </a:r>
            <a:r>
              <a:rPr lang="pt-BR" dirty="0" smtClean="0">
                <a:latin typeface="Comic Sans MS" pitchFamily="66" charset="0"/>
              </a:rPr>
              <a:t> </a:t>
            </a:r>
            <a:r>
              <a:rPr lang="pt-BR" dirty="0" smtClean="0">
                <a:latin typeface="Comic Sans MS" pitchFamily="66" charset="0"/>
              </a:rPr>
              <a:t>ocupada pela figura e o </a:t>
            </a:r>
            <a:r>
              <a:rPr lang="pt-BR" dirty="0" smtClean="0">
                <a:latin typeface="Comic Sans MS" pitchFamily="66" charset="0"/>
              </a:rPr>
              <a:t>perímetro </a:t>
            </a:r>
            <a:r>
              <a:rPr lang="pt-BR" dirty="0" smtClean="0">
                <a:latin typeface="Comic Sans MS" pitchFamily="66" charset="0"/>
              </a:rPr>
              <a:t>mede o comprimento do seu contorno.</a:t>
            </a:r>
            <a:endParaRPr lang="pt-BR" dirty="0">
              <a:latin typeface="Comic Sans MS" pitchFamily="66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42876" y="2143116"/>
            <a:ext cx="89297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	A </a:t>
            </a:r>
            <a:r>
              <a:rPr lang="pt-BR" sz="2000" dirty="0" smtClean="0"/>
              <a:t>figura a seguir ilustra dois </a:t>
            </a:r>
            <a:r>
              <a:rPr lang="pt-BR" sz="2000" dirty="0" smtClean="0"/>
              <a:t>ret</a:t>
            </a:r>
            <a:r>
              <a:rPr lang="pt-BR" sz="2000" dirty="0" smtClean="0"/>
              <a:t>â</a:t>
            </a:r>
            <a:r>
              <a:rPr lang="pt-BR" sz="2000" dirty="0" smtClean="0"/>
              <a:t>ngulos </a:t>
            </a:r>
            <a:r>
              <a:rPr lang="pt-BR" sz="2000" dirty="0" smtClean="0"/>
              <a:t>de mesma á</a:t>
            </a:r>
            <a:r>
              <a:rPr lang="pt-BR" sz="2000" dirty="0" smtClean="0"/>
              <a:t>rea</a:t>
            </a:r>
            <a:r>
              <a:rPr lang="pt-BR" sz="2000" dirty="0" smtClean="0"/>
              <a:t>, mas de </a:t>
            </a:r>
            <a:r>
              <a:rPr lang="pt-BR" sz="2000" dirty="0" smtClean="0"/>
              <a:t>perímetros </a:t>
            </a:r>
            <a:r>
              <a:rPr lang="pt-BR" sz="2000" dirty="0" smtClean="0"/>
              <a:t>diferentes. O </a:t>
            </a:r>
            <a:r>
              <a:rPr lang="pt-BR" sz="2000" dirty="0" smtClean="0"/>
              <a:t>ret</a:t>
            </a:r>
            <a:r>
              <a:rPr lang="pt-BR" sz="2000" dirty="0" smtClean="0"/>
              <a:t>â</a:t>
            </a:r>
            <a:r>
              <a:rPr lang="pt-BR" sz="2000" dirty="0" smtClean="0"/>
              <a:t>ngulo </a:t>
            </a:r>
            <a:r>
              <a:rPr lang="pt-BR" sz="2000" dirty="0" smtClean="0"/>
              <a:t>2 × 6 tem per´ımetro 16 enquanto que o </a:t>
            </a:r>
            <a:r>
              <a:rPr lang="pt-BR" sz="2000" dirty="0" smtClean="0"/>
              <a:t>ret</a:t>
            </a:r>
            <a:r>
              <a:rPr lang="pt-BR" sz="2000" dirty="0" smtClean="0"/>
              <a:t>â</a:t>
            </a:r>
            <a:r>
              <a:rPr lang="pt-BR" sz="2000" dirty="0" smtClean="0"/>
              <a:t>ngulo </a:t>
            </a:r>
            <a:r>
              <a:rPr lang="pt-BR" sz="2000" dirty="0" smtClean="0"/>
              <a:t>3 × 4 tem per´ımetro 14, apesar de estes dois </a:t>
            </a:r>
            <a:r>
              <a:rPr lang="pt-BR" sz="2000" dirty="0" smtClean="0"/>
              <a:t>retângulos </a:t>
            </a:r>
            <a:r>
              <a:rPr lang="pt-BR" sz="2000" dirty="0" smtClean="0"/>
              <a:t>possu´ırem á</a:t>
            </a:r>
            <a:r>
              <a:rPr lang="pt-BR" sz="2000" dirty="0" smtClean="0"/>
              <a:t>reas </a:t>
            </a:r>
            <a:r>
              <a:rPr lang="pt-BR" sz="2000" dirty="0" smtClean="0"/>
              <a:t>iguais a 12.</a:t>
            </a:r>
            <a:endParaRPr lang="pt-BR" sz="20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0" y="4286256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	</a:t>
            </a:r>
            <a:r>
              <a:rPr lang="pt-BR" sz="2000" dirty="0" smtClean="0"/>
              <a:t>Por </a:t>
            </a:r>
            <a:r>
              <a:rPr lang="pt-BR" sz="2000" dirty="0" smtClean="0"/>
              <a:t>outro lado, a figura a seguir ilustra dois </a:t>
            </a:r>
            <a:r>
              <a:rPr lang="pt-BR" sz="2000" dirty="0" smtClean="0"/>
              <a:t>ret</a:t>
            </a:r>
            <a:r>
              <a:rPr lang="pt-BR" sz="2000" dirty="0" smtClean="0"/>
              <a:t>â</a:t>
            </a:r>
            <a:r>
              <a:rPr lang="pt-BR" sz="2000" dirty="0" smtClean="0"/>
              <a:t>ngulos </a:t>
            </a:r>
            <a:r>
              <a:rPr lang="pt-BR" sz="2000" dirty="0" smtClean="0"/>
              <a:t>com mesmo </a:t>
            </a:r>
            <a:r>
              <a:rPr lang="pt-BR" sz="2000" dirty="0" smtClean="0"/>
              <a:t>perímetro</a:t>
            </a:r>
            <a:r>
              <a:rPr lang="pt-BR" sz="2000" dirty="0" smtClean="0"/>
              <a:t>, mas de á</a:t>
            </a:r>
            <a:r>
              <a:rPr lang="pt-BR" sz="2000" dirty="0" smtClean="0"/>
              <a:t>reas </a:t>
            </a:r>
            <a:r>
              <a:rPr lang="pt-BR" sz="2000" dirty="0" smtClean="0"/>
              <a:t>diferentes. O </a:t>
            </a:r>
            <a:r>
              <a:rPr lang="pt-BR" sz="2000" dirty="0" smtClean="0"/>
              <a:t>ret</a:t>
            </a:r>
            <a:r>
              <a:rPr lang="pt-BR" sz="2000" dirty="0" smtClean="0"/>
              <a:t>â</a:t>
            </a:r>
            <a:r>
              <a:rPr lang="pt-BR" sz="2000" dirty="0" smtClean="0"/>
              <a:t>ngulo </a:t>
            </a:r>
            <a:r>
              <a:rPr lang="pt-BR" sz="2000" dirty="0" smtClean="0"/>
              <a:t>3 × 6 tem á</a:t>
            </a:r>
            <a:r>
              <a:rPr lang="pt-BR" sz="2000" dirty="0" smtClean="0"/>
              <a:t>rea </a:t>
            </a:r>
            <a:r>
              <a:rPr lang="pt-BR" sz="2000" dirty="0" smtClean="0"/>
              <a:t>18 enquanto o </a:t>
            </a:r>
            <a:r>
              <a:rPr lang="pt-BR" sz="2000" dirty="0" smtClean="0"/>
              <a:t>ret</a:t>
            </a:r>
            <a:r>
              <a:rPr lang="pt-BR" sz="2000" dirty="0" smtClean="0"/>
              <a:t>â</a:t>
            </a:r>
            <a:r>
              <a:rPr lang="pt-BR" sz="2000" dirty="0" smtClean="0"/>
              <a:t>ngulo </a:t>
            </a:r>
            <a:r>
              <a:rPr lang="pt-BR" sz="2000" dirty="0" smtClean="0"/>
              <a:t>4 × 5 tem á</a:t>
            </a:r>
            <a:r>
              <a:rPr lang="pt-BR" sz="2000" dirty="0" smtClean="0"/>
              <a:t>rea </a:t>
            </a:r>
            <a:r>
              <a:rPr lang="pt-BR" sz="2000" dirty="0" smtClean="0"/>
              <a:t>20, apesar de estes dois </a:t>
            </a:r>
            <a:r>
              <a:rPr lang="pt-BR" sz="2000" dirty="0" smtClean="0"/>
              <a:t>retângulos possuírem perímetros </a:t>
            </a:r>
            <a:r>
              <a:rPr lang="pt-BR" sz="2000" dirty="0" smtClean="0"/>
              <a:t>iguais a 18. </a:t>
            </a:r>
            <a:endParaRPr lang="pt-BR" dirty="0"/>
          </a:p>
        </p:txBody>
      </p:sp>
      <p:pic>
        <p:nvPicPr>
          <p:cNvPr id="5" name="Imagem 4" descr="fig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3143248"/>
            <a:ext cx="3629345" cy="1000132"/>
          </a:xfrm>
          <a:prstGeom prst="rect">
            <a:avLst/>
          </a:prstGeom>
        </p:spPr>
      </p:pic>
      <p:pic>
        <p:nvPicPr>
          <p:cNvPr id="6" name="Imagem 5" descr="fig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3174" y="5357826"/>
            <a:ext cx="3826542" cy="128588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85720" y="214290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</a:rPr>
              <a:t>Exemplo </a:t>
            </a:r>
            <a:r>
              <a:rPr lang="pt-BR" dirty="0" smtClean="0"/>
              <a:t>: </a:t>
            </a:r>
            <a:r>
              <a:rPr lang="pt-BR" sz="2000" dirty="0" smtClean="0"/>
              <a:t>Qual é</a:t>
            </a:r>
            <a:r>
              <a:rPr lang="pt-BR" sz="2000" dirty="0" smtClean="0"/>
              <a:t> </a:t>
            </a:r>
            <a:r>
              <a:rPr lang="pt-BR" sz="2000" dirty="0" smtClean="0"/>
              <a:t>a á</a:t>
            </a:r>
            <a:r>
              <a:rPr lang="pt-BR" sz="2000" dirty="0" smtClean="0"/>
              <a:t>rea </a:t>
            </a:r>
            <a:r>
              <a:rPr lang="pt-BR" sz="2000" dirty="0" smtClean="0"/>
              <a:t>da figura a seguir, usando como unidade a á</a:t>
            </a:r>
            <a:r>
              <a:rPr lang="pt-BR" sz="2000" dirty="0" smtClean="0"/>
              <a:t>rea </a:t>
            </a:r>
            <a:r>
              <a:rPr lang="pt-BR" sz="2000" dirty="0" smtClean="0"/>
              <a:t>de um quadrinho? Qual é</a:t>
            </a:r>
            <a:r>
              <a:rPr lang="pt-BR" sz="2000" dirty="0" smtClean="0"/>
              <a:t> </a:t>
            </a:r>
            <a:r>
              <a:rPr lang="pt-BR" sz="2000" dirty="0" smtClean="0"/>
              <a:t>o </a:t>
            </a:r>
            <a:r>
              <a:rPr lang="pt-BR" sz="2000" dirty="0" smtClean="0"/>
              <a:t>perímetro </a:t>
            </a:r>
            <a:r>
              <a:rPr lang="pt-BR" sz="2000" dirty="0" smtClean="0"/>
              <a:t>da figura? Quantos quadrinhos podem ser acrescentados á</a:t>
            </a:r>
            <a:r>
              <a:rPr lang="pt-BR" sz="2000" dirty="0" smtClean="0"/>
              <a:t> </a:t>
            </a:r>
            <a:r>
              <a:rPr lang="pt-BR" sz="2000" dirty="0" smtClean="0"/>
              <a:t>figura de modo a obter o </a:t>
            </a:r>
            <a:r>
              <a:rPr lang="pt-BR" sz="2000" dirty="0" smtClean="0"/>
              <a:t>máximo </a:t>
            </a:r>
            <a:r>
              <a:rPr lang="pt-BR" sz="2000" dirty="0" smtClean="0"/>
              <a:t>de á</a:t>
            </a:r>
            <a:r>
              <a:rPr lang="pt-BR" sz="2000" dirty="0" smtClean="0"/>
              <a:t>rea </a:t>
            </a:r>
            <a:r>
              <a:rPr lang="pt-BR" sz="2000" dirty="0" smtClean="0"/>
              <a:t>sem alterar o </a:t>
            </a:r>
            <a:r>
              <a:rPr lang="pt-BR" sz="2000" dirty="0" smtClean="0"/>
              <a:t>perímetro</a:t>
            </a:r>
            <a:r>
              <a:rPr lang="pt-BR" sz="2000" dirty="0" smtClean="0"/>
              <a:t>? </a:t>
            </a:r>
            <a:endParaRPr lang="pt-BR" dirty="0"/>
          </a:p>
        </p:txBody>
      </p:sp>
      <p:pic>
        <p:nvPicPr>
          <p:cNvPr id="3" name="Imagem 2" descr="fig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1214422"/>
            <a:ext cx="2214578" cy="2229342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0" y="3786190"/>
            <a:ext cx="64293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solidFill>
                  <a:srgbClr val="FF0000"/>
                </a:solidFill>
              </a:rPr>
              <a:t>Solução: </a:t>
            </a:r>
            <a:r>
              <a:rPr lang="pt-BR" dirty="0" smtClean="0"/>
              <a:t>Contando diretamente os segmentos que </a:t>
            </a:r>
            <a:r>
              <a:rPr lang="pt-BR" dirty="0" smtClean="0"/>
              <a:t>comp</a:t>
            </a:r>
            <a:r>
              <a:rPr lang="pt-BR" dirty="0" smtClean="0"/>
              <a:t>õ</a:t>
            </a:r>
            <a:r>
              <a:rPr lang="pt-BR" dirty="0" smtClean="0"/>
              <a:t>em </a:t>
            </a:r>
            <a:r>
              <a:rPr lang="pt-BR" dirty="0" smtClean="0"/>
              <a:t>o contorno da figura vemos que ela tem </a:t>
            </a:r>
            <a:r>
              <a:rPr lang="pt-BR" dirty="0" smtClean="0"/>
              <a:t>perímetro </a:t>
            </a:r>
            <a:r>
              <a:rPr lang="pt-BR" dirty="0" smtClean="0"/>
              <a:t>igual a 20. Analisando, agora, a figura a </a:t>
            </a:r>
            <a:r>
              <a:rPr lang="pt-BR" dirty="0" smtClean="0"/>
              <a:t>seguir à esquerda </a:t>
            </a:r>
            <a:r>
              <a:rPr lang="pt-BR" dirty="0" smtClean="0"/>
              <a:t>vemos que se acrescentamos um quadradinho colado na figura, aumentamos a sua á</a:t>
            </a:r>
            <a:r>
              <a:rPr lang="pt-BR" dirty="0" smtClean="0"/>
              <a:t>rea </a:t>
            </a:r>
            <a:r>
              <a:rPr lang="pt-BR" dirty="0" smtClean="0"/>
              <a:t>em uma unidade, mas </a:t>
            </a:r>
            <a:r>
              <a:rPr lang="pt-BR" dirty="0" smtClean="0"/>
              <a:t>n</a:t>
            </a:r>
            <a:r>
              <a:rPr lang="pt-BR" dirty="0" smtClean="0"/>
              <a:t>ã</a:t>
            </a:r>
            <a:r>
              <a:rPr lang="pt-BR" dirty="0" smtClean="0"/>
              <a:t>o </a:t>
            </a:r>
            <a:r>
              <a:rPr lang="pt-BR" dirty="0" smtClean="0"/>
              <a:t>alteramos o seu </a:t>
            </a:r>
            <a:r>
              <a:rPr lang="pt-BR" dirty="0" smtClean="0"/>
              <a:t>perímetro</a:t>
            </a:r>
            <a:r>
              <a:rPr lang="pt-BR" dirty="0" smtClean="0"/>
              <a:t>, pois </a:t>
            </a:r>
            <a:r>
              <a:rPr lang="pt-BR" dirty="0" smtClean="0"/>
              <a:t>s</a:t>
            </a:r>
            <a:r>
              <a:rPr lang="pt-BR" dirty="0" smtClean="0"/>
              <a:t>ó</a:t>
            </a:r>
            <a:r>
              <a:rPr lang="pt-BR" dirty="0" smtClean="0"/>
              <a:t> </a:t>
            </a:r>
            <a:r>
              <a:rPr lang="pt-BR" dirty="0" smtClean="0"/>
              <a:t>trocamos de lugar dois segmentos (pontilhados) que </a:t>
            </a:r>
            <a:r>
              <a:rPr lang="pt-BR" dirty="0" smtClean="0"/>
              <a:t>j</a:t>
            </a:r>
            <a:r>
              <a:rPr lang="pt-BR" dirty="0" smtClean="0"/>
              <a:t>á</a:t>
            </a:r>
            <a:r>
              <a:rPr lang="pt-BR" dirty="0" smtClean="0"/>
              <a:t> </a:t>
            </a:r>
            <a:r>
              <a:rPr lang="pt-BR" dirty="0" smtClean="0"/>
              <a:t>faziam parte do contorno da figura. Podemos ir acrescentando estes quadradinhos </a:t>
            </a:r>
            <a:r>
              <a:rPr lang="pt-BR" dirty="0" smtClean="0"/>
              <a:t>at</a:t>
            </a:r>
            <a:r>
              <a:rPr lang="pt-BR" dirty="0" smtClean="0"/>
              <a:t>é</a:t>
            </a:r>
            <a:r>
              <a:rPr lang="pt-BR" dirty="0" smtClean="0"/>
              <a:t> </a:t>
            </a:r>
            <a:r>
              <a:rPr lang="pt-BR" dirty="0" smtClean="0"/>
              <a:t>formar um quadrado de lado 5. Portanto, podemos acrescentar mais 14 quadradinhos na figura dada sem alterar o seu </a:t>
            </a:r>
            <a:r>
              <a:rPr lang="pt-BR" dirty="0" smtClean="0"/>
              <a:t>perímetro</a:t>
            </a:r>
            <a:r>
              <a:rPr lang="pt-BR" dirty="0" smtClean="0"/>
              <a:t>, como </a:t>
            </a:r>
            <a:r>
              <a:rPr lang="pt-BR" dirty="0" smtClean="0"/>
              <a:t>est</a:t>
            </a:r>
            <a:r>
              <a:rPr lang="pt-BR" dirty="0" smtClean="0"/>
              <a:t>á</a:t>
            </a:r>
            <a:r>
              <a:rPr lang="pt-BR" dirty="0" smtClean="0"/>
              <a:t> </a:t>
            </a:r>
            <a:r>
              <a:rPr lang="pt-BR" dirty="0" smtClean="0"/>
              <a:t>indicado na figura a </a:t>
            </a:r>
            <a:r>
              <a:rPr lang="pt-BR" dirty="0" smtClean="0"/>
              <a:t>seguir à </a:t>
            </a:r>
            <a:r>
              <a:rPr lang="pt-BR" dirty="0" smtClean="0"/>
              <a:t>direita.</a:t>
            </a:r>
            <a:endParaRPr lang="pt-BR" dirty="0"/>
          </a:p>
        </p:txBody>
      </p:sp>
      <p:pic>
        <p:nvPicPr>
          <p:cNvPr id="5" name="Imagem 4" descr="fig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0826" y="4500570"/>
            <a:ext cx="2643174" cy="122884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fig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1857364"/>
            <a:ext cx="4654905" cy="1423994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42844" y="71414"/>
            <a:ext cx="7500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accent1">
                    <a:lumMod val="75000"/>
                  </a:schemeClr>
                </a:solidFill>
              </a:rPr>
              <a:t>A á</a:t>
            </a:r>
            <a:r>
              <a:rPr lang="pt-BR" sz="3200" b="1" dirty="0" smtClean="0">
                <a:solidFill>
                  <a:schemeClr val="accent1">
                    <a:lumMod val="75000"/>
                  </a:schemeClr>
                </a:solidFill>
              </a:rPr>
              <a:t>rea </a:t>
            </a:r>
            <a:r>
              <a:rPr lang="pt-BR" sz="3200" b="1" dirty="0" smtClean="0">
                <a:solidFill>
                  <a:schemeClr val="accent1">
                    <a:lumMod val="75000"/>
                  </a:schemeClr>
                </a:solidFill>
              </a:rPr>
              <a:t>de um </a:t>
            </a:r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tri</a:t>
            </a:r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â</a:t>
            </a:r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ngulo</a:t>
            </a:r>
            <a:r>
              <a:rPr lang="pt-BR" sz="3200" b="1" dirty="0" smtClean="0">
                <a:solidFill>
                  <a:schemeClr val="accent1">
                    <a:lumMod val="75000"/>
                  </a:schemeClr>
                </a:solidFill>
              </a:rPr>
              <a:t> retângulo </a:t>
            </a:r>
            <a:endParaRPr lang="pt-BR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14282" y="500042"/>
            <a:ext cx="84296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Um triângulo retângulo de base </a:t>
            </a:r>
            <a:r>
              <a:rPr lang="pt-BR" sz="2000" i="1" dirty="0" smtClean="0"/>
              <a:t>b</a:t>
            </a:r>
            <a:r>
              <a:rPr lang="pt-BR" sz="2000" dirty="0" smtClean="0"/>
              <a:t> e de altura </a:t>
            </a:r>
            <a:r>
              <a:rPr lang="pt-BR" sz="2000" i="1" dirty="0" smtClean="0"/>
              <a:t>h</a:t>
            </a:r>
            <a:r>
              <a:rPr lang="pt-BR" sz="2000" dirty="0" smtClean="0"/>
              <a:t> é a metade de um retângulo de base</a:t>
            </a:r>
            <a:r>
              <a:rPr lang="pt-BR" sz="2000" i="1" dirty="0" smtClean="0"/>
              <a:t> b </a:t>
            </a:r>
            <a:r>
              <a:rPr lang="pt-BR" sz="2000" dirty="0" smtClean="0"/>
              <a:t>e de altura </a:t>
            </a:r>
            <a:r>
              <a:rPr lang="pt-BR" sz="2000" i="1" dirty="0" smtClean="0"/>
              <a:t>h</a:t>
            </a:r>
            <a:r>
              <a:rPr lang="pt-BR" sz="2000" dirty="0" smtClean="0"/>
              <a:t>. Como a área de um retângulo é igual ao produto da base pela altura, segue que a área de um triângulo retângulo é igual a metade da base vezes a altura, ou seja, a área do triângulo retângulo de base </a:t>
            </a:r>
            <a:r>
              <a:rPr lang="pt-BR" sz="2000" i="1" dirty="0" smtClean="0"/>
              <a:t>b</a:t>
            </a:r>
            <a:r>
              <a:rPr lang="pt-BR" sz="2000" dirty="0" smtClean="0"/>
              <a:t> e altura </a:t>
            </a:r>
            <a:r>
              <a:rPr lang="pt-BR" sz="2000" i="1" dirty="0" smtClean="0"/>
              <a:t>h</a:t>
            </a:r>
            <a:r>
              <a:rPr lang="pt-BR" sz="2000" dirty="0" smtClean="0"/>
              <a:t> é dada pela expressão </a:t>
            </a:r>
            <a:endParaRPr lang="pt-BR" sz="20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54374" y="1857364"/>
            <a:ext cx="260238" cy="560513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t-BR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42844" y="3500438"/>
            <a:ext cx="892971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A área do paralelogramo</a:t>
            </a:r>
          </a:p>
          <a:p>
            <a:pPr algn="just"/>
            <a:r>
              <a:rPr lang="pt-BR" sz="2000" dirty="0" smtClean="0"/>
              <a:t>	 </a:t>
            </a:r>
            <a:r>
              <a:rPr lang="pt-BR" sz="2000" dirty="0" smtClean="0"/>
              <a:t>Sabemos que um paralelogramo é um quadrilátero com pares de lados opostos paralelos e de mesmo comprimento. A distância </a:t>
            </a:r>
            <a:r>
              <a:rPr lang="pt-BR" sz="2000" i="1" dirty="0" smtClean="0"/>
              <a:t>h</a:t>
            </a:r>
            <a:r>
              <a:rPr lang="pt-BR" sz="2000" dirty="0" smtClean="0"/>
              <a:t> entre dois lados opostos de um paralelogramo é chamada de </a:t>
            </a:r>
            <a:r>
              <a:rPr lang="pt-BR" sz="2000" b="1" dirty="0" smtClean="0"/>
              <a:t>altura</a:t>
            </a:r>
            <a:r>
              <a:rPr lang="pt-BR" sz="2000" dirty="0" smtClean="0"/>
              <a:t> em relação a estes lados, enquanto que estes dois lados são chamados de</a:t>
            </a:r>
            <a:r>
              <a:rPr lang="pt-BR" sz="2000" b="1" dirty="0" smtClean="0"/>
              <a:t> bases</a:t>
            </a:r>
            <a:r>
              <a:rPr lang="pt-BR" sz="2000" dirty="0" smtClean="0"/>
              <a:t> do paralelogramo. Quando um segmento</a:t>
            </a:r>
            <a:r>
              <a:rPr lang="pt-BR" sz="2000" i="1" dirty="0" smtClean="0"/>
              <a:t> h </a:t>
            </a:r>
            <a:r>
              <a:rPr lang="pt-BR" sz="2000" dirty="0" smtClean="0"/>
              <a:t>perpendicular a uma base do paralelogramo intersecta a base oposta, a seqüência de figuras a seguir ilustra como, nestes casos, um paralelogramo de base</a:t>
            </a:r>
            <a:r>
              <a:rPr lang="pt-BR" sz="2000" i="1" dirty="0" smtClean="0"/>
              <a:t> b </a:t>
            </a:r>
            <a:r>
              <a:rPr lang="pt-BR" sz="2000" dirty="0" smtClean="0"/>
              <a:t>e altura </a:t>
            </a:r>
            <a:r>
              <a:rPr lang="pt-BR" sz="2000" i="1" dirty="0" smtClean="0"/>
              <a:t>h</a:t>
            </a:r>
            <a:r>
              <a:rPr lang="pt-BR" sz="2000" dirty="0" smtClean="0"/>
              <a:t> pode ser transformado, sem alterar a sua área, em um retângulo também de base </a:t>
            </a:r>
            <a:r>
              <a:rPr lang="pt-BR" sz="2000" i="1" dirty="0" smtClean="0"/>
              <a:t>b</a:t>
            </a:r>
            <a:r>
              <a:rPr lang="pt-BR" sz="2000" dirty="0" smtClean="0"/>
              <a:t> e altura </a:t>
            </a:r>
            <a:r>
              <a:rPr lang="pt-BR" sz="2000" i="1" dirty="0" smtClean="0"/>
              <a:t>h</a:t>
            </a:r>
            <a:r>
              <a:rPr lang="pt-BR" sz="2000" dirty="0" smtClean="0"/>
              <a:t>. Como a área do retângulo é </a:t>
            </a:r>
            <a:r>
              <a:rPr lang="pt-BR" sz="2000" i="1" dirty="0" err="1" smtClean="0"/>
              <a:t>bh</a:t>
            </a:r>
            <a:r>
              <a:rPr lang="pt-BR" sz="2000" dirty="0" smtClean="0"/>
              <a:t>, vemos que a área do paralelogramo também é dada por esta expressão.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fig8.JPG"/>
          <p:cNvPicPr>
            <a:picLocks noChangeAspect="1"/>
          </p:cNvPicPr>
          <p:nvPr/>
        </p:nvPicPr>
        <p:blipFill>
          <a:blip r:embed="rId2"/>
          <a:srcRect l="4225" r="1408" b="54404"/>
          <a:stretch>
            <a:fillRect/>
          </a:stretch>
        </p:blipFill>
        <p:spPr>
          <a:xfrm>
            <a:off x="214282" y="214290"/>
            <a:ext cx="4786346" cy="1357322"/>
          </a:xfrm>
          <a:prstGeom prst="rect">
            <a:avLst/>
          </a:prstGeom>
        </p:spPr>
      </p:pic>
      <p:pic>
        <p:nvPicPr>
          <p:cNvPr id="3" name="Imagem 2" descr="fig8.JPG"/>
          <p:cNvPicPr>
            <a:picLocks noChangeAspect="1"/>
          </p:cNvPicPr>
          <p:nvPr/>
        </p:nvPicPr>
        <p:blipFill>
          <a:blip r:embed="rId2"/>
          <a:srcRect l="3778" t="48284" r="9319" b="2586"/>
          <a:stretch>
            <a:fillRect/>
          </a:stretch>
        </p:blipFill>
        <p:spPr>
          <a:xfrm>
            <a:off x="5000628" y="214290"/>
            <a:ext cx="4090695" cy="1357322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142844" y="1714488"/>
            <a:ext cx="87154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	Agora</a:t>
            </a:r>
            <a:r>
              <a:rPr lang="pt-BR" sz="2000" dirty="0" smtClean="0"/>
              <a:t>, de modo geral, considere um paralelogramo qualquer de base </a:t>
            </a:r>
            <a:r>
              <a:rPr lang="pt-BR" sz="2000" i="1" dirty="0" smtClean="0"/>
              <a:t>b</a:t>
            </a:r>
            <a:r>
              <a:rPr lang="pt-BR" sz="2000" dirty="0" smtClean="0"/>
              <a:t> e de altura</a:t>
            </a:r>
            <a:r>
              <a:rPr lang="pt-BR" sz="2000" i="1" dirty="0" smtClean="0"/>
              <a:t> h</a:t>
            </a:r>
            <a:r>
              <a:rPr lang="pt-BR" sz="2000" dirty="0" smtClean="0"/>
              <a:t>. Adicionando ao paralelogramo dois triângulos retângulos iguais, como indicado na figura a seguir, formamos um retângulo de base </a:t>
            </a:r>
            <a:r>
              <a:rPr lang="pt-BR" sz="2000" i="1" dirty="0" smtClean="0"/>
              <a:t>b</a:t>
            </a:r>
            <a:r>
              <a:rPr lang="pt-BR" sz="2000" dirty="0" smtClean="0"/>
              <a:t> + </a:t>
            </a:r>
            <a:r>
              <a:rPr lang="pt-BR" sz="2000" i="1" dirty="0" smtClean="0"/>
              <a:t>x</a:t>
            </a:r>
            <a:r>
              <a:rPr lang="pt-BR" sz="2000" dirty="0" smtClean="0"/>
              <a:t> e de altura</a:t>
            </a:r>
            <a:r>
              <a:rPr lang="pt-BR" sz="2000" i="1" dirty="0" smtClean="0"/>
              <a:t> h</a:t>
            </a:r>
            <a:r>
              <a:rPr lang="pt-BR" sz="2000" dirty="0" smtClean="0"/>
              <a:t>.</a:t>
            </a:r>
          </a:p>
          <a:p>
            <a:pPr algn="just"/>
            <a:endParaRPr lang="pt-BR" sz="2000" dirty="0"/>
          </a:p>
        </p:txBody>
      </p:sp>
      <p:pic>
        <p:nvPicPr>
          <p:cNvPr id="5" name="Imagem 4" descr="fig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7356" y="2714620"/>
            <a:ext cx="4519630" cy="1204548"/>
          </a:xfrm>
          <a:prstGeom prst="rect">
            <a:avLst/>
          </a:prstGeom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5000636"/>
            <a:ext cx="451845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aixaDeTexto 7"/>
          <p:cNvSpPr txBox="1"/>
          <p:nvPr/>
        </p:nvSpPr>
        <p:spPr>
          <a:xfrm>
            <a:off x="0" y="4000504"/>
            <a:ext cx="9144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	Portanto</a:t>
            </a:r>
            <a:r>
              <a:rPr lang="pt-BR" sz="2000" dirty="0" smtClean="0"/>
              <a:t>, para obter a área do paralelogramo, podemos subtrair da área do retângulo de base </a:t>
            </a:r>
            <a:r>
              <a:rPr lang="pt-BR" sz="2000" i="1" dirty="0" smtClean="0"/>
              <a:t>b </a:t>
            </a:r>
            <a:r>
              <a:rPr lang="pt-BR" sz="2000" dirty="0" smtClean="0"/>
              <a:t>+ </a:t>
            </a:r>
            <a:r>
              <a:rPr lang="pt-BR" sz="2000" i="1" dirty="0" smtClean="0"/>
              <a:t>x </a:t>
            </a:r>
            <a:r>
              <a:rPr lang="pt-BR" sz="2000" dirty="0" smtClean="0"/>
              <a:t>e altura </a:t>
            </a:r>
            <a:r>
              <a:rPr lang="pt-BR" sz="2000" i="1" dirty="0" smtClean="0"/>
              <a:t>h</a:t>
            </a:r>
            <a:r>
              <a:rPr lang="pt-BR" sz="2000" dirty="0" smtClean="0"/>
              <a:t> as áreas dos dois triângulos retângulos de base </a:t>
            </a:r>
            <a:r>
              <a:rPr lang="pt-BR" sz="2000" i="1" dirty="0" smtClean="0"/>
              <a:t>x</a:t>
            </a:r>
            <a:r>
              <a:rPr lang="pt-BR" sz="2000" dirty="0" smtClean="0"/>
              <a:t> e altura </a:t>
            </a:r>
            <a:r>
              <a:rPr lang="pt-BR" sz="2000" i="1" dirty="0" smtClean="0"/>
              <a:t>h</a:t>
            </a:r>
            <a:r>
              <a:rPr lang="pt-BR" sz="2000" dirty="0" smtClean="0"/>
              <a:t>. Logo a área do paralelogramo é dada por:</a:t>
            </a:r>
          </a:p>
          <a:p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0" y="600726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	Assim</a:t>
            </a:r>
            <a:r>
              <a:rPr lang="pt-BR" sz="2000" dirty="0" smtClean="0"/>
              <a:t>, para quaisquer paralelogramos e </a:t>
            </a:r>
            <a:r>
              <a:rPr lang="pt-BR" sz="2000" dirty="0" smtClean="0"/>
              <a:t>retângulos</a:t>
            </a:r>
            <a:r>
              <a:rPr lang="pt-BR" sz="2000" dirty="0" smtClean="0"/>
              <a:t>, suas á</a:t>
            </a:r>
            <a:r>
              <a:rPr lang="pt-BR" sz="2000" dirty="0" smtClean="0"/>
              <a:t>reas s</a:t>
            </a:r>
            <a:r>
              <a:rPr lang="pt-BR" sz="2000" dirty="0" smtClean="0"/>
              <a:t>ã</a:t>
            </a:r>
            <a:r>
              <a:rPr lang="pt-BR" sz="2000" dirty="0" smtClean="0"/>
              <a:t>o </a:t>
            </a:r>
            <a:r>
              <a:rPr lang="pt-BR" sz="2000" dirty="0" smtClean="0"/>
              <a:t>calculadas pela mesma </a:t>
            </a:r>
            <a:r>
              <a:rPr lang="pt-BR" sz="2000" dirty="0" smtClean="0"/>
              <a:t>express</a:t>
            </a:r>
            <a:r>
              <a:rPr lang="pt-BR" sz="2000" dirty="0" smtClean="0"/>
              <a:t>ã</a:t>
            </a:r>
            <a:r>
              <a:rPr lang="pt-BR" sz="2000" dirty="0" smtClean="0"/>
              <a:t>o </a:t>
            </a:r>
            <a:r>
              <a:rPr lang="pt-BR" sz="2000" dirty="0" smtClean="0"/>
              <a:t>“base vezes altura”.</a:t>
            </a:r>
            <a:endParaRPr lang="pt-BR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64636"/>
            <a:ext cx="900115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	Como </a:t>
            </a:r>
            <a:r>
              <a:rPr lang="pt-BR" sz="2000" dirty="0" smtClean="0"/>
              <a:t>a área de um paralelogramo é o produto da base vezes a altura, todos os paralelogramos de mesma base e mesma altura possuem áreas iguais. A figura a seguir ilustra, então, um retângulo e um paralelogramo com áreas iguais.</a:t>
            </a:r>
          </a:p>
          <a:p>
            <a:endParaRPr lang="pt-BR" dirty="0"/>
          </a:p>
        </p:txBody>
      </p:sp>
      <p:pic>
        <p:nvPicPr>
          <p:cNvPr id="3" name="Imagem 2" descr="fig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1214422"/>
            <a:ext cx="2781314" cy="1390657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71406" y="2929780"/>
            <a:ext cx="91440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A </a:t>
            </a:r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área de um triângulo qualquer </a:t>
            </a:r>
            <a:endParaRPr lang="pt-BR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pt-BR" sz="2000" dirty="0" smtClean="0"/>
              <a:t>	</a:t>
            </a:r>
            <a:r>
              <a:rPr lang="pt-BR" sz="2000" dirty="0" smtClean="0"/>
              <a:t>Considere </a:t>
            </a:r>
            <a:r>
              <a:rPr lang="pt-BR" sz="2000" dirty="0" smtClean="0"/>
              <a:t>um triângulo qualquer ABC. Seja b o comprimento do seu lado AC. A altura do triângulo em relação a base AC é o segmento que passa pelo vértice B e é perpendicular a reta AC. Seja h o comprimento desta altura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</p:txBody>
      </p:sp>
      <p:pic>
        <p:nvPicPr>
          <p:cNvPr id="6" name="Imagem 5" descr="fig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7422" y="4857760"/>
            <a:ext cx="2857520" cy="161333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1406" y="70001"/>
            <a:ext cx="892971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	</a:t>
            </a:r>
            <a:r>
              <a:rPr lang="pt-BR" sz="2000" dirty="0" smtClean="0"/>
              <a:t>Nas </a:t>
            </a:r>
            <a:r>
              <a:rPr lang="pt-BR" sz="2000" dirty="0" smtClean="0"/>
              <a:t>figuras a seguir vemos que com duas cópias de um triângulo de base b e altura h podemos montar um paralelogramo de base b e altura h. Assim o paralelogramo tem o dobro da área do triângulo. Como a área do paralelogramo é “base vezes altura”, a área do triângulo deve ser “base vezes altura dividido por dois”, uma vez que o triângulo tem metade da área do paralelogramo. Deste modo, a área do triângulo de base b e altura h é  </a:t>
            </a:r>
            <a:r>
              <a:rPr lang="pt-BR" sz="2000" dirty="0" smtClean="0"/>
              <a:t>    .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1675522"/>
            <a:ext cx="285752" cy="467594"/>
          </a:xfrm>
          <a:prstGeom prst="rect">
            <a:avLst/>
          </a:prstGeom>
          <a:noFill/>
        </p:spPr>
      </p:pic>
      <p:pic>
        <p:nvPicPr>
          <p:cNvPr id="5" name="Imagem 4" descr="fig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107" y="2143116"/>
            <a:ext cx="4833971" cy="1500198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0" y="3850850"/>
            <a:ext cx="9144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	Da </a:t>
            </a:r>
            <a:r>
              <a:rPr lang="pt-BR" sz="2000" dirty="0" smtClean="0"/>
              <a:t>expressão da área de um triângulo segue que se dois triângulos possuem a mesma base e a mesma altura, então eles possuem a mesma área. Na figura a seguir, se as retas são paralelas, vemos triângulos diferentes, mas com áreas iguais.</a:t>
            </a:r>
          </a:p>
          <a:p>
            <a:endParaRPr lang="pt-BR" dirty="0"/>
          </a:p>
        </p:txBody>
      </p:sp>
      <p:pic>
        <p:nvPicPr>
          <p:cNvPr id="7" name="Imagem 6" descr="fig1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1802" y="5072074"/>
            <a:ext cx="3428144" cy="158591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638</Words>
  <Application>Microsoft Office PowerPoint</Application>
  <PresentationFormat>Apresentação na tela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Áreas e perímetros de polígonos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PARIDADE</dc:title>
  <dc:creator>GERSON</dc:creator>
  <cp:lastModifiedBy>GERSON</cp:lastModifiedBy>
  <cp:revision>27</cp:revision>
  <dcterms:created xsi:type="dcterms:W3CDTF">2016-07-09T15:30:12Z</dcterms:created>
  <dcterms:modified xsi:type="dcterms:W3CDTF">2016-07-23T14:35:34Z</dcterms:modified>
</cp:coreProperties>
</file>