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24"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dirty="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5F35A575-7507-446F-A954-C07E388E6141}" type="datetimeFigureOut">
              <a:rPr lang="pt-BR" smtClean="0"/>
              <a:t>07/09/2016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61F3C2A4-B949-4875-8532-21F7C3E387FD}" type="slidenum">
              <a:rPr lang="pt-BR" smtClean="0"/>
              <a:t>‹nº›</a:t>
            </a:fld>
            <a:endParaRPr lang="pt-B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35A575-7507-446F-A954-C07E388E6141}" type="datetimeFigureOut">
              <a:rPr lang="pt-BR" smtClean="0"/>
              <a:t>07/09/2016</a:t>
            </a:fld>
            <a:endParaRPr lang="pt-BR" dirty="0"/>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dirty="0"/>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3C2A4-B949-4875-8532-21F7C3E387FD}" type="slidenum">
              <a:rPr lang="pt-BR" smtClean="0"/>
              <a:t>‹nº›</a:t>
            </a:fld>
            <a:endParaRPr lang="pt-B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MMC e MDC</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2</a:t>
            </a:r>
            <a:endParaRPr lang="pt-BR" dirty="0"/>
          </a:p>
        </p:txBody>
      </p:sp>
      <p:sp>
        <p:nvSpPr>
          <p:cNvPr id="3" name="CaixaDeTexto 2"/>
          <p:cNvSpPr txBox="1"/>
          <p:nvPr/>
        </p:nvSpPr>
        <p:spPr>
          <a:xfrm>
            <a:off x="214282" y="2285992"/>
            <a:ext cx="7929618" cy="2031325"/>
          </a:xfrm>
          <a:prstGeom prst="rect">
            <a:avLst/>
          </a:prstGeom>
          <a:noFill/>
        </p:spPr>
        <p:txBody>
          <a:bodyPr wrap="square" rtlCol="0">
            <a:spAutoFit/>
          </a:bodyPr>
          <a:lstStyle/>
          <a:p>
            <a:r>
              <a:rPr lang="pt-BR" dirty="0" smtClean="0"/>
              <a:t>Em uma lousa são escritos os 2014 inteiros positivos de 1 até 2014. A operação permitida é escolher dois números a e b, apagá-los e escrever em seus lugares os números mdc(a,b) e mmc(a,b). Essa operação pode ser feita com quaisquer dois números que estão na lousa, incluindo os números que resultaram de operações anteriores. Determine qual a maior quantidade de números 1 que podemos deixar na lousa.</a:t>
            </a:r>
          </a:p>
          <a:p>
            <a:r>
              <a:rPr lang="pt-BR" dirty="0" smtClean="0"/>
              <a:t>Sugestão: Trabalhe com pares de números consecutivos</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2 - Solução</a:t>
            </a:r>
            <a:endParaRPr lang="pt-BR" dirty="0"/>
          </a:p>
        </p:txBody>
      </p:sp>
      <p:sp>
        <p:nvSpPr>
          <p:cNvPr id="3" name="CaixaDeTexto 2"/>
          <p:cNvSpPr txBox="1"/>
          <p:nvPr/>
        </p:nvSpPr>
        <p:spPr>
          <a:xfrm>
            <a:off x="357158" y="2357430"/>
            <a:ext cx="8358246" cy="2862322"/>
          </a:xfrm>
          <a:prstGeom prst="rect">
            <a:avLst/>
          </a:prstGeom>
          <a:noFill/>
        </p:spPr>
        <p:txBody>
          <a:bodyPr wrap="square" rtlCol="0">
            <a:spAutoFit/>
          </a:bodyPr>
          <a:lstStyle/>
          <a:p>
            <a:r>
              <a:rPr lang="pt-BR" dirty="0" smtClean="0"/>
              <a:t>A maior quantidade de números 1 que podemos deixar é 1007. Primeiro vamos mostrar como obtê-los. Para isso, basta tomar os pares de números consecutivos, (1, 2), (3, 4), (5, 6), ..., (2013, 2014) e realizar a operação em cada par. Sabendo que números consecutivos não têm fator comum, cada um dos máximos divisores comuns será 1. Não é possível obter mais do que isso pois a quantidade de números pares não se altera no decorrer das operações. Isso ocorre pois, se operarmos com dois números pares, teremos como resultado dois números pares, se operarmos com dois números ímpares teremos como resultado dois números ímpares e se operarmos com um número par e um número ímpar obteremos também um número par e um número ímpar. Começamos com 1007 números pares e sempre teremos 1007 números pares.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3</a:t>
            </a:r>
            <a:endParaRPr lang="pt-BR" dirty="0"/>
          </a:p>
        </p:txBody>
      </p:sp>
      <p:sp>
        <p:nvSpPr>
          <p:cNvPr id="3" name="CaixaDeTexto 2"/>
          <p:cNvSpPr txBox="1"/>
          <p:nvPr/>
        </p:nvSpPr>
        <p:spPr>
          <a:xfrm>
            <a:off x="500034" y="2571744"/>
            <a:ext cx="7572428" cy="2585323"/>
          </a:xfrm>
          <a:prstGeom prst="rect">
            <a:avLst/>
          </a:prstGeom>
          <a:noFill/>
        </p:spPr>
        <p:txBody>
          <a:bodyPr wrap="square" rtlCol="0">
            <a:spAutoFit/>
          </a:bodyPr>
          <a:lstStyle/>
          <a:p>
            <a:r>
              <a:rPr lang="pt-BR" dirty="0" smtClean="0"/>
              <a:t>No ponto de ônibus perto de sua casa, Quinzinho pode pegar os ônibus de duas linhas para ir à escola. Os ônibus de uma linha passam de 15 em 15 minutos e os da outra de 25 em 25 minutos, sendo que às 7h30m da manhã os ônibus das duas linhas passam juntos. </a:t>
            </a:r>
          </a:p>
          <a:p>
            <a:endParaRPr lang="pt-BR" dirty="0" smtClean="0"/>
          </a:p>
          <a:p>
            <a:pPr marL="342900" indent="-342900">
              <a:buAutoNum type="alphaLcParenBoth"/>
            </a:pPr>
            <a:r>
              <a:rPr lang="pt-BR" dirty="0" smtClean="0"/>
              <a:t>A que horas passarão juntos novamente? </a:t>
            </a:r>
          </a:p>
          <a:p>
            <a:pPr marL="342900" indent="-342900">
              <a:buAutoNum type="alphaLcParenBoth"/>
            </a:pPr>
            <a:endParaRPr lang="pt-BR" dirty="0"/>
          </a:p>
          <a:p>
            <a:pPr marL="342900" indent="-342900"/>
            <a:r>
              <a:rPr lang="pt-BR" dirty="0" smtClean="0"/>
              <a:t>(b) Entre as 7h30min da manhã e a meia noite, quais são os horários em que os ˆônibus passam juntos neste ponto perto da casa de Quinzinho?</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3 - Solução</a:t>
            </a:r>
            <a:endParaRPr lang="pt-BR" dirty="0"/>
          </a:p>
        </p:txBody>
      </p:sp>
      <p:sp>
        <p:nvSpPr>
          <p:cNvPr id="3" name="CaixaDeTexto 2"/>
          <p:cNvSpPr txBox="1"/>
          <p:nvPr/>
        </p:nvSpPr>
        <p:spPr>
          <a:xfrm>
            <a:off x="428596" y="2000240"/>
            <a:ext cx="8143932" cy="3139321"/>
          </a:xfrm>
          <a:prstGeom prst="rect">
            <a:avLst/>
          </a:prstGeom>
          <a:noFill/>
        </p:spPr>
        <p:txBody>
          <a:bodyPr wrap="square" rtlCol="0">
            <a:spAutoFit/>
          </a:bodyPr>
          <a:lstStyle/>
          <a:p>
            <a:pPr marL="342900" indent="-342900">
              <a:buAutoNum type="alphaLcParenBoth"/>
            </a:pPr>
            <a:r>
              <a:rPr lang="pt-BR" dirty="0" smtClean="0"/>
              <a:t>Fatorando temos 15 = 3 · 5 e 25 = 52 . Portanto o menor múltiplo comum de 15 e 25 é 75 = 3 · 5 2 . Assim, os dois ônibus passarão juntos novamente no ponto a cada 75 minutos, ou seja, a cada 1h15min. Logo, os ônibus passarão juntos novamente no ponto perto da casa de Quinzinho, às 7h30min + 1h15min = 8h45min. </a:t>
            </a:r>
          </a:p>
          <a:p>
            <a:pPr marL="342900" indent="-342900">
              <a:buAutoNum type="alphaLcParenBoth"/>
            </a:pPr>
            <a:endParaRPr lang="pt-BR" dirty="0"/>
          </a:p>
          <a:p>
            <a:pPr marL="342900" indent="-342900"/>
            <a:r>
              <a:rPr lang="pt-BR" dirty="0" smtClean="0"/>
              <a:t>(b) Para obter os horários em que os ônibus passarão juntos no ponto de ˆônibus perto da casa de Quinzinho, devemos ir somando 1h15min, obtendo 8h45min, 10h, 11h15min, 12h30min, 13h45min, 15h, 16h15min, 17h30min, 18h45min, 20h, 21h15min, 22h30min e 23h45min. O próximo ônibus só passa depois da meia noite.</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4</a:t>
            </a:r>
            <a:endParaRPr lang="pt-BR" dirty="0"/>
          </a:p>
        </p:txBody>
      </p:sp>
      <p:sp>
        <p:nvSpPr>
          <p:cNvPr id="3" name="CaixaDeTexto 2"/>
          <p:cNvSpPr txBox="1"/>
          <p:nvPr/>
        </p:nvSpPr>
        <p:spPr>
          <a:xfrm>
            <a:off x="1000100" y="2357430"/>
            <a:ext cx="5572164" cy="2585323"/>
          </a:xfrm>
          <a:prstGeom prst="rect">
            <a:avLst/>
          </a:prstGeom>
          <a:noFill/>
        </p:spPr>
        <p:txBody>
          <a:bodyPr wrap="square" rtlCol="0">
            <a:spAutoFit/>
          </a:bodyPr>
          <a:lstStyle/>
          <a:p>
            <a:r>
              <a:rPr lang="pt-BR" dirty="0" smtClean="0"/>
              <a:t>Em cada caso, calcule mdc(a, b). </a:t>
            </a:r>
          </a:p>
          <a:p>
            <a:endParaRPr lang="pt-BR" dirty="0" smtClean="0"/>
          </a:p>
          <a:p>
            <a:pPr marL="342900" indent="-342900">
              <a:buAutoNum type="alphaLcParenBoth"/>
            </a:pPr>
            <a:r>
              <a:rPr lang="pt-BR" dirty="0" smtClean="0"/>
              <a:t>a = 3 · 5^ 6 · 11^2 , b = 2^4 · 3 · 5^2 · 7^4</a:t>
            </a:r>
          </a:p>
          <a:p>
            <a:pPr marL="342900" indent="-342900">
              <a:buAutoNum type="alphaLcParenBoth"/>
            </a:pPr>
            <a:endParaRPr lang="pt-BR" dirty="0" smtClean="0"/>
          </a:p>
          <a:p>
            <a:pPr marL="342900" indent="-342900"/>
            <a:r>
              <a:rPr lang="pt-BR" dirty="0" smtClean="0"/>
              <a:t>(b) a = 2^3 · 7^2 · 13^5 , b = 2^4 · 3^2 · 11^6 · 13.</a:t>
            </a:r>
          </a:p>
          <a:p>
            <a:pPr marL="342900" indent="-342900"/>
            <a:r>
              <a:rPr lang="pt-BR" dirty="0" smtClean="0"/>
              <a:t> </a:t>
            </a:r>
          </a:p>
          <a:p>
            <a:pPr marL="342900" indent="-342900"/>
            <a:r>
              <a:rPr lang="pt-BR" dirty="0" smtClean="0"/>
              <a:t>(c) a = 3 · 5^2 · 7^3 , b = 2^5 · 7 · 13.</a:t>
            </a:r>
          </a:p>
          <a:p>
            <a:pPr marL="342900" indent="-342900"/>
            <a:endParaRPr lang="pt-BR" dirty="0" smtClean="0"/>
          </a:p>
          <a:p>
            <a:pPr marL="342900" indent="-342900"/>
            <a:r>
              <a:rPr lang="pt-BR" dirty="0" smtClean="0"/>
              <a:t>(d) a = 2^3 · 7^2 · 11^5 , b = 3^6 · 5^2 · 13^4</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4 - Solução</a:t>
            </a:r>
            <a:endParaRPr lang="pt-BR" dirty="0"/>
          </a:p>
        </p:txBody>
      </p:sp>
      <p:sp>
        <p:nvSpPr>
          <p:cNvPr id="3" name="CaixaDeTexto 2"/>
          <p:cNvSpPr txBox="1"/>
          <p:nvPr/>
        </p:nvSpPr>
        <p:spPr>
          <a:xfrm>
            <a:off x="1000100" y="2214554"/>
            <a:ext cx="6715172" cy="2862322"/>
          </a:xfrm>
          <a:prstGeom prst="rect">
            <a:avLst/>
          </a:prstGeom>
          <a:noFill/>
        </p:spPr>
        <p:txBody>
          <a:bodyPr wrap="square" rtlCol="0">
            <a:spAutoFit/>
          </a:bodyPr>
          <a:lstStyle/>
          <a:p>
            <a:r>
              <a:rPr lang="pt-BR" dirty="0"/>
              <a:t>C</a:t>
            </a:r>
            <a:r>
              <a:rPr lang="pt-BR" dirty="0" smtClean="0"/>
              <a:t>omparando as fatorações de a e de b, considerando os menores expoentes, pode-se concluir que </a:t>
            </a:r>
          </a:p>
          <a:p>
            <a:endParaRPr lang="pt-BR" dirty="0" smtClean="0"/>
          </a:p>
          <a:p>
            <a:pPr marL="342900" indent="-342900">
              <a:buAutoNum type="alphaLcParenBoth"/>
            </a:pPr>
            <a:r>
              <a:rPr lang="pt-BR" dirty="0" smtClean="0"/>
              <a:t>mdc = 3 · 5^2 . </a:t>
            </a:r>
          </a:p>
          <a:p>
            <a:pPr marL="342900" indent="-342900">
              <a:buAutoNum type="alphaLcParenBoth"/>
            </a:pPr>
            <a:endParaRPr lang="pt-BR" dirty="0" smtClean="0"/>
          </a:p>
          <a:p>
            <a:pPr marL="342900" indent="-342900"/>
            <a:r>
              <a:rPr lang="pt-BR" dirty="0" smtClean="0"/>
              <a:t>(b) mdc = 2^3 · 13.</a:t>
            </a:r>
          </a:p>
          <a:p>
            <a:pPr marL="342900" indent="-342900"/>
            <a:r>
              <a:rPr lang="pt-BR" dirty="0" smtClean="0"/>
              <a:t> </a:t>
            </a:r>
          </a:p>
          <a:p>
            <a:pPr marL="342900" indent="-342900"/>
            <a:r>
              <a:rPr lang="pt-BR" dirty="0" smtClean="0"/>
              <a:t>(c) mdc = 7. </a:t>
            </a:r>
          </a:p>
          <a:p>
            <a:pPr marL="342900" indent="-342900"/>
            <a:endParaRPr lang="pt-BR" dirty="0" smtClean="0"/>
          </a:p>
          <a:p>
            <a:pPr marL="342900" indent="-342900"/>
            <a:r>
              <a:rPr lang="pt-BR" dirty="0" smtClean="0"/>
              <a:t>(d) mdc = 1</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5</a:t>
            </a:r>
            <a:endParaRPr lang="pt-BR" dirty="0"/>
          </a:p>
        </p:txBody>
      </p:sp>
      <p:pic>
        <p:nvPicPr>
          <p:cNvPr id="3" name="Imagem 2" descr="mm4.JPG"/>
          <p:cNvPicPr>
            <a:picLocks noChangeAspect="1"/>
          </p:cNvPicPr>
          <p:nvPr/>
        </p:nvPicPr>
        <p:blipFill>
          <a:blip r:embed="rId2"/>
          <a:stretch>
            <a:fillRect/>
          </a:stretch>
        </p:blipFill>
        <p:spPr>
          <a:xfrm>
            <a:off x="214282" y="2285992"/>
            <a:ext cx="8572528" cy="115319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5 - Solução</a:t>
            </a:r>
            <a:endParaRPr lang="pt-BR" dirty="0"/>
          </a:p>
        </p:txBody>
      </p:sp>
      <p:pic>
        <p:nvPicPr>
          <p:cNvPr id="3" name="Imagem 2" descr="mm4r.JPG"/>
          <p:cNvPicPr>
            <a:picLocks noChangeAspect="1"/>
          </p:cNvPicPr>
          <p:nvPr/>
        </p:nvPicPr>
        <p:blipFill>
          <a:blip r:embed="rId2"/>
          <a:stretch>
            <a:fillRect/>
          </a:stretch>
        </p:blipFill>
        <p:spPr>
          <a:xfrm>
            <a:off x="642910" y="2071678"/>
            <a:ext cx="7823301" cy="367190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6</a:t>
            </a:r>
            <a:endParaRPr lang="pt-BR" dirty="0"/>
          </a:p>
        </p:txBody>
      </p:sp>
      <p:pic>
        <p:nvPicPr>
          <p:cNvPr id="3" name="Imagem 2" descr="mm5.JPG"/>
          <p:cNvPicPr>
            <a:picLocks noChangeAspect="1"/>
          </p:cNvPicPr>
          <p:nvPr/>
        </p:nvPicPr>
        <p:blipFill>
          <a:blip r:embed="rId2"/>
          <a:stretch>
            <a:fillRect/>
          </a:stretch>
        </p:blipFill>
        <p:spPr>
          <a:xfrm>
            <a:off x="142844" y="2000240"/>
            <a:ext cx="8085908" cy="65722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6 - Solução</a:t>
            </a:r>
            <a:endParaRPr lang="pt-BR" dirty="0"/>
          </a:p>
        </p:txBody>
      </p:sp>
      <p:pic>
        <p:nvPicPr>
          <p:cNvPr id="3" name="Imagem 2" descr="mm5r.JPG"/>
          <p:cNvPicPr>
            <a:picLocks noChangeAspect="1"/>
          </p:cNvPicPr>
          <p:nvPr/>
        </p:nvPicPr>
        <p:blipFill>
          <a:blip r:embed="rId2"/>
          <a:stretch>
            <a:fillRect/>
          </a:stretch>
        </p:blipFill>
        <p:spPr>
          <a:xfrm>
            <a:off x="500034" y="1857364"/>
            <a:ext cx="7812729" cy="427198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14414" y="1928802"/>
            <a:ext cx="5992346" cy="2031325"/>
          </a:xfrm>
          <a:prstGeom prst="rect">
            <a:avLst/>
          </a:prstGeom>
          <a:noFill/>
        </p:spPr>
        <p:txBody>
          <a:bodyPr wrap="none" rtlCol="0">
            <a:spAutoFit/>
          </a:bodyPr>
          <a:lstStyle/>
          <a:p>
            <a:pPr>
              <a:buFont typeface="Arial" pitchFamily="34" charset="0"/>
              <a:buChar char="•"/>
            </a:pPr>
            <a:r>
              <a:rPr lang="pt-BR" dirty="0" smtClean="0"/>
              <a:t>MDC</a:t>
            </a:r>
          </a:p>
          <a:p>
            <a:r>
              <a:rPr lang="pt-BR" dirty="0" smtClean="0"/>
              <a:t>-Máximo Divisor Comum</a:t>
            </a:r>
          </a:p>
          <a:p>
            <a:r>
              <a:rPr lang="pt-BR" dirty="0" smtClean="0"/>
              <a:t>Definição: mdc(a, b) é o maior divisor comum de a e de b. </a:t>
            </a:r>
          </a:p>
          <a:p>
            <a:r>
              <a:rPr lang="pt-BR" dirty="0" smtClean="0"/>
              <a:t> </a:t>
            </a:r>
          </a:p>
          <a:p>
            <a:pPr>
              <a:buFont typeface="Arial" pitchFamily="34" charset="0"/>
              <a:buChar char="•"/>
            </a:pPr>
            <a:r>
              <a:rPr lang="pt-BR" dirty="0" smtClean="0"/>
              <a:t>MMC</a:t>
            </a:r>
          </a:p>
          <a:p>
            <a:r>
              <a:rPr lang="pt-BR" dirty="0" smtClean="0"/>
              <a:t>-Mínimo Múltiplo comum</a:t>
            </a:r>
          </a:p>
          <a:p>
            <a:r>
              <a:rPr lang="pt-BR" dirty="0" smtClean="0"/>
              <a:t>Definição: mmc(a, b) é o menor múltiplo comum de a e de b. </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7</a:t>
            </a:r>
            <a:endParaRPr lang="pt-BR" dirty="0"/>
          </a:p>
        </p:txBody>
      </p:sp>
      <p:sp>
        <p:nvSpPr>
          <p:cNvPr id="3" name="CaixaDeTexto 2"/>
          <p:cNvSpPr txBox="1"/>
          <p:nvPr/>
        </p:nvSpPr>
        <p:spPr>
          <a:xfrm>
            <a:off x="1000100" y="2000240"/>
            <a:ext cx="6572296" cy="1754326"/>
          </a:xfrm>
          <a:prstGeom prst="rect">
            <a:avLst/>
          </a:prstGeom>
          <a:noFill/>
        </p:spPr>
        <p:txBody>
          <a:bodyPr wrap="square" rtlCol="0">
            <a:spAutoFit/>
          </a:bodyPr>
          <a:lstStyle/>
          <a:p>
            <a:r>
              <a:rPr lang="pt-BR" dirty="0" smtClean="0"/>
              <a:t>Uma bibliotecária recebe 130 livros de Matemática e 195 livros de Português. Ela quer arrumá-los em estantes, colocando igual quantidade de livros em cada estante, sem misturar livros de Matemática e de Português na mesma estante. Quantos livros ela deve colocar em cada estante para que o número de estantes utilizadas seja o menor possível?</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85786" y="357166"/>
            <a:ext cx="3357586" cy="369332"/>
          </a:xfrm>
          <a:prstGeom prst="rect">
            <a:avLst/>
          </a:prstGeom>
          <a:noFill/>
        </p:spPr>
        <p:txBody>
          <a:bodyPr wrap="square" rtlCol="0">
            <a:spAutoFit/>
          </a:bodyPr>
          <a:lstStyle/>
          <a:p>
            <a:r>
              <a:rPr lang="pt-BR" dirty="0" smtClean="0"/>
              <a:t>Exercício 7 - Solução</a:t>
            </a:r>
            <a:endParaRPr lang="pt-BR" dirty="0"/>
          </a:p>
        </p:txBody>
      </p:sp>
      <p:pic>
        <p:nvPicPr>
          <p:cNvPr id="3" name="Imagem 2" descr="mm6r.JPG"/>
          <p:cNvPicPr>
            <a:picLocks noChangeAspect="1"/>
          </p:cNvPicPr>
          <p:nvPr/>
        </p:nvPicPr>
        <p:blipFill>
          <a:blip r:embed="rId2"/>
          <a:stretch>
            <a:fillRect/>
          </a:stretch>
        </p:blipFill>
        <p:spPr>
          <a:xfrm>
            <a:off x="1000100" y="1071546"/>
            <a:ext cx="6686550" cy="4762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8596" y="928670"/>
            <a:ext cx="8358246" cy="5078313"/>
          </a:xfrm>
          <a:prstGeom prst="rect">
            <a:avLst/>
          </a:prstGeom>
          <a:noFill/>
        </p:spPr>
        <p:txBody>
          <a:bodyPr wrap="square" rtlCol="0">
            <a:spAutoFit/>
          </a:bodyPr>
          <a:lstStyle/>
          <a:p>
            <a:r>
              <a:rPr lang="pt-BR" dirty="0" smtClean="0"/>
              <a:t>Exemplo:</a:t>
            </a:r>
          </a:p>
          <a:p>
            <a:pPr>
              <a:buFont typeface="Arial" pitchFamily="34" charset="0"/>
              <a:buChar char="•"/>
            </a:pPr>
            <a:r>
              <a:rPr lang="pt-BR" dirty="0" smtClean="0"/>
              <a:t>mdc(210, 330) = 30</a:t>
            </a:r>
            <a:endParaRPr lang="pt-BR" dirty="0"/>
          </a:p>
          <a:p>
            <a:r>
              <a:rPr lang="pt-BR" dirty="0" smtClean="0"/>
              <a:t>D(210) = {1, 2, 3, 5, 6, 7, 10, 14, 15, 21, 30, 35, 42, 70, 105, 210}</a:t>
            </a:r>
          </a:p>
          <a:p>
            <a:r>
              <a:rPr lang="pt-BR" dirty="0" smtClean="0"/>
              <a:t>D(330) = {1, 2, 3, 5, 6, 10, 11, 15, 22, 30, 33, 55, 66, 110, 165, 330}</a:t>
            </a:r>
          </a:p>
          <a:p>
            <a:endParaRPr lang="pt-BR" dirty="0" smtClean="0"/>
          </a:p>
          <a:p>
            <a:endParaRPr lang="pt-BR" dirty="0" smtClean="0"/>
          </a:p>
          <a:p>
            <a:pPr>
              <a:buFont typeface="Arial" pitchFamily="34" charset="0"/>
              <a:buChar char="•"/>
            </a:pPr>
            <a:r>
              <a:rPr lang="pt-BR" dirty="0" smtClean="0"/>
              <a:t>mdc(105, 165) = 15</a:t>
            </a:r>
            <a:endParaRPr lang="pt-BR" dirty="0"/>
          </a:p>
          <a:p>
            <a:r>
              <a:rPr lang="pt-BR" dirty="0" smtClean="0"/>
              <a:t>D(105) = {1, 3, 5, 7, 15, 21, 35, 105} </a:t>
            </a:r>
          </a:p>
          <a:p>
            <a:r>
              <a:rPr lang="pt-BR" dirty="0" smtClean="0"/>
              <a:t>D(165) = {1, 3, 5, 11, 15, 33, 55, 165}</a:t>
            </a:r>
          </a:p>
          <a:p>
            <a:endParaRPr lang="pt-BR" dirty="0" smtClean="0"/>
          </a:p>
          <a:p>
            <a:pPr>
              <a:buFont typeface="Arial" pitchFamily="34" charset="0"/>
              <a:buChar char="•"/>
            </a:pPr>
            <a:r>
              <a:rPr lang="pt-BR" dirty="0" smtClean="0"/>
              <a:t>mmc(14, 20) = 140</a:t>
            </a:r>
          </a:p>
          <a:p>
            <a:r>
              <a:rPr lang="pt-BR" dirty="0" smtClean="0"/>
              <a:t>M(14) = {14, 28, 42, 56, 70, 84, 98, 112, 126, 140, 154, 168, . . .}</a:t>
            </a:r>
          </a:p>
          <a:p>
            <a:r>
              <a:rPr lang="pt-BR" dirty="0" smtClean="0"/>
              <a:t>M(20) = {20, 40, 60, 80, 100, 120, 140, 160, 180, 200, 220, 240, . . .}</a:t>
            </a:r>
          </a:p>
          <a:p>
            <a:pPr>
              <a:buFont typeface="Arial" pitchFamily="34" charset="0"/>
              <a:buChar char="•"/>
            </a:pPr>
            <a:endParaRPr lang="pt-BR" dirty="0" smtClean="0"/>
          </a:p>
          <a:p>
            <a:pPr>
              <a:buFont typeface="Arial" pitchFamily="34" charset="0"/>
              <a:buChar char="•"/>
            </a:pPr>
            <a:endParaRPr lang="pt-BR" dirty="0" smtClean="0"/>
          </a:p>
          <a:p>
            <a:pPr>
              <a:buFont typeface="Arial" pitchFamily="34" charset="0"/>
              <a:buChar char="•"/>
            </a:pPr>
            <a:r>
              <a:rPr lang="pt-BR" dirty="0" smtClean="0"/>
              <a:t>mmc(16, 28) = 112.</a:t>
            </a:r>
          </a:p>
          <a:p>
            <a:r>
              <a:rPr lang="pt-BR" dirty="0" smtClean="0"/>
              <a:t>M(16) = {16, 32, 48, 64, 80, 96, 112, 128, 144, 160, 176, 192, . . .} </a:t>
            </a:r>
          </a:p>
          <a:p>
            <a:r>
              <a:rPr lang="pt-BR" dirty="0" smtClean="0"/>
              <a:t>M(28) = {28, 56, 84, 112, 140, 168, 196, 224, 252, 280, 308, 336, .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42910" y="1428736"/>
            <a:ext cx="7643866" cy="2862322"/>
          </a:xfrm>
          <a:prstGeom prst="rect">
            <a:avLst/>
          </a:prstGeom>
          <a:noFill/>
        </p:spPr>
        <p:txBody>
          <a:bodyPr wrap="square" rtlCol="0">
            <a:spAutoFit/>
          </a:bodyPr>
          <a:lstStyle/>
          <a:p>
            <a:r>
              <a:rPr lang="pt-BR" dirty="0" smtClean="0"/>
              <a:t>Cálculo do mdc e do mmc: dada a fatoração</a:t>
            </a:r>
          </a:p>
          <a:p>
            <a:r>
              <a:rPr lang="pt-BR" dirty="0" smtClean="0"/>
              <a:t>Definição: Dois números naturais a e b são relativamente primos, ou primos entre si, se não existir um número primo que divide simultaneamente a e b</a:t>
            </a:r>
          </a:p>
          <a:p>
            <a:endParaRPr lang="pt-BR" dirty="0"/>
          </a:p>
          <a:p>
            <a:r>
              <a:rPr lang="pt-BR" dirty="0" smtClean="0"/>
              <a:t>Por exemplo,28 = 22 · 7 e 45 = 32 · 5 são relativamente primos, ou primos entre si, pois não existe um fator primo em comum entre a e b. De modo equivalente isto também poderia ser concluído do fato de mdc(28, 45) = 1</a:t>
            </a:r>
          </a:p>
          <a:p>
            <a:endParaRPr lang="pt-BR" dirty="0"/>
          </a:p>
          <a:p>
            <a:endParaRPr lang="pt-BR" dirty="0" smtClean="0"/>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00034" y="357166"/>
            <a:ext cx="8072494" cy="6740307"/>
          </a:xfrm>
          <a:prstGeom prst="rect">
            <a:avLst/>
          </a:prstGeom>
          <a:noFill/>
        </p:spPr>
        <p:txBody>
          <a:bodyPr wrap="square" rtlCol="0">
            <a:spAutoFit/>
          </a:bodyPr>
          <a:lstStyle/>
          <a:p>
            <a:r>
              <a:rPr lang="pt-BR" dirty="0" smtClean="0"/>
              <a:t>Cálculo do mdc e do mmc: fatorando simultaneamente</a:t>
            </a:r>
          </a:p>
          <a:p>
            <a:pPr>
              <a:buFont typeface="Arial" pitchFamily="34" charset="0"/>
              <a:buChar char="•"/>
            </a:pPr>
            <a:r>
              <a:rPr lang="pt-BR" dirty="0" smtClean="0"/>
              <a:t>Fatoração Simultânea:</a:t>
            </a:r>
          </a:p>
          <a:p>
            <a:pPr>
              <a:buFontTx/>
              <a:buChar char="-"/>
            </a:pPr>
            <a:r>
              <a:rPr lang="pt-BR" dirty="0" smtClean="0"/>
              <a:t>mdc(100, 140)</a:t>
            </a:r>
          </a:p>
          <a:p>
            <a:endParaRPr lang="pt-BR" dirty="0" smtClean="0"/>
          </a:p>
          <a:p>
            <a:endParaRPr lang="pt-BR" dirty="0"/>
          </a:p>
          <a:p>
            <a:endParaRPr lang="pt-BR" dirty="0" smtClean="0"/>
          </a:p>
          <a:p>
            <a:endParaRPr lang="pt-BR" dirty="0"/>
          </a:p>
          <a:p>
            <a:endParaRPr lang="pt-BR" dirty="0" smtClean="0"/>
          </a:p>
          <a:p>
            <a:r>
              <a:rPr lang="pt-BR" dirty="0" smtClean="0"/>
              <a:t>Como 5 e 7 são primos entre si (eles não possuem divisor primo em comum), paramos o processo e vemos que mdc(100, 140) = 22 · 5 = 20</a:t>
            </a:r>
          </a:p>
          <a:p>
            <a:endParaRPr lang="pt-BR" dirty="0"/>
          </a:p>
          <a:p>
            <a:pPr>
              <a:buFontTx/>
              <a:buChar char="-"/>
            </a:pPr>
            <a:r>
              <a:rPr lang="pt-BR" dirty="0" smtClean="0"/>
              <a:t>mmc(12, 90)</a:t>
            </a:r>
          </a:p>
          <a:p>
            <a:pPr>
              <a:buFontTx/>
              <a:buChar char="-"/>
            </a:pPr>
            <a:endParaRPr lang="pt-BR" dirty="0"/>
          </a:p>
          <a:p>
            <a:endParaRPr lang="pt-BR" dirty="0" smtClean="0"/>
          </a:p>
          <a:p>
            <a:endParaRPr lang="pt-BR" dirty="0"/>
          </a:p>
          <a:p>
            <a:endParaRPr lang="pt-BR" dirty="0" smtClean="0"/>
          </a:p>
          <a:p>
            <a:endParaRPr lang="pt-BR" dirty="0" smtClean="0"/>
          </a:p>
          <a:p>
            <a:endParaRPr lang="pt-BR" dirty="0"/>
          </a:p>
          <a:p>
            <a:endParaRPr lang="pt-BR" dirty="0" smtClean="0"/>
          </a:p>
          <a:p>
            <a:endParaRPr lang="pt-BR" dirty="0"/>
          </a:p>
          <a:p>
            <a:endParaRPr lang="pt-BR" dirty="0" smtClean="0"/>
          </a:p>
          <a:p>
            <a:r>
              <a:rPr lang="pt-BR" dirty="0" smtClean="0"/>
              <a:t>mmc(12, 90) = 22 · 3 2 · 5 = 180</a:t>
            </a:r>
          </a:p>
          <a:p>
            <a:endParaRPr lang="pt-BR" dirty="0"/>
          </a:p>
          <a:p>
            <a:endParaRPr lang="pt-BR" dirty="0"/>
          </a:p>
        </p:txBody>
      </p:sp>
      <p:pic>
        <p:nvPicPr>
          <p:cNvPr id="3" name="Imagem 2" descr="mdc1.JPG"/>
          <p:cNvPicPr>
            <a:picLocks noChangeAspect="1"/>
          </p:cNvPicPr>
          <p:nvPr/>
        </p:nvPicPr>
        <p:blipFill>
          <a:blip r:embed="rId2"/>
          <a:stretch>
            <a:fillRect/>
          </a:stretch>
        </p:blipFill>
        <p:spPr>
          <a:xfrm>
            <a:off x="2285984" y="1142984"/>
            <a:ext cx="1266825" cy="1314450"/>
          </a:xfrm>
          <a:prstGeom prst="rect">
            <a:avLst/>
          </a:prstGeom>
        </p:spPr>
      </p:pic>
      <p:pic>
        <p:nvPicPr>
          <p:cNvPr id="4" name="Imagem 3" descr="mmc1.JPG"/>
          <p:cNvPicPr>
            <a:picLocks noChangeAspect="1"/>
          </p:cNvPicPr>
          <p:nvPr/>
        </p:nvPicPr>
        <p:blipFill>
          <a:blip r:embed="rId3"/>
          <a:stretch>
            <a:fillRect/>
          </a:stretch>
        </p:blipFill>
        <p:spPr>
          <a:xfrm>
            <a:off x="785786" y="4000504"/>
            <a:ext cx="1247775" cy="1905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714348" y="428604"/>
            <a:ext cx="7286676" cy="5632311"/>
          </a:xfrm>
          <a:prstGeom prst="rect">
            <a:avLst/>
          </a:prstGeom>
          <a:noFill/>
        </p:spPr>
        <p:txBody>
          <a:bodyPr wrap="square" rtlCol="0">
            <a:spAutoFit/>
          </a:bodyPr>
          <a:lstStyle/>
          <a:p>
            <a:r>
              <a:rPr lang="pt-BR" dirty="0" smtClean="0"/>
              <a:t>-mdc e o mmc de 980 e 1050</a:t>
            </a:r>
          </a:p>
          <a:p>
            <a:endParaRPr lang="pt-BR" dirty="0" smtClean="0"/>
          </a:p>
          <a:p>
            <a:r>
              <a:rPr lang="pt-BR" dirty="0" smtClean="0"/>
              <a:t>Podemos utilizar o processo prático para o cálculo do mmc, mas em cada linha marcamos com um quadradinho o fator primo que divide os dois números simultaneamente</a:t>
            </a:r>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endParaRPr lang="pt-BR" dirty="0"/>
          </a:p>
          <a:p>
            <a:r>
              <a:rPr lang="pt-BR" dirty="0" smtClean="0"/>
              <a:t>Considerando somente os fatores comuns obtemos mdc(980, 1050) = 2 · 5 · 7 = 70 e considerando todos os fatores obtemos mmc(980, 1050) = 2 2 · 3 · 5 2 · 7 2 = 14700.</a:t>
            </a:r>
            <a:endParaRPr lang="pt-BR" dirty="0"/>
          </a:p>
          <a:p>
            <a:endParaRPr lang="pt-BR" dirty="0"/>
          </a:p>
        </p:txBody>
      </p:sp>
      <p:pic>
        <p:nvPicPr>
          <p:cNvPr id="3" name="Imagem 2" descr="mdcemmc1.JPG"/>
          <p:cNvPicPr>
            <a:picLocks noChangeAspect="1"/>
          </p:cNvPicPr>
          <p:nvPr/>
        </p:nvPicPr>
        <p:blipFill>
          <a:blip r:embed="rId2"/>
          <a:stretch>
            <a:fillRect/>
          </a:stretch>
        </p:blipFill>
        <p:spPr>
          <a:xfrm>
            <a:off x="2928926" y="2000240"/>
            <a:ext cx="1562100" cy="261937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57356" y="2428868"/>
            <a:ext cx="5572164" cy="1446550"/>
          </a:xfrm>
          <a:prstGeom prst="rect">
            <a:avLst/>
          </a:prstGeom>
          <a:noFill/>
        </p:spPr>
        <p:txBody>
          <a:bodyPr wrap="square" rtlCol="0">
            <a:spAutoFit/>
          </a:bodyPr>
          <a:lstStyle/>
          <a:p>
            <a:r>
              <a:rPr lang="pt-BR" sz="8800" dirty="0" smtClean="0"/>
              <a:t>Exercícios</a:t>
            </a:r>
            <a:endParaRPr lang="pt-BR" sz="8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1</a:t>
            </a:r>
            <a:endParaRPr lang="pt-BR" dirty="0"/>
          </a:p>
        </p:txBody>
      </p:sp>
      <p:sp>
        <p:nvSpPr>
          <p:cNvPr id="3" name="CaixaDeTexto 2"/>
          <p:cNvSpPr txBox="1"/>
          <p:nvPr/>
        </p:nvSpPr>
        <p:spPr>
          <a:xfrm>
            <a:off x="928662" y="2285992"/>
            <a:ext cx="4572032" cy="646331"/>
          </a:xfrm>
          <a:prstGeom prst="rect">
            <a:avLst/>
          </a:prstGeom>
          <a:noFill/>
        </p:spPr>
        <p:txBody>
          <a:bodyPr wrap="square" rtlCol="0">
            <a:spAutoFit/>
          </a:bodyPr>
          <a:lstStyle/>
          <a:p>
            <a:r>
              <a:rPr lang="pt-BR" dirty="0" smtClean="0"/>
              <a:t>Encontre o menor número natural n tal que n! é divisível por 990.</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071538" y="1214422"/>
            <a:ext cx="3357586" cy="369332"/>
          </a:xfrm>
          <a:prstGeom prst="rect">
            <a:avLst/>
          </a:prstGeom>
          <a:noFill/>
        </p:spPr>
        <p:txBody>
          <a:bodyPr wrap="square" rtlCol="0">
            <a:spAutoFit/>
          </a:bodyPr>
          <a:lstStyle/>
          <a:p>
            <a:r>
              <a:rPr lang="pt-BR" dirty="0" smtClean="0"/>
              <a:t>Exercício 1 - Solução</a:t>
            </a:r>
            <a:endParaRPr lang="pt-BR" dirty="0"/>
          </a:p>
        </p:txBody>
      </p:sp>
      <p:sp>
        <p:nvSpPr>
          <p:cNvPr id="4" name="CaixaDeTexto 3"/>
          <p:cNvSpPr txBox="1"/>
          <p:nvPr/>
        </p:nvSpPr>
        <p:spPr>
          <a:xfrm>
            <a:off x="428596" y="2000240"/>
            <a:ext cx="7000924" cy="1754326"/>
          </a:xfrm>
          <a:prstGeom prst="rect">
            <a:avLst/>
          </a:prstGeom>
          <a:noFill/>
        </p:spPr>
        <p:txBody>
          <a:bodyPr wrap="square" rtlCol="0">
            <a:spAutoFit/>
          </a:bodyPr>
          <a:lstStyle/>
          <a:p>
            <a:r>
              <a:rPr lang="pt-BR" dirty="0"/>
              <a:t>Como 990=2⋅</a:t>
            </a:r>
            <a:r>
              <a:rPr lang="pt-BR" dirty="0" smtClean="0"/>
              <a:t>3^2</a:t>
            </a:r>
            <a:r>
              <a:rPr lang="pt-BR" dirty="0"/>
              <a:t>⋅5</a:t>
            </a:r>
            <a:r>
              <a:rPr lang="pt-BR" dirty="0" smtClean="0"/>
              <a:t>⋅11, </a:t>
            </a:r>
            <a:r>
              <a:rPr lang="pt-BR" dirty="0"/>
              <a:t>para que </a:t>
            </a:r>
            <a:r>
              <a:rPr lang="pt-BR" dirty="0" smtClean="0"/>
              <a:t>n!</a:t>
            </a:r>
            <a:r>
              <a:rPr lang="pt-BR" dirty="0"/>
              <a:t> seja divisível por </a:t>
            </a:r>
            <a:r>
              <a:rPr lang="pt-BR" dirty="0" smtClean="0"/>
              <a:t>990, </a:t>
            </a:r>
            <a:r>
              <a:rPr lang="pt-BR" dirty="0"/>
              <a:t>é necessário que em sua decomposição haja todos esses fatores.</a:t>
            </a:r>
            <a:r>
              <a:rPr lang="pt-BR" dirty="0" smtClean="0"/>
              <a:t/>
            </a:r>
            <a:br>
              <a:rPr lang="pt-BR" dirty="0" smtClean="0"/>
            </a:br>
            <a:r>
              <a:rPr lang="pt-BR" dirty="0"/>
              <a:t>Mas </a:t>
            </a:r>
            <a:r>
              <a:rPr lang="pt-BR" dirty="0" smtClean="0"/>
              <a:t>11</a:t>
            </a:r>
            <a:r>
              <a:rPr lang="pt-BR" dirty="0"/>
              <a:t> é primo, logo ele mesmo tem que estar contido no produto.</a:t>
            </a:r>
            <a:r>
              <a:rPr lang="pt-BR" dirty="0" smtClean="0"/>
              <a:t/>
            </a:r>
            <a:br>
              <a:rPr lang="pt-BR" dirty="0" smtClean="0"/>
            </a:br>
            <a:r>
              <a:rPr lang="pt-BR" dirty="0"/>
              <a:t>Observe que </a:t>
            </a:r>
            <a:r>
              <a:rPr lang="pt-BR" dirty="0" smtClean="0"/>
              <a:t>11!</a:t>
            </a:r>
            <a:r>
              <a:rPr lang="pt-BR" dirty="0"/>
              <a:t> é divisível por </a:t>
            </a:r>
            <a:r>
              <a:rPr lang="pt-BR" dirty="0" smtClean="0"/>
              <a:t>2</a:t>
            </a:r>
            <a:r>
              <a:rPr lang="pt-BR" dirty="0"/>
              <a:t>, por </a:t>
            </a:r>
            <a:r>
              <a:rPr lang="pt-BR" dirty="0" smtClean="0"/>
              <a:t>3^2</a:t>
            </a:r>
            <a:r>
              <a:rPr lang="pt-BR" dirty="0"/>
              <a:t> e por </a:t>
            </a:r>
            <a:r>
              <a:rPr lang="pt-BR" dirty="0" smtClean="0"/>
              <a:t>5</a:t>
            </a:r>
            <a:r>
              <a:rPr lang="pt-BR" dirty="0"/>
              <a:t>.</a:t>
            </a:r>
            <a:r>
              <a:rPr lang="pt-BR" dirty="0" smtClean="0"/>
              <a:t/>
            </a:r>
            <a:br>
              <a:rPr lang="pt-BR" dirty="0" smtClean="0"/>
            </a:br>
            <a:r>
              <a:rPr lang="pt-BR" dirty="0"/>
              <a:t>Assim, </a:t>
            </a:r>
            <a:r>
              <a:rPr lang="pt-BR" dirty="0" smtClean="0"/>
              <a:t>n=11</a:t>
            </a:r>
            <a:r>
              <a:rPr lang="pt-BR" dirty="0"/>
              <a:t> é o menor valor possível, pois o fatorial de qualquer outro número menor que este não terá o fator </a:t>
            </a:r>
            <a:r>
              <a:rPr lang="pt-BR" dirty="0" smtClean="0"/>
              <a:t>11</a:t>
            </a:r>
            <a:r>
              <a:rPr lang="pt-BR" dirty="0"/>
              <a:t> em sua decomposição</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1277</Words>
  <Application>Microsoft Office PowerPoint</Application>
  <PresentationFormat>Apresentação na tela (4:3)</PresentationFormat>
  <Paragraphs>114</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Tema do Office</vt:lpstr>
      <vt:lpstr>MMC e MDC</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GERSON</dc:creator>
  <cp:lastModifiedBy>GERSON</cp:lastModifiedBy>
  <cp:revision>24</cp:revision>
  <dcterms:created xsi:type="dcterms:W3CDTF">2016-09-07T03:12:58Z</dcterms:created>
  <dcterms:modified xsi:type="dcterms:W3CDTF">2016-09-07T12:21:01Z</dcterms:modified>
</cp:coreProperties>
</file>