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8" r:id="rId5"/>
    <p:sldId id="260" r:id="rId6"/>
    <p:sldId id="270" r:id="rId7"/>
    <p:sldId id="272" r:id="rId8"/>
  </p:sldIdLst>
  <p:sldSz cx="12192000" cy="6858000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660"/>
  </p:normalViewPr>
  <p:slideViewPr>
    <p:cSldViewPr snapToGrid="0">
      <p:cViewPr varScale="1">
        <p:scale>
          <a:sx n="63" d="100"/>
          <a:sy n="63" d="100"/>
        </p:scale>
        <p:origin x="-114" y="-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538" y="108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B71F4AB-A678-49E1-B192-83A2C88F098C}" type="datetime1">
              <a:rPr lang="pt-BR" smtClean="0"/>
              <a:pPr algn="r" rtl="0"/>
              <a:t>21/08/2016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pt-BR" dirty="0" smtClean="0"/>
              <a:t>‹#›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1542583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t-BR" noProof="0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/>
            <a:fld id="{881E98C3-EB21-40AC-9645-A97EE433E6A2}" type="datetime1">
              <a:rPr lang="pt-BR" smtClean="0"/>
              <a:pPr algn="r"/>
              <a:t>21/08/2016</a:t>
            </a:fld>
            <a:endParaRPr lang="pt-BR" dirty="0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noProof="0" dirty="0"/>
          </a:p>
        </p:txBody>
      </p:sp>
      <p:sp>
        <p:nvSpPr>
          <p:cNvPr id="5" name="Espaço Reservado para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t-BR" noProof="0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/>
            <a:r>
              <a:rPr lang="pt-BR" dirty="0" smtClean="0"/>
              <a:t>‹#›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726325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pt-BR" smtClean="0"/>
              <a:t>‹#›</a:t>
            </a:r>
            <a:endParaRPr/>
          </a:p>
        </p:txBody>
      </p:sp>
    </p:spTree>
    <p:extLst>
      <p:ext uri="{BB962C8B-B14F-4D97-AF65-F5344CB8AC3E}">
        <p14:creationId xmlns="" xmlns:p14="http://schemas.microsoft.com/office/powerpoint/2010/main" val="3439376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pt-BR" smtClean="0"/>
              <a:t>‹#›</a:t>
            </a:r>
            <a:endParaRPr/>
          </a:p>
        </p:txBody>
      </p:sp>
    </p:spTree>
    <p:extLst>
      <p:ext uri="{BB962C8B-B14F-4D97-AF65-F5344CB8AC3E}">
        <p14:creationId xmlns="" xmlns:p14="http://schemas.microsoft.com/office/powerpoint/2010/main" val="2589620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pt-BR" smtClean="0"/>
              <a:t>‹#›</a:t>
            </a:r>
            <a:endParaRPr/>
          </a:p>
        </p:txBody>
      </p:sp>
    </p:spTree>
    <p:extLst>
      <p:ext uri="{BB962C8B-B14F-4D97-AF65-F5344CB8AC3E}">
        <p14:creationId xmlns="" xmlns:p14="http://schemas.microsoft.com/office/powerpoint/2010/main" val="8486546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pt-BR" smtClean="0"/>
              <a:t>‹#›</a:t>
            </a:r>
            <a:endParaRPr/>
          </a:p>
        </p:txBody>
      </p:sp>
    </p:spTree>
    <p:extLst>
      <p:ext uri="{BB962C8B-B14F-4D97-AF65-F5344CB8AC3E}">
        <p14:creationId xmlns="" xmlns:p14="http://schemas.microsoft.com/office/powerpoint/2010/main" val="848654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 bwMode="invGray"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2832533" y="1371600"/>
            <a:ext cx="9359467" cy="2971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10" name="Retângulo 9"/>
          <p:cNvSpPr/>
          <p:nvPr/>
        </p:nvSpPr>
        <p:spPr>
          <a:xfrm>
            <a:off x="2832533" y="4462272"/>
            <a:ext cx="9359467" cy="10332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 bwMode="black">
          <a:xfrm>
            <a:off x="3175199" y="1943842"/>
            <a:ext cx="8500062" cy="2387600"/>
          </a:xfrm>
        </p:spPr>
        <p:txBody>
          <a:bodyPr rtlCol="0" anchor="b"/>
          <a:lstStyle>
            <a:lvl1pPr algn="l" rtl="0">
              <a:lnSpc>
                <a:spcPct val="90000"/>
              </a:lnSpc>
              <a:defRPr sz="6000" b="1">
                <a:solidFill>
                  <a:schemeClr val="tx1"/>
                </a:solidFill>
              </a:defRPr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175199" y="4538659"/>
            <a:ext cx="8500062" cy="865321"/>
          </a:xfrm>
        </p:spPr>
        <p:txBody>
          <a:bodyPr rtlCol="0"/>
          <a:lstStyle>
            <a:lvl1pPr marL="0" indent="0" algn="l" rtl="0">
              <a:spcBef>
                <a:spcPts val="0"/>
              </a:spcBef>
              <a:buNone/>
              <a:defRPr sz="2400"/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pt-BR" noProof="0" dirty="0" smtClean="0"/>
              <a:t>Clique para editar o estilo do subtítulo mestre</a:t>
            </a:r>
            <a:endParaRPr lang="pt-BR" noProof="0" dirty="0"/>
          </a:p>
        </p:txBody>
      </p:sp>
      <p:sp>
        <p:nvSpPr>
          <p:cNvPr id="11" name="Espaço Reservado para Data 1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1F89014-B376-42D9-B431-95A4CAB40AD0}" type="datetime1">
              <a:rPr lang="pt-BR" smtClean="0"/>
              <a:pPr/>
              <a:t>21/08/2016</a:t>
            </a:fld>
            <a:endParaRPr lang="pt-BR" dirty="0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13" name="Espaço Reservado para o Número do Slide 12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="" xmlns:p14="http://schemas.microsoft.com/office/powerpoint/2010/main" val="30475499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o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15E63F3-21C9-43B1-844F-66CD7EE98394}" type="datetime1">
              <a:rPr lang="pt-BR" smtClean="0"/>
              <a:pPr/>
              <a:t>21/08/2016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="" xmlns:p14="http://schemas.microsoft.com/office/powerpoint/2010/main" val="266440585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o Texto Vertical 2"/>
          <p:cNvSpPr>
            <a:spLocks noGrp="1"/>
          </p:cNvSpPr>
          <p:nvPr>
            <p:ph type="body" orient="vert" idx="1"/>
          </p:nvPr>
        </p:nvSpPr>
        <p:spPr>
          <a:xfrm>
            <a:off x="378199" y="462249"/>
            <a:ext cx="9693088" cy="5714714"/>
          </a:xfrm>
        </p:spPr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78199" y="6356350"/>
            <a:ext cx="1971947" cy="365125"/>
          </a:xfrm>
        </p:spPr>
        <p:txBody>
          <a:bodyPr rtlCol="0"/>
          <a:lstStyle>
            <a:lvl1pPr>
              <a:defRPr/>
            </a:lvl1pPr>
          </a:lstStyle>
          <a:p>
            <a:fld id="{36DD7DEC-9E74-4625-BBCE-1402ACF0564D}" type="datetime1">
              <a:rPr lang="pt-BR" smtClean="0"/>
              <a:pPr/>
              <a:t>21/08/2016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82374" y="6356350"/>
            <a:ext cx="5687786" cy="365125"/>
          </a:xfrm>
        </p:spPr>
        <p:txBody>
          <a:bodyPr rtlCol="0"/>
          <a:lstStyle/>
          <a:p>
            <a:pPr rtl="0"/>
            <a:endParaRPr lang="pt-BR" noProof="0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 rot="5400000">
            <a:off x="7523375" y="2743540"/>
            <a:ext cx="6857433" cy="1371487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 rot="5400000">
            <a:off x="8267671" y="3370131"/>
            <a:ext cx="6858000" cy="1188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0266348" y="462249"/>
            <a:ext cx="1370886" cy="5714714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>
          <a:xfrm>
            <a:off x="8102389" y="6356350"/>
            <a:ext cx="1968898" cy="365125"/>
          </a:xfrm>
        </p:spPr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="" xmlns:p14="http://schemas.microsoft.com/office/powerpoint/2010/main" val="302941111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44B070F-2EEA-486D-BC7C-1FECA7A2AC76}" type="datetime1">
              <a:rPr lang="pt-BR" smtClean="0"/>
              <a:pPr/>
              <a:t>21/08/2016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="" xmlns:p14="http://schemas.microsoft.com/office/powerpoint/2010/main" val="5413334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 bwMode="invGray"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3502152" y="-20637"/>
            <a:ext cx="7315200" cy="434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9" name="Retângulo 8"/>
          <p:cNvSpPr/>
          <p:nvPr/>
        </p:nvSpPr>
        <p:spPr>
          <a:xfrm>
            <a:off x="3502152" y="4462272"/>
            <a:ext cx="7315200" cy="17190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 bwMode="black">
          <a:xfrm>
            <a:off x="3838015" y="658346"/>
            <a:ext cx="6597464" cy="3664417"/>
          </a:xfrm>
        </p:spPr>
        <p:txBody>
          <a:bodyPr rtlCol="0" anchor="b">
            <a:normAutofit/>
          </a:bodyPr>
          <a:lstStyle>
            <a:lvl1pPr algn="l" rtl="0">
              <a:lnSpc>
                <a:spcPct val="90000"/>
              </a:lnSpc>
              <a:defRPr sz="5000" b="1">
                <a:solidFill>
                  <a:schemeClr val="tx1"/>
                </a:solidFill>
              </a:defRPr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38014" y="4589463"/>
            <a:ext cx="6597465" cy="1500187"/>
          </a:xfrm>
        </p:spPr>
        <p:txBody>
          <a:bodyPr rtlCol="0"/>
          <a:lstStyle>
            <a:lvl1pPr marL="0" indent="0" algn="l" rtl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l" rt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noProof="0" dirty="0" smtClean="0"/>
              <a:t>Clique para editar o texto mestre</a:t>
            </a:r>
            <a:endParaRPr lang="pt-BR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F0BF111-EA9E-4F6A-9BA3-0DDB4254FB45}" type="datetime1">
              <a:rPr lang="pt-BR" smtClean="0"/>
              <a:pPr/>
              <a:t>21/08/2016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="" xmlns:p14="http://schemas.microsoft.com/office/powerpoint/2010/main" val="428245285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280160" y="2194560"/>
            <a:ext cx="4489704" cy="3986784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415368" y="2194560"/>
            <a:ext cx="4493424" cy="3986784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86867E2-1A7F-45EE-B1DC-FBDB256D51B6}" type="datetime1">
              <a:rPr lang="pt-BR" smtClean="0"/>
              <a:pPr/>
              <a:t>21/08/2016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="" xmlns:p14="http://schemas.microsoft.com/office/powerpoint/2010/main" val="32010400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80160" y="1828456"/>
            <a:ext cx="4489704" cy="830695"/>
          </a:xfrm>
        </p:spPr>
        <p:txBody>
          <a:bodyPr rtlCol="0" anchor="b"/>
          <a:lstStyle>
            <a:lvl1pPr marL="0" indent="0" algn="l" rtl="0"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pt-BR" noProof="0" dirty="0" smtClean="0"/>
              <a:t>Clique para editar o texto mestre</a:t>
            </a:r>
            <a:endParaRPr lang="pt-BR" noProof="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280160" y="2743194"/>
            <a:ext cx="4489704" cy="3433769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419088" y="1828456"/>
            <a:ext cx="4489704" cy="830695"/>
          </a:xfrm>
        </p:spPr>
        <p:txBody>
          <a:bodyPr rtlCol="0" anchor="b"/>
          <a:lstStyle>
            <a:lvl1pPr marL="0" indent="0" algn="l" rtl="0"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pt-BR" noProof="0" dirty="0" smtClean="0"/>
              <a:t>Clique para editar o texto mestre</a:t>
            </a:r>
            <a:endParaRPr lang="pt-BR" noProof="0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419088" y="2743194"/>
            <a:ext cx="4489704" cy="3433769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7058196-C28A-42AF-A12E-EB87CF1024EB}" type="datetime1">
              <a:rPr lang="pt-BR" smtClean="0"/>
              <a:pPr/>
              <a:t>21/08/2016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9" name="Espaço Reservado para o Número do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="" xmlns:p14="http://schemas.microsoft.com/office/powerpoint/2010/main" val="42612869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EED0CBE-44EF-4E9F-A74B-0DF19E581C9A}" type="datetime1">
              <a:rPr lang="pt-BR" smtClean="0"/>
              <a:pPr/>
              <a:t>21/08/2016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="" xmlns:p14="http://schemas.microsoft.com/office/powerpoint/2010/main" val="26416112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661AA71-6944-4DDF-A3DB-38DDCC820DAE}" type="datetime1">
              <a:rPr lang="pt-BR" smtClean="0"/>
              <a:pPr/>
              <a:t>21/08/2016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="" xmlns:p14="http://schemas.microsoft.com/office/powerpoint/2010/main" val="18302962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 anchor="ctr">
            <a:normAutofit/>
          </a:bodyPr>
          <a:lstStyle>
            <a:lvl1pPr algn="l" rtl="0">
              <a:defRPr sz="3000"/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518896" y="2465294"/>
            <a:ext cx="5389895" cy="4392706"/>
          </a:xfrm>
        </p:spPr>
        <p:txBody>
          <a:bodyPr rtlCol="0">
            <a:normAutofit/>
          </a:bodyPr>
          <a:lstStyle>
            <a:lvl1pPr algn="l" rtl="0">
              <a:defRPr sz="22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/>
            </a:lvl8pPr>
            <a:lvl9pPr algn="l" rtl="0">
              <a:defRPr sz="1600"/>
            </a:lvl9pPr>
          </a:lstStyle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291818" y="2465294"/>
            <a:ext cx="3834874" cy="3711669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500"/>
              </a:spcBef>
              <a:buNone/>
              <a:defRPr sz="22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pt-BR" noProof="0" dirty="0" smtClean="0"/>
              <a:t>Clique para editar o texto mestre</a:t>
            </a:r>
            <a:endParaRPr lang="pt-BR" noProof="0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E043604-865C-48F4-A2A8-C7D6513C8620}" type="datetime1">
              <a:rPr lang="pt-BR" smtClean="0"/>
              <a:pPr/>
              <a:t>21/08/2016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="" xmlns:p14="http://schemas.microsoft.com/office/powerpoint/2010/main" val="31147424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 anchor="ctr">
            <a:normAutofit/>
          </a:bodyPr>
          <a:lstStyle>
            <a:lvl1pPr algn="l" rtl="0">
              <a:defRPr sz="3000"/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518896" y="1828456"/>
            <a:ext cx="5389895" cy="5029544"/>
          </a:xfrm>
        </p:spPr>
        <p:txBody>
          <a:bodyPr tIns="1371600" rtlCol="0">
            <a:normAutofit/>
          </a:bodyPr>
          <a:lstStyle>
            <a:lvl1pPr marL="0" indent="0" algn="ctr" rtl="0">
              <a:buNone/>
              <a:defRPr sz="20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291819" y="2465293"/>
            <a:ext cx="3834874" cy="3711669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2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pt-BR" noProof="0" dirty="0" smtClean="0"/>
              <a:t>Clique para editar o texto mestre</a:t>
            </a:r>
            <a:endParaRPr lang="pt-BR" noProof="0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69BD6DF-6683-4B06-94D3-255DC9EB1208}" type="datetime1">
              <a:rPr lang="pt-BR" smtClean="0"/>
              <a:pPr/>
              <a:t>21/08/2016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="" xmlns:p14="http://schemas.microsoft.com/office/powerpoint/2010/main" val="41613664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347472"/>
            <a:ext cx="12188952" cy="1188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0" y="457200"/>
            <a:ext cx="12188952" cy="1371257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 bwMode="black">
          <a:xfrm>
            <a:off x="1280160" y="466343"/>
            <a:ext cx="9628632" cy="13621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80160" y="2190749"/>
            <a:ext cx="9628632" cy="39862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</a:p>
          <a:p>
            <a:pPr lvl="5" rtl="0"/>
            <a:r>
              <a:rPr lang="pt-BR" noProof="0" dirty="0" smtClean="0"/>
              <a:t>Sexto</a:t>
            </a:r>
          </a:p>
          <a:p>
            <a:pPr lvl="6" rtl="0"/>
            <a:r>
              <a:rPr lang="pt-BR" noProof="0" dirty="0" smtClean="0"/>
              <a:t>Sétimo</a:t>
            </a:r>
          </a:p>
          <a:p>
            <a:pPr lvl="7" rtl="0"/>
            <a:r>
              <a:rPr lang="pt-BR" noProof="0" dirty="0" smtClean="0"/>
              <a:t>Oitavo</a:t>
            </a:r>
          </a:p>
          <a:p>
            <a:pPr lvl="8" rtl="0"/>
            <a:r>
              <a:rPr lang="pt-BR" noProof="0" dirty="0" smtClean="0"/>
              <a:t>Nono</a:t>
            </a:r>
            <a:endParaRPr lang="pt-BR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280160" y="6356350"/>
            <a:ext cx="19719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43BAF-C11E-4FBA-8DB6-13EEA2D9A375}" type="datetime1">
              <a:rPr lang="pt-BR" smtClean="0"/>
              <a:pPr/>
              <a:t>21/08/2016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252107" y="6356350"/>
            <a:ext cx="56877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pt-BR" noProof="0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4"/>
          </p:nvPr>
        </p:nvSpPr>
        <p:spPr>
          <a:xfrm>
            <a:off x="8939894" y="6356350"/>
            <a:ext cx="19688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‹#›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871921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30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500"/>
        </a:spcBef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3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3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ts val="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ts val="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ts val="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ts val="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bmep.org.br/docs/apostila2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matematica.obmep.org.br/uploads/material/gvxnzlixqps0w.pdf" TargetMode="External"/><Relationship Id="rId4" Type="http://schemas.openxmlformats.org/officeDocument/2006/relationships/hyperlink" Target="http://matematica.obmep.org.br/uploads/material_teorico/295819wtm9og8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matematica.obmep.org.br/index.php/modulo/ver?modulo=69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matematica.obmep.org.br/index.php/modulo/ver?modulo=15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005057" y="2625376"/>
            <a:ext cx="8500062" cy="1656480"/>
          </a:xfrm>
        </p:spPr>
        <p:txBody>
          <a:bodyPr rtlCol="0">
            <a:normAutofit fontScale="90000"/>
          </a:bodyPr>
          <a:lstStyle/>
          <a:p>
            <a:pPr rtl="0"/>
            <a:r>
              <a:rPr lang="pt-BR" sz="4400" dirty="0" smtClean="0"/>
              <a:t>OBMEP – Ciclo 3, Encontro </a:t>
            </a:r>
            <a:r>
              <a:rPr lang="pt-BR" sz="4400" dirty="0" smtClean="0"/>
              <a:t>2</a:t>
            </a: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>CONTAGEM</a:t>
            </a: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>Aplicações do princípio multiplicativo - Permutações</a:t>
            </a:r>
            <a:endParaRPr lang="pt-BR" sz="4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algn="r"/>
            <a:r>
              <a:rPr lang="pt-BR" b="1" dirty="0" smtClean="0"/>
              <a:t>Márcio A. Silva</a:t>
            </a:r>
          </a:p>
          <a:p>
            <a:pPr algn="r"/>
            <a:r>
              <a:rPr lang="pt-BR" dirty="0" smtClean="0"/>
              <a:t>malexslv@hotmail.com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707880" y="1592580"/>
            <a:ext cx="2263140" cy="922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73269830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341194" y="466343"/>
            <a:ext cx="10567598" cy="1362113"/>
          </a:xfrm>
        </p:spPr>
        <p:txBody>
          <a:bodyPr rtlCol="0">
            <a:normAutofit/>
          </a:bodyPr>
          <a:lstStyle/>
          <a:p>
            <a:r>
              <a:rPr lang="pt-BR" dirty="0" smtClean="0"/>
              <a:t>Ciclo 3, Encontro </a:t>
            </a:r>
            <a:r>
              <a:rPr lang="pt-BR" dirty="0" smtClean="0"/>
              <a:t>2.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Contagem:  Aplicações do princípio multiplicativo - Permutações</a:t>
            </a:r>
            <a:endParaRPr lang="en-US" dirty="0"/>
          </a:p>
        </p:txBody>
      </p:sp>
      <p:sp>
        <p:nvSpPr>
          <p:cNvPr id="5" name="CaixaDeTexto 4"/>
          <p:cNvSpPr txBox="1"/>
          <p:nvPr/>
        </p:nvSpPr>
        <p:spPr>
          <a:xfrm>
            <a:off x="216772" y="1848461"/>
            <a:ext cx="105370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rgbClr val="002060"/>
                </a:solidFill>
              </a:rPr>
              <a:t>Referências de materiais para estudos: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1238079" y="2751347"/>
            <a:ext cx="105576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Capítulo 1 da Apostila 2 do PIC da OBMEP, “Métodos de Contagem e Probabilidade”, Paulo Cezar Pinto </a:t>
            </a:r>
            <a:r>
              <a:rPr lang="pt-BR" sz="2000" dirty="0" smtClean="0"/>
              <a:t>Carvalho</a:t>
            </a:r>
          </a:p>
          <a:p>
            <a:pPr algn="r"/>
            <a:r>
              <a:rPr lang="pt-BR" sz="2000" i="1" dirty="0" smtClean="0">
                <a:solidFill>
                  <a:srgbClr val="00B050"/>
                </a:solidFill>
              </a:rPr>
              <a:t>http://www.obmep.org.br/docs/apostila2.pdf</a:t>
            </a:r>
            <a:endParaRPr lang="pt-BR" sz="2000" i="1" dirty="0">
              <a:solidFill>
                <a:srgbClr val="00B050"/>
              </a:solidFill>
            </a:endParaRPr>
          </a:p>
        </p:txBody>
      </p:sp>
      <p:sp>
        <p:nvSpPr>
          <p:cNvPr id="12" name="Botão de ação: Documento 11">
            <a:hlinkClick r:id="rId3" highlightClick="1"/>
          </p:cNvPr>
          <p:cNvSpPr/>
          <p:nvPr/>
        </p:nvSpPr>
        <p:spPr>
          <a:xfrm>
            <a:off x="247252" y="2690387"/>
            <a:ext cx="900000" cy="900000"/>
          </a:xfrm>
          <a:prstGeom prst="actionButtonDocument">
            <a:avLst/>
          </a:prstGeom>
          <a:solidFill>
            <a:srgbClr val="00B05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Righ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1231028" y="3985736"/>
            <a:ext cx="104428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 smtClean="0"/>
              <a:t>Material Teórico do Portal da Matemática “O fatorial de um número e as permutações simples”, 2º Ano – Módulo de Princípios Básicos de Contagem, Fabrício Siqueira Benevides</a:t>
            </a:r>
            <a:r>
              <a:rPr lang="pt-BR" sz="2000" dirty="0" smtClean="0"/>
              <a:t>.</a:t>
            </a:r>
          </a:p>
          <a:p>
            <a:pPr algn="r"/>
            <a:r>
              <a:rPr lang="pt-BR" sz="2000" i="1" dirty="0" smtClean="0">
                <a:solidFill>
                  <a:srgbClr val="00B050"/>
                </a:solidFill>
              </a:rPr>
              <a:t>http://matematica.obmep.org.br/uploads/material_teorico/295819wtm9og8.pdf</a:t>
            </a:r>
            <a:endParaRPr lang="pt-BR" sz="2000" i="1" dirty="0" smtClean="0">
              <a:solidFill>
                <a:srgbClr val="00B050"/>
              </a:solidFill>
            </a:endParaRPr>
          </a:p>
        </p:txBody>
      </p:sp>
      <p:sp>
        <p:nvSpPr>
          <p:cNvPr id="11" name="Botão de ação: Documento 10">
            <a:hlinkClick r:id="rId4" highlightClick="1"/>
          </p:cNvPr>
          <p:cNvSpPr/>
          <p:nvPr/>
        </p:nvSpPr>
        <p:spPr>
          <a:xfrm>
            <a:off x="259080" y="3879107"/>
            <a:ext cx="900000" cy="900000"/>
          </a:xfrm>
          <a:prstGeom prst="actionButtonDocument">
            <a:avLst/>
          </a:prstGeom>
          <a:solidFill>
            <a:srgbClr val="00B05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Righ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1268559" y="5281187"/>
            <a:ext cx="105576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Material Teórico do Portal da Matemática “Permutação simples”, 2º Ano – Módulo de Princípios Básicos de Contagem </a:t>
            </a:r>
            <a:endParaRPr lang="pt-BR" sz="2000" dirty="0" smtClean="0"/>
          </a:p>
          <a:p>
            <a:pPr algn="r"/>
            <a:r>
              <a:rPr lang="pt-BR" sz="2000" i="1" dirty="0" smtClean="0">
                <a:solidFill>
                  <a:srgbClr val="00B050"/>
                </a:solidFill>
              </a:rPr>
              <a:t>http://matematica.obmep.org.br/uploads/material/gvxnzlixqps0w.pdf</a:t>
            </a:r>
            <a:endParaRPr lang="pt-BR" sz="2000" i="1" dirty="0">
              <a:solidFill>
                <a:srgbClr val="00B050"/>
              </a:solidFill>
            </a:endParaRPr>
          </a:p>
        </p:txBody>
      </p:sp>
      <p:sp>
        <p:nvSpPr>
          <p:cNvPr id="14" name="Botão de ação: Documento 13">
            <a:hlinkClick r:id="rId5" highlightClick="1"/>
          </p:cNvPr>
          <p:cNvSpPr/>
          <p:nvPr/>
        </p:nvSpPr>
        <p:spPr>
          <a:xfrm>
            <a:off x="277732" y="5220227"/>
            <a:ext cx="900000" cy="900000"/>
          </a:xfrm>
          <a:prstGeom prst="actionButtonDocument">
            <a:avLst/>
          </a:prstGeom>
          <a:solidFill>
            <a:srgbClr val="00B05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Righ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4403556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73452" y="1947750"/>
            <a:ext cx="105370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rgbClr val="002060"/>
                </a:solidFill>
              </a:rPr>
              <a:t>Sugestão de vídeos – Portal da Matemática</a:t>
            </a:r>
          </a:p>
        </p:txBody>
      </p:sp>
      <p:sp>
        <p:nvSpPr>
          <p:cNvPr id="3" name="Botão de ação: Filme 2">
            <a:hlinkClick r:id="rId3" highlightClick="1"/>
          </p:cNvPr>
          <p:cNvSpPr/>
          <p:nvPr/>
        </p:nvSpPr>
        <p:spPr>
          <a:xfrm>
            <a:off x="491316" y="2665465"/>
            <a:ext cx="900000" cy="900000"/>
          </a:xfrm>
          <a:prstGeom prst="actionButtonMovie">
            <a:avLst/>
          </a:prstGeom>
          <a:solidFill>
            <a:srgbClr val="00B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1633550" y="2708841"/>
            <a:ext cx="100250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CONTAGEM</a:t>
            </a:r>
          </a:p>
          <a:p>
            <a:r>
              <a:rPr lang="pt-BR" sz="2400" dirty="0" smtClean="0">
                <a:solidFill>
                  <a:srgbClr val="00B050"/>
                </a:solidFill>
              </a:rPr>
              <a:t>http</a:t>
            </a:r>
            <a:r>
              <a:rPr lang="pt-BR" sz="2400" dirty="0" smtClean="0">
                <a:solidFill>
                  <a:srgbClr val="00B050"/>
                </a:solidFill>
              </a:rPr>
              <a:t>://matematica.obmep.org.br/index.</a:t>
            </a:r>
            <a:r>
              <a:rPr lang="pt-BR" sz="2400" dirty="0" err="1" smtClean="0">
                <a:solidFill>
                  <a:srgbClr val="00B050"/>
                </a:solidFill>
              </a:rPr>
              <a:t>php</a:t>
            </a:r>
            <a:r>
              <a:rPr lang="pt-BR" sz="2400" dirty="0" smtClean="0">
                <a:solidFill>
                  <a:srgbClr val="00B050"/>
                </a:solidFill>
              </a:rPr>
              <a:t>/modulo/ver?modulo=69</a:t>
            </a:r>
            <a:endParaRPr lang="pt-BR" sz="2400" dirty="0">
              <a:solidFill>
                <a:srgbClr val="00B05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755470" y="3611940"/>
            <a:ext cx="78035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Princípio Aditivo</a:t>
            </a:r>
            <a:endParaRPr lang="pt-B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Princípio </a:t>
            </a:r>
            <a:r>
              <a:rPr lang="pt-BR" sz="2400" dirty="0" smtClean="0"/>
              <a:t>Multiplicativo</a:t>
            </a:r>
            <a:endParaRPr lang="pt-B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Qtd. </a:t>
            </a:r>
            <a:r>
              <a:rPr lang="pt-BR" sz="2400" dirty="0" smtClean="0"/>
              <a:t>de Subconjuntos de um Conjunto</a:t>
            </a:r>
            <a:endParaRPr lang="pt-B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Estudo das permutações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Exercícios</a:t>
            </a:r>
            <a:endParaRPr lang="pt-BR" sz="2400" dirty="0" smtClean="0"/>
          </a:p>
        </p:txBody>
      </p:sp>
      <p:sp>
        <p:nvSpPr>
          <p:cNvPr id="10" name="CaixaDeTexto 9"/>
          <p:cNvSpPr txBox="1"/>
          <p:nvPr/>
        </p:nvSpPr>
        <p:spPr>
          <a:xfrm>
            <a:off x="434412" y="6095491"/>
            <a:ext cx="10380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i="1" u="sng" dirty="0" smtClean="0">
                <a:solidFill>
                  <a:srgbClr val="0070C0"/>
                </a:solidFill>
              </a:rPr>
              <a:t>Sugestão:</a:t>
            </a:r>
            <a:r>
              <a:rPr lang="pt-BR" sz="2000" i="1" dirty="0" smtClean="0">
                <a:solidFill>
                  <a:srgbClr val="0070C0"/>
                </a:solidFill>
              </a:rPr>
              <a:t> assistir um vídeo por dia e resolver um exercício com algum problema correlacionado.</a:t>
            </a:r>
          </a:p>
        </p:txBody>
      </p:sp>
      <p:sp>
        <p:nvSpPr>
          <p:cNvPr id="11" name="Título 12"/>
          <p:cNvSpPr>
            <a:spLocks noGrp="1"/>
          </p:cNvSpPr>
          <p:nvPr>
            <p:ph type="title"/>
          </p:nvPr>
        </p:nvSpPr>
        <p:spPr>
          <a:xfrm>
            <a:off x="341194" y="466343"/>
            <a:ext cx="10567598" cy="1362113"/>
          </a:xfrm>
        </p:spPr>
        <p:txBody>
          <a:bodyPr rtlCol="0">
            <a:normAutofit/>
          </a:bodyPr>
          <a:lstStyle/>
          <a:p>
            <a:r>
              <a:rPr lang="pt-BR" dirty="0" smtClean="0"/>
              <a:t>Ciclo 3, Encontro </a:t>
            </a:r>
            <a:r>
              <a:rPr lang="pt-BR" dirty="0" smtClean="0"/>
              <a:t>2.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Contagem:  Aplicações do princípio multiplicativo - Permutações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239992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73452" y="1947750"/>
            <a:ext cx="105370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rgbClr val="002060"/>
                </a:solidFill>
              </a:rPr>
              <a:t>Sugestão de vídeos – Portal da Matemática</a:t>
            </a:r>
          </a:p>
        </p:txBody>
      </p:sp>
      <p:sp>
        <p:nvSpPr>
          <p:cNvPr id="3" name="Botão de ação: Filme 2">
            <a:hlinkClick r:id="rId3" highlightClick="1"/>
          </p:cNvPr>
          <p:cNvSpPr/>
          <p:nvPr/>
        </p:nvSpPr>
        <p:spPr>
          <a:xfrm>
            <a:off x="491316" y="2665465"/>
            <a:ext cx="900000" cy="900000"/>
          </a:xfrm>
          <a:prstGeom prst="actionButtonMovie">
            <a:avLst/>
          </a:prstGeom>
          <a:solidFill>
            <a:srgbClr val="00B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1633550" y="2708841"/>
            <a:ext cx="100250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PERMUTAÇÃO SIMPLES</a:t>
            </a:r>
          </a:p>
          <a:p>
            <a:r>
              <a:rPr lang="pt-BR" sz="2400" dirty="0" smtClean="0">
                <a:solidFill>
                  <a:srgbClr val="00B050"/>
                </a:solidFill>
              </a:rPr>
              <a:t>http://matematica.obmep.org.br/index.</a:t>
            </a:r>
            <a:r>
              <a:rPr lang="pt-BR" sz="2400" dirty="0" err="1" smtClean="0">
                <a:solidFill>
                  <a:srgbClr val="00B050"/>
                </a:solidFill>
              </a:rPr>
              <a:t>php</a:t>
            </a:r>
            <a:r>
              <a:rPr lang="pt-BR" sz="2400" dirty="0" smtClean="0">
                <a:solidFill>
                  <a:srgbClr val="00B050"/>
                </a:solidFill>
              </a:rPr>
              <a:t>/modulo/ver?modulo=15#v79</a:t>
            </a:r>
            <a:endParaRPr lang="pt-BR" sz="2400" dirty="0">
              <a:solidFill>
                <a:srgbClr val="00B05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755470" y="3611940"/>
            <a:ext cx="780350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Fatorial e Permutação Simples</a:t>
            </a:r>
            <a:endParaRPr lang="pt-B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Exercícios </a:t>
            </a:r>
            <a:r>
              <a:rPr lang="pt-BR" sz="2400" dirty="0" smtClean="0"/>
              <a:t>Parte 1 </a:t>
            </a:r>
            <a:endParaRPr lang="pt-B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Exercícios Parte 2</a:t>
            </a:r>
            <a:endParaRPr lang="pt-B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Exercícios Parte </a:t>
            </a:r>
            <a:r>
              <a:rPr lang="pt-BR" sz="2400" dirty="0" smtClean="0"/>
              <a:t>3</a:t>
            </a:r>
            <a:endParaRPr lang="pt-B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Exercícios Parte </a:t>
            </a:r>
            <a:r>
              <a:rPr lang="pt-BR" sz="2400" dirty="0" smtClean="0"/>
              <a:t>4</a:t>
            </a:r>
            <a:endParaRPr lang="pt-B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400" dirty="0" smtClean="0"/>
          </a:p>
        </p:txBody>
      </p:sp>
      <p:sp>
        <p:nvSpPr>
          <p:cNvPr id="10" name="CaixaDeTexto 9"/>
          <p:cNvSpPr txBox="1"/>
          <p:nvPr/>
        </p:nvSpPr>
        <p:spPr>
          <a:xfrm>
            <a:off x="434412" y="6095491"/>
            <a:ext cx="10380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i="1" u="sng" dirty="0" smtClean="0">
                <a:solidFill>
                  <a:srgbClr val="0070C0"/>
                </a:solidFill>
              </a:rPr>
              <a:t>Sugestão:</a:t>
            </a:r>
            <a:r>
              <a:rPr lang="pt-BR" sz="2000" i="1" dirty="0" smtClean="0">
                <a:solidFill>
                  <a:srgbClr val="0070C0"/>
                </a:solidFill>
              </a:rPr>
              <a:t> assistir um vídeo por dia e resolver um exercício com algum problema correlacionado.</a:t>
            </a:r>
          </a:p>
        </p:txBody>
      </p:sp>
      <p:sp>
        <p:nvSpPr>
          <p:cNvPr id="11" name="Título 12"/>
          <p:cNvSpPr>
            <a:spLocks noGrp="1"/>
          </p:cNvSpPr>
          <p:nvPr>
            <p:ph type="title"/>
          </p:nvPr>
        </p:nvSpPr>
        <p:spPr>
          <a:xfrm>
            <a:off x="341194" y="466343"/>
            <a:ext cx="10567598" cy="1362113"/>
          </a:xfrm>
        </p:spPr>
        <p:txBody>
          <a:bodyPr rtlCol="0">
            <a:normAutofit/>
          </a:bodyPr>
          <a:lstStyle/>
          <a:p>
            <a:r>
              <a:rPr lang="pt-BR" dirty="0" smtClean="0"/>
              <a:t>Ciclo 3, Encontro </a:t>
            </a:r>
            <a:r>
              <a:rPr lang="pt-BR" dirty="0" smtClean="0"/>
              <a:t>2.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Contagem:  Aplicações do princípio multiplicativo - Permutações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239992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ucação 16x9">
  <a:themeElements>
    <a:clrScheme name="Education">
      <a:dk1>
        <a:srgbClr val="3C4743"/>
      </a:dk1>
      <a:lt1>
        <a:srgbClr val="E5E6DA"/>
      </a:lt1>
      <a:dk2>
        <a:srgbClr val="000000"/>
      </a:dk2>
      <a:lt2>
        <a:srgbClr val="FFFFFF"/>
      </a:lt2>
      <a:accent1>
        <a:srgbClr val="DDC237"/>
      </a:accent1>
      <a:accent2>
        <a:srgbClr val="94A43E"/>
      </a:accent2>
      <a:accent3>
        <a:srgbClr val="6488A3"/>
      </a:accent3>
      <a:accent4>
        <a:srgbClr val="926E8F"/>
      </a:accent4>
      <a:accent5>
        <a:srgbClr val="96A1AA"/>
      </a:accent5>
      <a:accent6>
        <a:srgbClr val="A99E8A"/>
      </a:accent6>
      <a:hlink>
        <a:srgbClr val="6488A3"/>
      </a:hlink>
      <a:folHlink>
        <a:srgbClr val="926E8F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Education_16x9.potx" id="{AA5F22BC-61EA-4F01-AB22-75117871E196}" vid="{BD0EB374-1DDC-4F15-88A9-D386288C58A6}"/>
    </a:ext>
  </a:extLst>
</a:theme>
</file>

<file path=ppt/theme/theme2.xml><?xml version="1.0" encoding="utf-8"?>
<a:theme xmlns:a="http://schemas.openxmlformats.org/drawingml/2006/main" name="Tema do Office">
  <a:themeElements>
    <a:clrScheme name="Education">
      <a:dk1>
        <a:srgbClr val="3C4743"/>
      </a:dk1>
      <a:lt1>
        <a:srgbClr val="E5E6DA"/>
      </a:lt1>
      <a:dk2>
        <a:srgbClr val="000000"/>
      </a:dk2>
      <a:lt2>
        <a:srgbClr val="FFFFFF"/>
      </a:lt2>
      <a:accent1>
        <a:srgbClr val="DDC237"/>
      </a:accent1>
      <a:accent2>
        <a:srgbClr val="94A43E"/>
      </a:accent2>
      <a:accent3>
        <a:srgbClr val="6488A3"/>
      </a:accent3>
      <a:accent4>
        <a:srgbClr val="926E8F"/>
      </a:accent4>
      <a:accent5>
        <a:srgbClr val="96A1AA"/>
      </a:accent5>
      <a:accent6>
        <a:srgbClr val="A99E8A"/>
      </a:accent6>
      <a:hlink>
        <a:srgbClr val="6488A3"/>
      </a:hlink>
      <a:folHlink>
        <a:srgbClr val="926E8F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ducation">
      <a:dk1>
        <a:srgbClr val="3C4743"/>
      </a:dk1>
      <a:lt1>
        <a:srgbClr val="E5E6DA"/>
      </a:lt1>
      <a:dk2>
        <a:srgbClr val="000000"/>
      </a:dk2>
      <a:lt2>
        <a:srgbClr val="FFFFFF"/>
      </a:lt2>
      <a:accent1>
        <a:srgbClr val="DDC237"/>
      </a:accent1>
      <a:accent2>
        <a:srgbClr val="94A43E"/>
      </a:accent2>
      <a:accent3>
        <a:srgbClr val="6488A3"/>
      </a:accent3>
      <a:accent4>
        <a:srgbClr val="926E8F"/>
      </a:accent4>
      <a:accent5>
        <a:srgbClr val="96A1AA"/>
      </a:accent5>
      <a:accent6>
        <a:srgbClr val="A99E8A"/>
      </a:accent6>
      <a:hlink>
        <a:srgbClr val="6488A3"/>
      </a:hlink>
      <a:folHlink>
        <a:srgbClr val="926E8F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141aba3b8f8cb7f331be6546df69db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8e4ef66d87525153bd8907774ed28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1BC99BC-3A63-4255-9D4F-38C5B80A319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896FEF9-821E-45A6-82F2-0B1CE4CD8C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F7A874A-6E55-415B-9061-8B2D43DC2F4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206</Words>
  <Application>Microsoft Office PowerPoint</Application>
  <PresentationFormat>Personalizar</PresentationFormat>
  <Paragraphs>35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Educação 16x9</vt:lpstr>
      <vt:lpstr>OBMEP – Ciclo 3, Encontro 2  CONTAGEM Aplicações do princípio multiplicativo - Permutações</vt:lpstr>
      <vt:lpstr>Ciclo 3, Encontro 2. Contagem:  Aplicações do princípio multiplicativo - Permutações</vt:lpstr>
      <vt:lpstr>Ciclo 3, Encontro 2. Contagem:  Aplicações do princípio multiplicativo - Permutações</vt:lpstr>
      <vt:lpstr>Ciclo 3, Encontro 2. Contagem:  Aplicações do princípio multiplicativo - Permutações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2012-09-21T18:31:34Z</dcterms:created>
  <dcterms:modified xsi:type="dcterms:W3CDTF">2016-08-21T22:12:20Z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