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0" r:id="rId6"/>
    <p:sldId id="259" r:id="rId7"/>
    <p:sldId id="261" r:id="rId8"/>
    <p:sldId id="262" r:id="rId9"/>
    <p:sldId id="264" r:id="rId10"/>
    <p:sldId id="263" r:id="rId11"/>
    <p:sldId id="265" r:id="rId12"/>
    <p:sldId id="268" r:id="rId13"/>
    <p:sldId id="267" r:id="rId14"/>
    <p:sldId id="269" r:id="rId15"/>
    <p:sldId id="270" r:id="rId16"/>
    <p:sldId id="274" r:id="rId17"/>
    <p:sldId id="275" r:id="rId18"/>
    <p:sldId id="271" r:id="rId19"/>
    <p:sldId id="272" r:id="rId20"/>
    <p:sldId id="273" r:id="rId21"/>
    <p:sldId id="277" r:id="rId22"/>
    <p:sldId id="276" r:id="rId23"/>
    <p:sldId id="278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55DC-BCB3-4FDA-A749-28C512AEE4B0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0C27-5B89-4AE7-8ED9-8CD03994E0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55DC-BCB3-4FDA-A749-28C512AEE4B0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0C27-5B89-4AE7-8ED9-8CD03994E0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55DC-BCB3-4FDA-A749-28C512AEE4B0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0C27-5B89-4AE7-8ED9-8CD03994E0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55DC-BCB3-4FDA-A749-28C512AEE4B0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0C27-5B89-4AE7-8ED9-8CD03994E0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55DC-BCB3-4FDA-A749-28C512AEE4B0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0C27-5B89-4AE7-8ED9-8CD03994E0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55DC-BCB3-4FDA-A749-28C512AEE4B0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0C27-5B89-4AE7-8ED9-8CD03994E00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55DC-BCB3-4FDA-A749-28C512AEE4B0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0C27-5B89-4AE7-8ED9-8CD03994E0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55DC-BCB3-4FDA-A749-28C512AEE4B0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0C27-5B89-4AE7-8ED9-8CD03994E0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55DC-BCB3-4FDA-A749-28C512AEE4B0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0C27-5B89-4AE7-8ED9-8CD03994E0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55DC-BCB3-4FDA-A749-28C512AEE4B0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00C27-5B89-4AE7-8ED9-8CD03994E0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55DC-BCB3-4FDA-A749-28C512AEE4B0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0C27-5B89-4AE7-8ED9-8CD03994E0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FD55DC-BCB3-4FDA-A749-28C512AEE4B0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EC00C27-5B89-4AE7-8ED9-8CD03994E00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6bcq02yBRA&amp;list=PLrVGp617x0hC8WkPHtM3IjoOiiyJs-hHh&amp;index=2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9140000">
            <a:off x="-85382" y="1383743"/>
            <a:ext cx="6069205" cy="1204306"/>
          </a:xfrm>
        </p:spPr>
        <p:txBody>
          <a:bodyPr/>
          <a:lstStyle/>
          <a:p>
            <a:pPr algn="ctr"/>
            <a:r>
              <a:rPr lang="pt-BR" dirty="0" smtClean="0"/>
              <a:t>PROGRAMA DE INICIAÇÃO CIENTÍFICA “OBMEP NA ESCOLA”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000" dirty="0" err="1" smtClean="0"/>
              <a:t>Profª</a:t>
            </a:r>
            <a:r>
              <a:rPr lang="pt-BR" sz="2000" dirty="0" smtClean="0"/>
              <a:t> mariana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3275856" y="4293096"/>
            <a:ext cx="37444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atin typeface="+mj-lt"/>
              </a:rPr>
              <a:t>ENCONTRO 1 :</a:t>
            </a:r>
          </a:p>
          <a:p>
            <a:pPr algn="ctr"/>
            <a:r>
              <a:rPr lang="pt-BR" sz="3200" dirty="0" smtClean="0">
                <a:latin typeface="+mj-lt"/>
              </a:rPr>
              <a:t>PARIDADE</a:t>
            </a:r>
            <a:endParaRPr lang="pt-B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984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32656"/>
            <a:ext cx="8640960" cy="4083905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400" b="0" dirty="0" smtClean="0"/>
              <a:t>Qual é a paridade da soma de dois números pares?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b="0" dirty="0" smtClean="0"/>
              <a:t>Qual é a paridade da soma de dois números ímpares?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b="0" dirty="0" smtClean="0"/>
              <a:t>Qual é a paridade da soma de um número par com um número ímpar?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b="0" dirty="0" smtClean="0"/>
              <a:t>Qual é a paridade de uma multiplicação de dois números pares?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b="0" dirty="0"/>
              <a:t>Qual é a paridade de uma multiplicação de dois números </a:t>
            </a:r>
            <a:r>
              <a:rPr lang="pt-BR" sz="2400" b="0" dirty="0" smtClean="0"/>
              <a:t>impares?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b="0" dirty="0"/>
              <a:t>Qual é a paridade de uma multiplicação de </a:t>
            </a:r>
            <a:r>
              <a:rPr lang="pt-BR" sz="2400" b="0" dirty="0" smtClean="0"/>
              <a:t>um número par por um número ímpar?</a:t>
            </a:r>
            <a:endParaRPr lang="pt-BR" sz="2400" b="0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489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Resumindo...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90444"/>
              </p:ext>
            </p:extLst>
          </p:nvPr>
        </p:nvGraphicFramePr>
        <p:xfrm>
          <a:off x="822325" y="1100138"/>
          <a:ext cx="49018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387"/>
                <a:gridCol w="1440160"/>
                <a:gridCol w="2304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SOMA (+)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97060"/>
              </p:ext>
            </p:extLst>
          </p:nvPr>
        </p:nvGraphicFramePr>
        <p:xfrm>
          <a:off x="971600" y="285293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MULTIPLICAÇÃO (x)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3579849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	</a:t>
            </a:r>
            <a:r>
              <a:rPr lang="pt-BR" sz="3200" dirty="0" smtClean="0"/>
              <a:t>PROBLEMA: É possível encontrar 5 números ímpares cuja soma resulte em 100? Argumente.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0251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34" t="41101" r="38647" b="48608"/>
          <a:stretch/>
        </p:blipFill>
        <p:spPr bwMode="auto">
          <a:xfrm>
            <a:off x="271557" y="548680"/>
            <a:ext cx="8622027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0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00628"/>
            <a:ext cx="8352928" cy="357984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Em </a:t>
            </a:r>
            <a:r>
              <a:rPr lang="pt-BR" sz="2400" dirty="0"/>
              <a:t>um quartel existem 100 soldados e, todas as noites, três deles são escolhidos para trabalhar de sentinela. É possível que após certo tempo um dos soldados tenha trabalhado com cada um dos outros exatamente uma </a:t>
            </a:r>
            <a:r>
              <a:rPr lang="pt-BR" sz="2400" dirty="0" smtClean="0"/>
              <a:t>vez</a:t>
            </a:r>
            <a:r>
              <a:rPr lang="pt-BR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0946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00628"/>
            <a:ext cx="8712968" cy="357984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Os </a:t>
            </a:r>
            <a:r>
              <a:rPr lang="pt-BR" sz="2400" dirty="0"/>
              <a:t>números de 1 a 10 estão escritos em uma linha. Pode-se colocar os sinais de “+” e de “-” entre eles de modo que o valor da expressão resultante seja igual a </a:t>
            </a:r>
            <a:r>
              <a:rPr lang="pt-BR" sz="2400" dirty="0" smtClean="0"/>
              <a:t>zero?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5975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00628"/>
            <a:ext cx="8352928" cy="357984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		Continuando </a:t>
            </a:r>
            <a:r>
              <a:rPr lang="pt-BR" sz="2400" dirty="0"/>
              <a:t>o </a:t>
            </a:r>
            <a:r>
              <a:rPr lang="pt-BR" sz="2400" dirty="0" smtClean="0"/>
              <a:t>exercício </a:t>
            </a:r>
            <a:r>
              <a:rPr lang="pt-BR" sz="2400" dirty="0"/>
              <a:t>anterior, vamos imaginar que os </a:t>
            </a:r>
            <a:r>
              <a:rPr lang="pt-BR" sz="2400" dirty="0" smtClean="0"/>
              <a:t>números </a:t>
            </a:r>
            <a:r>
              <a:rPr lang="pt-BR" sz="2400" dirty="0"/>
              <a:t>de 1 a 11 </a:t>
            </a:r>
            <a:r>
              <a:rPr lang="pt-BR" sz="2400" dirty="0" smtClean="0"/>
              <a:t>est</a:t>
            </a:r>
            <a:r>
              <a:rPr lang="pt-BR" sz="2400" dirty="0"/>
              <a:t>ã</a:t>
            </a:r>
            <a:r>
              <a:rPr lang="pt-BR" sz="2400" dirty="0" smtClean="0"/>
              <a:t>o </a:t>
            </a:r>
            <a:r>
              <a:rPr lang="pt-BR" sz="2400" dirty="0"/>
              <a:t>escritos em uma linha. Pode-se colocar os sinais de “+” e de “−” entre eles de modo que o valor da </a:t>
            </a:r>
            <a:r>
              <a:rPr lang="pt-BR" sz="2400" dirty="0" smtClean="0"/>
              <a:t>expressão </a:t>
            </a:r>
            <a:r>
              <a:rPr lang="pt-BR" sz="2400" dirty="0"/>
              <a:t>resultante seja igual a zero?</a:t>
            </a:r>
          </a:p>
        </p:txBody>
      </p:sp>
    </p:spTree>
    <p:extLst>
      <p:ext uri="{BB962C8B-B14F-4D97-AF65-F5344CB8AC3E}">
        <p14:creationId xmlns:p14="http://schemas.microsoft.com/office/powerpoint/2010/main" val="3620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5328592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	</a:t>
            </a:r>
            <a:r>
              <a:rPr lang="pt-BR" sz="2800" dirty="0" smtClean="0"/>
              <a:t>	Em </a:t>
            </a:r>
            <a:r>
              <a:rPr lang="pt-BR" sz="2800" dirty="0"/>
              <a:t>um conjunto de 101 moedas, </a:t>
            </a:r>
            <a:r>
              <a:rPr lang="pt-BR" sz="2800" dirty="0" smtClean="0"/>
              <a:t>há </a:t>
            </a:r>
            <a:r>
              <a:rPr lang="pt-BR" sz="2800" dirty="0"/>
              <a:t>50 falsas e as demais </a:t>
            </a:r>
            <a:r>
              <a:rPr lang="pt-BR" sz="2800" dirty="0" smtClean="0"/>
              <a:t>s</a:t>
            </a:r>
            <a:r>
              <a:rPr lang="pt-BR" sz="2800" dirty="0"/>
              <a:t>ã</a:t>
            </a:r>
            <a:r>
              <a:rPr lang="pt-BR" sz="2800" dirty="0" smtClean="0"/>
              <a:t>o </a:t>
            </a:r>
            <a:r>
              <a:rPr lang="pt-BR" sz="2800" dirty="0"/>
              <a:t>verdadeiras. Uma moeda falsa difere de uma verdadeira em 1 grama. Marcos tem uma </a:t>
            </a:r>
            <a:r>
              <a:rPr lang="pt-BR" sz="2800" dirty="0" smtClean="0"/>
              <a:t>balança </a:t>
            </a:r>
            <a:r>
              <a:rPr lang="pt-BR" sz="2800" dirty="0"/>
              <a:t>que mostra a </a:t>
            </a:r>
            <a:r>
              <a:rPr lang="pt-BR" sz="2800" dirty="0" smtClean="0"/>
              <a:t>diferença </a:t>
            </a:r>
            <a:r>
              <a:rPr lang="pt-BR" sz="2800" dirty="0"/>
              <a:t>de pesos entre os objetos colocados nos dois pratos. E </a:t>
            </a:r>
            <a:r>
              <a:rPr lang="pt-BR" sz="2800" dirty="0" smtClean="0"/>
              <a:t>possível</a:t>
            </a:r>
            <a:r>
              <a:rPr lang="pt-BR" sz="2800" dirty="0"/>
              <a:t>, com uma pesagem, identificar se a </a:t>
            </a:r>
            <a:r>
              <a:rPr lang="pt-BR" sz="2800" dirty="0" smtClean="0"/>
              <a:t>moeda </a:t>
            </a:r>
            <a:r>
              <a:rPr lang="pt-BR" sz="2800" dirty="0"/>
              <a:t>escolhida  </a:t>
            </a:r>
            <a:r>
              <a:rPr lang="pt-BR" sz="2800" dirty="0" smtClean="0"/>
              <a:t>é </a:t>
            </a:r>
            <a:r>
              <a:rPr lang="pt-BR" sz="2800" dirty="0"/>
              <a:t>falsa</a:t>
            </a:r>
            <a:r>
              <a:rPr lang="pt-BR" sz="2800" dirty="0" smtClean="0"/>
              <a:t>?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>
                <a:hlinkClick r:id="rId2"/>
              </a:rPr>
              <a:t>https://</a:t>
            </a:r>
            <a:r>
              <a:rPr lang="pt-BR" sz="2400" dirty="0" smtClean="0">
                <a:hlinkClick r:id="rId2"/>
              </a:rPr>
              <a:t>www.youtube.com/watch?v=y6bcq02yBRA&amp;list=PLrVGp617x0hC8WkPHtM3IjoOiiyJs-hHh&amp;index=20</a:t>
            </a:r>
            <a:endParaRPr lang="pt-BR" sz="2400" dirty="0" smtClean="0"/>
          </a:p>
          <a:p>
            <a:pPr algn="just"/>
            <a:r>
              <a:rPr lang="pt-BR" sz="2400" dirty="0" smtClean="0"/>
              <a:t>14:10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361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9" t="8135" r="34072" b="68014"/>
          <a:stretch/>
        </p:blipFill>
        <p:spPr bwMode="auto">
          <a:xfrm>
            <a:off x="-324543" y="145068"/>
            <a:ext cx="9423302" cy="335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8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6" t="15278" r="33738" b="30753"/>
          <a:stretch/>
        </p:blipFill>
        <p:spPr bwMode="auto">
          <a:xfrm>
            <a:off x="-2700808" y="14955"/>
            <a:ext cx="11385394" cy="7321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7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DINÂMICA...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00628"/>
            <a:ext cx="8856984" cy="3579849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3200" dirty="0" smtClean="0"/>
              <a:t>Apresentação das professora e colegas de estudo;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3200" dirty="0" smtClean="0"/>
              <a:t>Combinados gerais;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3200" dirty="0" smtClean="0"/>
              <a:t>Objetivos do Projeto;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3200" dirty="0" smtClean="0"/>
              <a:t>Problemas introdutórios;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3200" dirty="0" smtClean="0"/>
              <a:t>Início do estudo: paridade;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3200" dirty="0" smtClean="0"/>
              <a:t>Intervalo;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3200" dirty="0" smtClean="0"/>
              <a:t>Trabalho em conjunto com problemas sobre paridade.</a:t>
            </a:r>
          </a:p>
          <a:p>
            <a:pPr marL="0" indent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169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100628"/>
            <a:ext cx="8424936" cy="3579849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		E possível </a:t>
            </a:r>
            <a:r>
              <a:rPr lang="pt-BR" sz="2800" dirty="0"/>
              <a:t>trocar uma </a:t>
            </a:r>
            <a:r>
              <a:rPr lang="pt-BR" sz="2800" dirty="0" smtClean="0"/>
              <a:t>nota </a:t>
            </a:r>
            <a:r>
              <a:rPr lang="pt-BR" sz="2800" dirty="0"/>
              <a:t>de 25 </a:t>
            </a:r>
            <a:r>
              <a:rPr lang="pt-BR" sz="2800" dirty="0" smtClean="0"/>
              <a:t>“rublos” em </a:t>
            </a:r>
            <a:r>
              <a:rPr lang="pt-BR" sz="2800" dirty="0"/>
              <a:t>dez notas com valores 1, 3 ou 5 </a:t>
            </a:r>
            <a:r>
              <a:rPr lang="pt-BR" sz="2800" dirty="0" smtClean="0"/>
              <a:t>“rublos”?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396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60648"/>
            <a:ext cx="8164388" cy="4419829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Exercício </a:t>
            </a:r>
          </a:p>
          <a:p>
            <a:pPr algn="just"/>
            <a:r>
              <a:rPr lang="pt-BR" sz="2800" dirty="0" smtClean="0"/>
              <a:t>		Pode </a:t>
            </a:r>
            <a:r>
              <a:rPr lang="pt-BR" sz="2800" dirty="0"/>
              <a:t>um tabuleiro 8×8 ser coberto por com </a:t>
            </a:r>
            <a:r>
              <a:rPr lang="pt-BR" sz="2800" dirty="0" smtClean="0"/>
              <a:t>dominós </a:t>
            </a:r>
            <a:r>
              <a:rPr lang="pt-BR" sz="2800" dirty="0"/>
              <a:t>1×2 de modo que somente os quadrados a1 e h8 </a:t>
            </a:r>
            <a:r>
              <a:rPr lang="pt-BR" sz="2800" dirty="0" smtClean="0"/>
              <a:t>não sejam </a:t>
            </a:r>
            <a:r>
              <a:rPr lang="pt-BR" sz="2800" dirty="0"/>
              <a:t>cobertos</a:t>
            </a:r>
          </a:p>
        </p:txBody>
      </p:sp>
    </p:spTree>
    <p:extLst>
      <p:ext uri="{BB962C8B-B14F-4D97-AF65-F5344CB8AC3E}">
        <p14:creationId xmlns:p14="http://schemas.microsoft.com/office/powerpoint/2010/main" val="12539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6" y="1412776"/>
            <a:ext cx="7520940" cy="548640"/>
          </a:xfrm>
        </p:spPr>
        <p:txBody>
          <a:bodyPr/>
          <a:lstStyle/>
          <a:p>
            <a:r>
              <a:rPr lang="pt-BR" sz="6000" dirty="0" smtClean="0"/>
              <a:t>FIM!</a:t>
            </a:r>
            <a:endParaRPr lang="pt-BR" sz="6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3264087"/>
            <a:ext cx="7520940" cy="3579849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Próximo encontro: 25/6, às 8h30.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269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2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CALENDÁRIO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00628"/>
            <a:ext cx="8712968" cy="35798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Ciclos de 3 encontros – “folga” 1 semana;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CICLO 1 -  encontros aos sábados , das 8h30 às 12h, dias 18/6, 25/6 e 2/7.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CICLO 2 – encontros às segundas, das 13h15 às 17h15, dias 11/7, (FÉRIAS ESCOLARES), 1/8 e 8/8.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Alterações de horário os datas serão avisadas por e-mail aos alunos medalhistas e pessoalmente aos alunos participantes da escola.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806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33327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u="sng" dirty="0" smtClean="0"/>
              <a:t>Exercícios Introdutórios</a:t>
            </a:r>
          </a:p>
          <a:p>
            <a:pPr algn="just"/>
            <a:r>
              <a:rPr lang="pt-BR" sz="2400" dirty="0"/>
              <a:t>	</a:t>
            </a:r>
            <a:r>
              <a:rPr lang="pt-BR" sz="2400" dirty="0" smtClean="0"/>
              <a:t>Definiremos uma peça chamada de príncipe (que não existe no jogo de xadrez) como uma peça que só pode andar na horizontal e vertical, uma casa por vez. Um jeito comum de fazer notações em um tabuleiro de xadrez é nomear as colunas da esquerda para a direita de </a:t>
            </a:r>
            <a:r>
              <a:rPr lang="pt-BR" sz="2400" b="1" dirty="0" smtClean="0"/>
              <a:t>a</a:t>
            </a:r>
            <a:r>
              <a:rPr lang="pt-BR" sz="2400" dirty="0" smtClean="0"/>
              <a:t> </a:t>
            </a:r>
            <a:r>
              <a:rPr lang="pt-BR" sz="2400" dirty="0" err="1" smtClean="0"/>
              <a:t>a</a:t>
            </a:r>
            <a:r>
              <a:rPr lang="pt-BR" sz="2400" dirty="0" smtClean="0"/>
              <a:t> </a:t>
            </a:r>
            <a:r>
              <a:rPr lang="pt-BR" sz="2400" b="1" dirty="0" smtClean="0"/>
              <a:t>h</a:t>
            </a:r>
            <a:r>
              <a:rPr lang="pt-BR" sz="2400" dirty="0" smtClean="0"/>
              <a:t> e as linhas de baixo pra cima de 1 a 8 tomando o referencial da pessoa que joga com casas brancas.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Exercício 1: Sobre um tabuleiro de xadrez, um príncipe começa do quadrado a1 e retorna apos fazer alguns movimentos. Explique por que podemos ter certeza que o príncipe fez um numero par de movimentos.</a:t>
            </a:r>
            <a:endParaRPr lang="pt-BR" sz="2400" dirty="0"/>
          </a:p>
        </p:txBody>
      </p:sp>
      <p:pic>
        <p:nvPicPr>
          <p:cNvPr id="1026" name="Picture 2" descr="http://4.bp.blogspot.com/-KrerKr-t7k0/UInadoOe6eI/AAAAAAAABng/7FjzJuExY7U/s1600/Tabulei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40612"/>
            <a:ext cx="3104456" cy="3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24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-16443"/>
            <a:ext cx="7520940" cy="548640"/>
          </a:xfrm>
        </p:spPr>
        <p:txBody>
          <a:bodyPr/>
          <a:lstStyle/>
          <a:p>
            <a:r>
              <a:rPr lang="pt-BR" dirty="0" smtClean="0"/>
              <a:t>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26818" y="404664"/>
            <a:ext cx="8712968" cy="3579849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		</a:t>
            </a:r>
            <a:r>
              <a:rPr lang="pt-BR" sz="2400" dirty="0" smtClean="0"/>
              <a:t>Veja </a:t>
            </a:r>
            <a:r>
              <a:rPr lang="pt-BR" sz="2400" dirty="0"/>
              <a:t>que em cada movimento, o </a:t>
            </a:r>
            <a:r>
              <a:rPr lang="pt-BR" sz="2400" dirty="0" smtClean="0"/>
              <a:t>príncipe </a:t>
            </a:r>
            <a:r>
              <a:rPr lang="pt-BR" sz="2400" dirty="0"/>
              <a:t>muda para uma casa de cor oposta. Como a casa a1 </a:t>
            </a:r>
            <a:r>
              <a:rPr lang="pt-BR" sz="2400" dirty="0" smtClean="0"/>
              <a:t>é </a:t>
            </a:r>
            <a:r>
              <a:rPr lang="pt-BR" sz="2400" dirty="0"/>
              <a:t>preta, </a:t>
            </a:r>
            <a:r>
              <a:rPr lang="pt-BR" sz="2400" dirty="0" smtClean="0"/>
              <a:t>ap</a:t>
            </a:r>
            <a:r>
              <a:rPr lang="pt-BR" sz="2400" dirty="0"/>
              <a:t>ó</a:t>
            </a:r>
            <a:r>
              <a:rPr lang="pt-BR" sz="2400" dirty="0" smtClean="0"/>
              <a:t>s </a:t>
            </a:r>
            <a:r>
              <a:rPr lang="pt-BR" sz="2400" dirty="0"/>
              <a:t>um </a:t>
            </a:r>
            <a:r>
              <a:rPr lang="pt-BR" sz="2400" dirty="0" smtClean="0"/>
              <a:t>número ímpar </a:t>
            </a:r>
            <a:r>
              <a:rPr lang="pt-BR" sz="2400" dirty="0"/>
              <a:t>de </a:t>
            </a:r>
            <a:r>
              <a:rPr lang="pt-BR" sz="2400" dirty="0" smtClean="0"/>
              <a:t>movimentos, o príncipe estaria numa casa </a:t>
            </a:r>
            <a:r>
              <a:rPr lang="pt-BR" sz="2400" dirty="0"/>
              <a:t>da cor </a:t>
            </a:r>
            <a:r>
              <a:rPr lang="pt-BR" sz="2400" dirty="0" smtClean="0"/>
              <a:t>branca, ou seja, é impossível que tenha voltado à sua posição inicial, que era uma casa preta. Para </a:t>
            </a:r>
            <a:r>
              <a:rPr lang="pt-BR" sz="2400" dirty="0"/>
              <a:t>ele ter retornado </a:t>
            </a:r>
            <a:r>
              <a:rPr lang="pt-BR" sz="2400" dirty="0" smtClean="0"/>
              <a:t>até </a:t>
            </a:r>
            <a:r>
              <a:rPr lang="pt-BR" sz="2400" dirty="0"/>
              <a:t>a </a:t>
            </a:r>
            <a:r>
              <a:rPr lang="pt-BR" sz="2400" dirty="0" smtClean="0"/>
              <a:t>casa </a:t>
            </a:r>
            <a:r>
              <a:rPr lang="pt-BR" sz="2400" dirty="0"/>
              <a:t>preta do </a:t>
            </a:r>
            <a:r>
              <a:rPr lang="pt-BR" sz="2400" dirty="0" smtClean="0"/>
              <a:t>início</a:t>
            </a:r>
            <a:r>
              <a:rPr lang="pt-BR" sz="2400" dirty="0"/>
              <a:t>, ele </a:t>
            </a:r>
            <a:r>
              <a:rPr lang="pt-BR" sz="2400" dirty="0" smtClean="0"/>
              <a:t>deverá </a:t>
            </a:r>
            <a:r>
              <a:rPr lang="pt-BR" sz="2400" dirty="0"/>
              <a:t>ter feito um </a:t>
            </a:r>
            <a:r>
              <a:rPr lang="pt-BR" sz="2400" dirty="0" smtClean="0"/>
              <a:t>número par </a:t>
            </a:r>
            <a:r>
              <a:rPr lang="pt-BR" sz="2400" dirty="0"/>
              <a:t>de movimentos. </a:t>
            </a:r>
          </a:p>
        </p:txBody>
      </p:sp>
      <p:pic>
        <p:nvPicPr>
          <p:cNvPr id="2050" name="Picture 2" descr="http://4.bp.blogspot.com/-KrerKr-t7k0/UInadoOe6eI/AAAAAAAABng/7FjzJuExY7U/s1600/Tabulei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508" y="2717032"/>
            <a:ext cx="4158836" cy="41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87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422" y="116632"/>
            <a:ext cx="8712968" cy="3579849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Exercício </a:t>
            </a:r>
            <a:r>
              <a:rPr lang="pt-BR" sz="2800" dirty="0"/>
              <a:t>2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800" dirty="0" smtClean="0"/>
              <a:t> 		Pode </a:t>
            </a:r>
            <a:r>
              <a:rPr lang="pt-BR" sz="2800" dirty="0"/>
              <a:t>um </a:t>
            </a:r>
            <a:r>
              <a:rPr lang="pt-BR" sz="2800" dirty="0" smtClean="0"/>
              <a:t>príncipe começar </a:t>
            </a:r>
            <a:r>
              <a:rPr lang="pt-BR" sz="2800" dirty="0"/>
              <a:t>do quadrado a1 de </a:t>
            </a:r>
            <a:r>
              <a:rPr lang="pt-BR" sz="2800" dirty="0" smtClean="0"/>
              <a:t>um tabuleiro de xadrez</a:t>
            </a:r>
            <a:r>
              <a:rPr lang="pt-BR" sz="2800" dirty="0"/>
              <a:t>, ir </a:t>
            </a:r>
            <a:r>
              <a:rPr lang="pt-BR" sz="2800" dirty="0" smtClean="0"/>
              <a:t>até </a:t>
            </a:r>
            <a:r>
              <a:rPr lang="pt-BR" sz="2800" dirty="0"/>
              <a:t>o </a:t>
            </a:r>
            <a:r>
              <a:rPr lang="pt-BR" sz="2800" dirty="0" smtClean="0"/>
              <a:t>quadrado </a:t>
            </a:r>
            <a:r>
              <a:rPr lang="pt-BR" sz="2800" dirty="0"/>
              <a:t>h8, visitando cada um dos quadrados restantes exatamente uma vez?</a:t>
            </a:r>
          </a:p>
        </p:txBody>
      </p:sp>
      <p:pic>
        <p:nvPicPr>
          <p:cNvPr id="3074" name="Picture 2" descr="http://4.bp.blogspot.com/-KrerKr-t7k0/UInadoOe6eI/AAAAAAAABng/7FjzJuExY7U/s1600/Tabulei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76023"/>
            <a:ext cx="46805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46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0"/>
            <a:ext cx="7520940" cy="548640"/>
          </a:xfrm>
        </p:spPr>
        <p:txBody>
          <a:bodyPr/>
          <a:lstStyle/>
          <a:p>
            <a:r>
              <a:rPr lang="pt-BR" dirty="0" smtClean="0"/>
              <a:t>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80528" y="476672"/>
            <a:ext cx="9217024" cy="3579849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		</a:t>
            </a:r>
            <a:r>
              <a:rPr lang="pt-BR" sz="2400" dirty="0" smtClean="0"/>
              <a:t>A </a:t>
            </a:r>
            <a:r>
              <a:rPr lang="pt-BR" sz="2400" dirty="0"/>
              <a:t>resposta </a:t>
            </a:r>
            <a:r>
              <a:rPr lang="pt-BR" sz="2400" dirty="0" smtClean="0"/>
              <a:t>é não. </a:t>
            </a:r>
            <a:r>
              <a:rPr lang="pt-BR" sz="2400" dirty="0"/>
              <a:t>Em cada movimento, o </a:t>
            </a:r>
            <a:r>
              <a:rPr lang="pt-BR" sz="2400" dirty="0" smtClean="0"/>
              <a:t>príncipe </a:t>
            </a:r>
            <a:r>
              <a:rPr lang="pt-BR" sz="2400" dirty="0"/>
              <a:t>pula de um quadrado de uma cor para um quadrado da cor oposta. Como o </a:t>
            </a:r>
            <a:r>
              <a:rPr lang="pt-BR" sz="2400" dirty="0" smtClean="0"/>
              <a:t>príncipe </a:t>
            </a:r>
            <a:r>
              <a:rPr lang="pt-BR" sz="2400" dirty="0"/>
              <a:t>tem que fazer 63 movimentos, o ultimo movimento </a:t>
            </a:r>
            <a:r>
              <a:rPr lang="pt-BR" sz="2400" dirty="0" smtClean="0"/>
              <a:t>irá deixá-lo </a:t>
            </a:r>
            <a:r>
              <a:rPr lang="pt-BR" sz="2400" dirty="0"/>
              <a:t>em uma casa da cor oposta  à</a:t>
            </a:r>
            <a:r>
              <a:rPr lang="pt-BR" sz="2400" dirty="0" smtClean="0"/>
              <a:t> </a:t>
            </a:r>
            <a:r>
              <a:rPr lang="pt-BR" sz="2400" dirty="0"/>
              <a:t>cor de a1. Entretanto, a1 e h8 tem a mesma cor, </a:t>
            </a:r>
            <a:r>
              <a:rPr lang="pt-BR" sz="2400" dirty="0" smtClean="0"/>
              <a:t>o que torna impossível ir até </a:t>
            </a:r>
            <a:r>
              <a:rPr lang="pt-BR" sz="2400" dirty="0"/>
              <a:t>o quadrado h8, visitando cada um dos quadrados restantes exatamente uma vez?</a:t>
            </a:r>
          </a:p>
          <a:p>
            <a:pPr algn="just"/>
            <a:endParaRPr lang="pt-BR" sz="2800" dirty="0"/>
          </a:p>
        </p:txBody>
      </p:sp>
      <p:pic>
        <p:nvPicPr>
          <p:cNvPr id="4098" name="Picture 2" descr="http://4.bp.blogspot.com/-KrerKr-t7k0/UInadoOe6eI/AAAAAAAABng/7FjzJuExY7U/s1600/Tabulei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73959"/>
            <a:ext cx="3968552" cy="3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3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PAR OU ÍMPAR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00628"/>
            <a:ext cx="8568952" cy="35798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Qual é a ideia natural que surge quando dizemos que um número é par?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Qual </a:t>
            </a:r>
            <a:r>
              <a:rPr lang="pt-BR" sz="2800" dirty="0"/>
              <a:t>é a ideia natural que surge quando dizemos que um número é </a:t>
            </a:r>
            <a:r>
              <a:rPr lang="pt-BR" sz="2800" dirty="0" smtClean="0"/>
              <a:t>ímpar?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854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considerações 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39604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Todo número natural é par ou ímpar. </a:t>
            </a:r>
            <a:endParaRPr lang="pt-BR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Os números pares podem ser escritos como </a:t>
            </a:r>
            <a:r>
              <a:rPr lang="pt-BR" sz="2800" u="sng" dirty="0" smtClean="0"/>
              <a:t>2.a</a:t>
            </a:r>
            <a:r>
              <a:rPr lang="pt-BR" sz="2800" dirty="0" smtClean="0"/>
              <a:t>, com </a:t>
            </a:r>
            <a:r>
              <a:rPr lang="pt-BR" sz="2800" u="sng" dirty="0" smtClean="0"/>
              <a:t>a</a:t>
            </a:r>
            <a:r>
              <a:rPr lang="pt-BR" sz="2800" dirty="0" smtClean="0"/>
              <a:t> sendo um número natural.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Os números ímpares podem ser escritos como </a:t>
            </a:r>
            <a:r>
              <a:rPr lang="pt-BR" sz="2800" u="sng" dirty="0" smtClean="0"/>
              <a:t>2.a+1</a:t>
            </a:r>
            <a:r>
              <a:rPr lang="pt-BR" sz="2800" dirty="0" smtClean="0"/>
              <a:t>, com a sendo um número natural qualquer.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642808"/>
              </p:ext>
            </p:extLst>
          </p:nvPr>
        </p:nvGraphicFramePr>
        <p:xfrm>
          <a:off x="827584" y="3645024"/>
          <a:ext cx="7056784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352839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PAR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ÍMPAR</a:t>
                      </a:r>
                      <a:endParaRPr lang="pt-BR" b="1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2.a+1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91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345</TotalTime>
  <Words>409</Words>
  <Application>Microsoft Office PowerPoint</Application>
  <PresentationFormat>Apresentação na tela (4:3)</PresentationFormat>
  <Paragraphs>81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Ângulos</vt:lpstr>
      <vt:lpstr>PROGRAMA DE INICIAÇÃO CIENTÍFICA “OBMEP NA ESCOLA”</vt:lpstr>
      <vt:lpstr>DINÂMICA...</vt:lpstr>
      <vt:lpstr>CALENDÁRIO</vt:lpstr>
      <vt:lpstr>Apresentação do PowerPoint</vt:lpstr>
      <vt:lpstr>SOLUÇÃO</vt:lpstr>
      <vt:lpstr>Apresentação do PowerPoint</vt:lpstr>
      <vt:lpstr>solução</vt:lpstr>
      <vt:lpstr>PAR OU ÍMPAR</vt:lpstr>
      <vt:lpstr>Algumas considerações importantes</vt:lpstr>
      <vt:lpstr>Apresentação do PowerPoint</vt:lpstr>
      <vt:lpstr>Resumindo...</vt:lpstr>
      <vt:lpstr>Apresentação do PowerPoint</vt:lpstr>
      <vt:lpstr>Apresentação do PowerPoint</vt:lpstr>
      <vt:lpstr>PROBLEMA:</vt:lpstr>
      <vt:lpstr>PROBLEMA</vt:lpstr>
      <vt:lpstr>PROBLEMA</vt:lpstr>
      <vt:lpstr>PROBLEMA</vt:lpstr>
      <vt:lpstr>Apresentação do PowerPoint</vt:lpstr>
      <vt:lpstr>Apresentação do PowerPoint</vt:lpstr>
      <vt:lpstr>problema</vt:lpstr>
      <vt:lpstr>Apresentação do PowerPoint</vt:lpstr>
      <vt:lpstr>FIM!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INICIAÇÃO CIENTÍFICA “OBMEP NA ESCOLA</dc:title>
  <dc:creator>Mariana Braun Aguiar</dc:creator>
  <cp:lastModifiedBy>Mariana Braun Aguiar</cp:lastModifiedBy>
  <cp:revision>21</cp:revision>
  <dcterms:created xsi:type="dcterms:W3CDTF">2016-06-16T17:23:03Z</dcterms:created>
  <dcterms:modified xsi:type="dcterms:W3CDTF">2016-06-18T14:27:55Z</dcterms:modified>
</cp:coreProperties>
</file>