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76" r:id="rId7"/>
    <p:sldId id="282" r:id="rId8"/>
    <p:sldId id="277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Fundamentos </a:t>
            </a:r>
            <a:r>
              <a:rPr lang="pt-BR" dirty="0" smtClean="0"/>
              <a:t>de           Ge   </a:t>
            </a:r>
            <a:r>
              <a:rPr lang="pt-BR" dirty="0" err="1" smtClean="0"/>
              <a:t>metr</a:t>
            </a:r>
            <a:r>
              <a:rPr lang="pt-BR" dirty="0" smtClean="0"/>
              <a:t>  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  <p:sp>
        <p:nvSpPr>
          <p:cNvPr id="7" name="Cubo 6"/>
          <p:cNvSpPr/>
          <p:nvPr/>
        </p:nvSpPr>
        <p:spPr>
          <a:xfrm>
            <a:off x="7197634" y="2860766"/>
            <a:ext cx="117566" cy="3148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7184572" y="2612573"/>
            <a:ext cx="169817" cy="1632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5377543" y="2808513"/>
            <a:ext cx="422365" cy="3287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7435" y="2600999"/>
            <a:ext cx="9601196" cy="34807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04- </a:t>
            </a:r>
            <a:r>
              <a:rPr lang="pt-BR" dirty="0" smtClean="0"/>
              <a:t>A </a:t>
            </a:r>
            <a:r>
              <a:rPr lang="pt-BR" dirty="0" smtClean="0"/>
              <a:t>letra “N” da figura abaixo foi construída a partir de um retângulo de base 10 e altura 12. Calcule sua área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u="sng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44956" t="39230" r="41700" b="38935"/>
          <a:stretch>
            <a:fillRect/>
          </a:stretch>
        </p:blipFill>
        <p:spPr bwMode="auto">
          <a:xfrm>
            <a:off x="4902506" y="3363229"/>
            <a:ext cx="2068298" cy="190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55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u="sng" dirty="0" smtClean="0"/>
              <a:t>05-</a:t>
            </a:r>
            <a:r>
              <a:rPr lang="pt-BR" sz="2000" b="1" dirty="0" smtClean="0"/>
              <a:t> </a:t>
            </a:r>
            <a:r>
              <a:rPr lang="pt-BR" sz="2000" dirty="0" smtClean="0"/>
              <a:t>(OBMEP 2012 – N2Q15 – 1a fase) A figura mostra um </a:t>
            </a:r>
            <a:r>
              <a:rPr lang="pt-BR" sz="2000" dirty="0" smtClean="0"/>
              <a:t>ret</a:t>
            </a:r>
            <a:r>
              <a:rPr lang="pt-BR" sz="2000" dirty="0" smtClean="0"/>
              <a:t>â</a:t>
            </a:r>
            <a:r>
              <a:rPr lang="pt-BR" sz="2000" dirty="0" smtClean="0"/>
              <a:t>ngulo </a:t>
            </a:r>
            <a:r>
              <a:rPr lang="pt-BR" sz="2000" dirty="0" smtClean="0"/>
              <a:t>de </a:t>
            </a:r>
            <a:r>
              <a:rPr lang="pt-BR" sz="2000" dirty="0" smtClean="0"/>
              <a:t>área </a:t>
            </a:r>
            <a:r>
              <a:rPr lang="pt-BR" sz="2000" dirty="0" smtClean="0"/>
              <a:t>720 </a:t>
            </a:r>
            <a:r>
              <a:rPr lang="pt-BR" sz="2000" dirty="0" smtClean="0"/>
              <a:t>cm² </a:t>
            </a:r>
            <a:r>
              <a:rPr lang="pt-BR" sz="2000" dirty="0" smtClean="0"/>
              <a:t>, formado por nove </a:t>
            </a:r>
            <a:r>
              <a:rPr lang="pt-BR" sz="2000" dirty="0" smtClean="0"/>
              <a:t>ret</a:t>
            </a:r>
            <a:r>
              <a:rPr lang="pt-BR" sz="2000" dirty="0" smtClean="0"/>
              <a:t>â</a:t>
            </a:r>
            <a:r>
              <a:rPr lang="pt-BR" sz="2000" dirty="0" smtClean="0"/>
              <a:t>ngulos </a:t>
            </a:r>
            <a:r>
              <a:rPr lang="pt-BR" sz="2000" dirty="0" smtClean="0"/>
              <a:t>menores e iguais. Qual é</a:t>
            </a:r>
            <a:r>
              <a:rPr lang="pt-BR" sz="2000" dirty="0" smtClean="0"/>
              <a:t> </a:t>
            </a:r>
            <a:r>
              <a:rPr lang="pt-BR" sz="2000" dirty="0" smtClean="0"/>
              <a:t>o </a:t>
            </a:r>
            <a:r>
              <a:rPr lang="pt-BR" sz="2000" dirty="0" smtClean="0"/>
              <a:t>perímetro</a:t>
            </a:r>
            <a:r>
              <a:rPr lang="pt-BR" sz="2000" dirty="0" smtClean="0"/>
              <a:t>, em </a:t>
            </a:r>
            <a:r>
              <a:rPr lang="pt-BR" sz="2000" dirty="0" smtClean="0"/>
              <a:t>centímetros</a:t>
            </a:r>
            <a:r>
              <a:rPr lang="pt-BR" sz="2000" dirty="0" smtClean="0"/>
              <a:t>, de um dos </a:t>
            </a:r>
            <a:r>
              <a:rPr lang="pt-BR" sz="2000" dirty="0" smtClean="0"/>
              <a:t>retângulos </a:t>
            </a:r>
            <a:r>
              <a:rPr lang="pt-BR" sz="2000" dirty="0" smtClean="0"/>
              <a:t>menores?</a:t>
            </a:r>
            <a:endParaRPr lang="pt-BR" sz="2000" b="1" u="sng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l="40865" t="51300" r="44065" b="35339"/>
          <a:stretch>
            <a:fillRect/>
          </a:stretch>
        </p:blipFill>
        <p:spPr bwMode="auto">
          <a:xfrm>
            <a:off x="4408050" y="1983036"/>
            <a:ext cx="3182571" cy="15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8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  <p:pic>
        <p:nvPicPr>
          <p:cNvPr id="13318" name="Picture 6" descr="http://geradormemes.com/media/created/wk3xc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041" y="813832"/>
            <a:ext cx="5099471" cy="5099471"/>
          </a:xfrm>
          <a:prstGeom prst="rect">
            <a:avLst/>
          </a:prstGeom>
          <a:noFill/>
        </p:spPr>
      </p:pic>
      <p:pic>
        <p:nvPicPr>
          <p:cNvPr id="13320" name="Picture 8" descr="http://imagensparafacebook.net.br/wp-content/uploads/2012/11/imagens-para-facebook-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207" y="854151"/>
            <a:ext cx="4762500" cy="3028950"/>
          </a:xfrm>
          <a:prstGeom prst="rect">
            <a:avLst/>
          </a:prstGeom>
          <a:noFill/>
        </p:spPr>
      </p:pic>
      <p:pic>
        <p:nvPicPr>
          <p:cNvPr id="13322" name="Picture 10" descr="http://www.math.ist.utl.pt/~rfern/GD/geomet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6870" y="3858639"/>
            <a:ext cx="2455419" cy="2285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01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Área: conceito e área do quadrado e do retângulo.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52" t="43628" r="38532" b="36476"/>
          <a:stretch>
            <a:fillRect/>
          </a:stretch>
        </p:blipFill>
        <p:spPr bwMode="auto">
          <a:xfrm>
            <a:off x="1818204" y="3004456"/>
            <a:ext cx="5308694" cy="236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studokids.com.br/wp-content/uploads/2014/03/%C3%A1rea-do-quadrado.jpg"/>
          <p:cNvPicPr>
            <a:picLocks noChangeAspect="1" noChangeArrowheads="1"/>
          </p:cNvPicPr>
          <p:nvPr/>
        </p:nvPicPr>
        <p:blipFill>
          <a:blip r:embed="rId3"/>
          <a:srcRect l="51446" t="39986" r="19792" b="21443"/>
          <a:stretch>
            <a:fillRect/>
          </a:stretch>
        </p:blipFill>
        <p:spPr bwMode="auto">
          <a:xfrm>
            <a:off x="7667898" y="3213462"/>
            <a:ext cx="1972491" cy="176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60715" y="978526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2530" name="Picture 2" descr="http://2.bp.blogspot.com/_6AjV_LBJqGo/Stxu35mQ-MI/AAAAAAAABAE/GWD6surLtYU/s400/a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425" y="4173264"/>
            <a:ext cx="5343970" cy="1482953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l="42539" t="28572" r="45413" b="54107"/>
          <a:stretch>
            <a:fillRect/>
          </a:stretch>
        </p:blipFill>
        <p:spPr bwMode="auto">
          <a:xfrm>
            <a:off x="4493624" y="1031966"/>
            <a:ext cx="3522932" cy="28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</a:t>
            </a:r>
            <a:r>
              <a:rPr lang="pt-BR" b="1" dirty="0" smtClean="0"/>
              <a:t>: (Perímetro) 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</a:t>
            </a:r>
            <a:r>
              <a:rPr lang="pt-BR" b="1" dirty="0" smtClean="0"/>
              <a:t>2: </a:t>
            </a:r>
            <a:r>
              <a:rPr lang="pt-BR" b="1" dirty="0" smtClean="0"/>
              <a:t>(Perímetro</a:t>
            </a:r>
            <a:r>
              <a:rPr lang="pt-BR" b="1" dirty="0" smtClean="0"/>
              <a:t>) ?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6244" t="8929" r="39460" b="78214"/>
          <a:stretch>
            <a:fillRect/>
          </a:stretch>
        </p:blipFill>
        <p:spPr bwMode="auto">
          <a:xfrm>
            <a:off x="2020028" y="1240971"/>
            <a:ext cx="7815218" cy="23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34236" t="23393" r="38055" b="61071"/>
          <a:stretch>
            <a:fillRect/>
          </a:stretch>
        </p:blipFill>
        <p:spPr bwMode="auto">
          <a:xfrm>
            <a:off x="2860767" y="4062547"/>
            <a:ext cx="6505302" cy="20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0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4000" dirty="0" smtClean="0"/>
              <a:t>A área de um triângulo.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35942" t="42857" r="38858" b="44464"/>
          <a:stretch>
            <a:fillRect/>
          </a:stretch>
        </p:blipFill>
        <p:spPr bwMode="auto">
          <a:xfrm>
            <a:off x="2864263" y="1802673"/>
            <a:ext cx="711171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http://s3.amazonaws.com/magoo/ABAAAA8aYAC-3.png"/>
          <p:cNvPicPr>
            <a:picLocks noChangeAspect="1" noChangeArrowheads="1"/>
          </p:cNvPicPr>
          <p:nvPr/>
        </p:nvPicPr>
        <p:blipFill>
          <a:blip r:embed="rId3"/>
          <a:srcRect l="3961" b="9129"/>
          <a:stretch>
            <a:fillRect/>
          </a:stretch>
        </p:blipFill>
        <p:spPr bwMode="auto">
          <a:xfrm>
            <a:off x="4538773" y="-5676899"/>
            <a:ext cx="9490245" cy="6187887"/>
          </a:xfrm>
          <a:prstGeom prst="rect">
            <a:avLst/>
          </a:prstGeom>
          <a:noFill/>
        </p:spPr>
      </p:pic>
      <p:pic>
        <p:nvPicPr>
          <p:cNvPr id="20485" name="Picture 5" descr="http://static.todamateria.com.br/upload/52/4c/524c982598173-area-do-triangulolo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269" y="4394947"/>
            <a:ext cx="1524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41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Área do paralelogramo.</a:t>
            </a:r>
            <a:endParaRPr lang="pt-BR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58" t="35744" r="47608" b="23714"/>
          <a:stretch>
            <a:fillRect/>
          </a:stretch>
        </p:blipFill>
        <p:spPr bwMode="auto">
          <a:xfrm>
            <a:off x="6779622" y="2913017"/>
            <a:ext cx="4451050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3668" t="37411" r="38120" b="34375"/>
          <a:stretch>
            <a:fillRect/>
          </a:stretch>
        </p:blipFill>
        <p:spPr bwMode="auto">
          <a:xfrm>
            <a:off x="1188719" y="2664822"/>
            <a:ext cx="5320141" cy="29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59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sz="4000" dirty="0" smtClean="0"/>
              <a:t>A área do trapézio:</a:t>
            </a:r>
          </a:p>
          <a:p>
            <a:pPr algn="ctr">
              <a:buNone/>
            </a:pPr>
            <a:endParaRPr lang="pt-BR" sz="4000" dirty="0" smtClean="0"/>
          </a:p>
          <a:p>
            <a:endParaRPr lang="pt-BR" dirty="0"/>
          </a:p>
        </p:txBody>
      </p:sp>
      <p:pic>
        <p:nvPicPr>
          <p:cNvPr id="18434" name="Picture 2" descr="http://www.estudokids.com.br/wp-content/uploads/2014/04/area-trapezio.jpg"/>
          <p:cNvPicPr>
            <a:picLocks noChangeAspect="1" noChangeArrowheads="1"/>
          </p:cNvPicPr>
          <p:nvPr/>
        </p:nvPicPr>
        <p:blipFill>
          <a:blip r:embed="rId2"/>
          <a:srcRect l="8779" t="14843" r="8745" b="4585"/>
          <a:stretch>
            <a:fillRect/>
          </a:stretch>
        </p:blipFill>
        <p:spPr bwMode="auto">
          <a:xfrm>
            <a:off x="4428309" y="3827417"/>
            <a:ext cx="3422467" cy="201168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33834" t="29821" r="36750" b="53929"/>
          <a:stretch>
            <a:fillRect/>
          </a:stretch>
        </p:blipFill>
        <p:spPr bwMode="auto">
          <a:xfrm>
            <a:off x="3198249" y="1541416"/>
            <a:ext cx="6729524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  </a:t>
            </a:r>
            <a:r>
              <a:rPr lang="pt-BR" b="1" u="sng" dirty="0" smtClean="0"/>
              <a:t>Exercícios</a:t>
            </a:r>
            <a:r>
              <a:rPr lang="pt-BR" b="1" u="sng" dirty="0" smtClean="0"/>
              <a:t> Propostas:</a:t>
            </a:r>
          </a:p>
          <a:p>
            <a:pPr marL="0" indent="0" algn="just">
              <a:buNone/>
            </a:pPr>
            <a:r>
              <a:rPr lang="pt-BR" b="1" u="sng" dirty="0" smtClean="0"/>
              <a:t>01-</a:t>
            </a:r>
            <a:r>
              <a:rPr lang="pt-BR" dirty="0" smtClean="0"/>
              <a:t> </a:t>
            </a:r>
            <a:r>
              <a:rPr lang="pt-BR" dirty="0" smtClean="0"/>
              <a:t>Decompondo </a:t>
            </a:r>
            <a:r>
              <a:rPr lang="pt-BR" dirty="0" smtClean="0"/>
              <a:t>em figuras </a:t>
            </a:r>
            <a:r>
              <a:rPr lang="pt-BR" dirty="0" smtClean="0"/>
              <a:t>geométricas </a:t>
            </a:r>
            <a:r>
              <a:rPr lang="pt-BR" dirty="0" smtClean="0"/>
              <a:t>mais simples, calcule </a:t>
            </a:r>
            <a:r>
              <a:rPr lang="pt-BR" dirty="0" smtClean="0"/>
              <a:t>a área </a:t>
            </a:r>
            <a:r>
              <a:rPr lang="pt-BR" dirty="0" smtClean="0"/>
              <a:t>de cada uma das seguintes figuras desenhadas em uma malha de quadrados de lado </a:t>
            </a:r>
            <a:r>
              <a:rPr lang="pt-BR" dirty="0" smtClean="0"/>
              <a:t>1.</a:t>
            </a:r>
          </a:p>
          <a:p>
            <a:pPr marL="0" indent="0" algn="just">
              <a:buNone/>
            </a:pPr>
            <a:endParaRPr lang="pt-BR" b="1" u="sng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35226" t="33719" r="38311" b="44367"/>
          <a:stretch>
            <a:fillRect/>
          </a:stretch>
        </p:blipFill>
        <p:spPr bwMode="auto">
          <a:xfrm>
            <a:off x="3732814" y="2211670"/>
            <a:ext cx="4620128" cy="215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3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u="sng" dirty="0" smtClean="0"/>
              <a:t>02-</a:t>
            </a:r>
            <a:r>
              <a:rPr lang="pt-BR" sz="2000" b="1" dirty="0" smtClean="0"/>
              <a:t>(</a:t>
            </a:r>
            <a:r>
              <a:rPr lang="pt-BR" sz="2000" b="1" dirty="0" smtClean="0"/>
              <a:t>OBMEP 2013 – N2Q4 – </a:t>
            </a:r>
            <a:r>
              <a:rPr lang="pt-BR" sz="2000" b="1" dirty="0" smtClean="0"/>
              <a:t>1ª </a:t>
            </a:r>
            <a:r>
              <a:rPr lang="pt-BR" sz="2000" b="1" dirty="0" smtClean="0"/>
              <a:t>fase) </a:t>
            </a:r>
            <a:r>
              <a:rPr lang="pt-BR" sz="2000" dirty="0" smtClean="0"/>
              <a:t>Juliana desenhou, em uma folha de papel, um </a:t>
            </a:r>
            <a:r>
              <a:rPr lang="pt-BR" sz="2000" dirty="0" smtClean="0"/>
              <a:t>ret</a:t>
            </a:r>
            <a:r>
              <a:rPr lang="pt-BR" sz="2000" dirty="0" smtClean="0"/>
              <a:t>â</a:t>
            </a:r>
            <a:r>
              <a:rPr lang="pt-BR" sz="2000" dirty="0" smtClean="0"/>
              <a:t>ngulo </a:t>
            </a:r>
            <a:r>
              <a:rPr lang="pt-BR" sz="2000" dirty="0" smtClean="0"/>
              <a:t>de comprimento 12 cm e largura 10 cm. Ela escolheu um ponto P no interior do </a:t>
            </a:r>
            <a:r>
              <a:rPr lang="pt-BR" sz="2000" dirty="0" smtClean="0"/>
              <a:t>ret</a:t>
            </a:r>
            <a:r>
              <a:rPr lang="pt-BR" sz="2000" dirty="0" smtClean="0"/>
              <a:t>â</a:t>
            </a:r>
            <a:r>
              <a:rPr lang="pt-BR" sz="2000" dirty="0" smtClean="0"/>
              <a:t>ngulo </a:t>
            </a:r>
            <a:r>
              <a:rPr lang="pt-BR" sz="2000" dirty="0" smtClean="0"/>
              <a:t>e recortou os </a:t>
            </a:r>
            <a:r>
              <a:rPr lang="pt-BR" sz="2000" dirty="0" smtClean="0"/>
              <a:t>tri</a:t>
            </a:r>
            <a:r>
              <a:rPr lang="pt-BR" sz="2000" dirty="0" smtClean="0"/>
              <a:t>â</a:t>
            </a:r>
            <a:r>
              <a:rPr lang="pt-BR" sz="2000" dirty="0" smtClean="0"/>
              <a:t>ngulos </a:t>
            </a:r>
            <a:r>
              <a:rPr lang="pt-BR" sz="2000" dirty="0" smtClean="0"/>
              <a:t>sombreados como na figura. Com estes </a:t>
            </a:r>
            <a:r>
              <a:rPr lang="pt-BR" sz="2000" dirty="0" smtClean="0"/>
              <a:t>tri</a:t>
            </a:r>
            <a:r>
              <a:rPr lang="pt-BR" sz="2000" dirty="0" smtClean="0"/>
              <a:t>â</a:t>
            </a:r>
            <a:r>
              <a:rPr lang="pt-BR" sz="2000" dirty="0" smtClean="0"/>
              <a:t>ngulos</a:t>
            </a:r>
            <a:r>
              <a:rPr lang="pt-BR" sz="2000" dirty="0" smtClean="0"/>
              <a:t>, ela montou o </a:t>
            </a:r>
            <a:r>
              <a:rPr lang="pt-BR" sz="2000" dirty="0" smtClean="0"/>
              <a:t>quadrilátero </a:t>
            </a:r>
            <a:r>
              <a:rPr lang="pt-BR" sz="2000" dirty="0" smtClean="0"/>
              <a:t>da direita. Qual </a:t>
            </a:r>
            <a:r>
              <a:rPr lang="pt-BR" sz="2000" dirty="0" smtClean="0"/>
              <a:t>é </a:t>
            </a:r>
            <a:r>
              <a:rPr lang="pt-BR" sz="2000" dirty="0" smtClean="0"/>
              <a:t>a á</a:t>
            </a:r>
            <a:r>
              <a:rPr lang="pt-BR" sz="2000" dirty="0" smtClean="0"/>
              <a:t>rea </a:t>
            </a:r>
            <a:r>
              <a:rPr lang="pt-BR" sz="2000" dirty="0" smtClean="0"/>
              <a:t>do </a:t>
            </a:r>
            <a:r>
              <a:rPr lang="pt-BR" sz="2000" dirty="0" smtClean="0"/>
              <a:t>quadrilátero</a:t>
            </a:r>
            <a:r>
              <a:rPr lang="pt-BR" sz="2000" dirty="0" smtClean="0"/>
              <a:t>?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b="1" u="sng" dirty="0" smtClean="0"/>
              <a:t>03- </a:t>
            </a:r>
            <a:r>
              <a:rPr lang="pt-BR" sz="2000" b="1" dirty="0" smtClean="0"/>
              <a:t>(OBMEP 2012 – N1Q12 – </a:t>
            </a:r>
            <a:r>
              <a:rPr lang="pt-BR" sz="2000" b="1" dirty="0" smtClean="0"/>
              <a:t>1ª </a:t>
            </a:r>
            <a:r>
              <a:rPr lang="pt-BR" sz="2000" b="1" dirty="0" smtClean="0"/>
              <a:t>fase) </a:t>
            </a:r>
            <a:r>
              <a:rPr lang="pt-BR" sz="2000" dirty="0" smtClean="0"/>
              <a:t>O </a:t>
            </a:r>
            <a:r>
              <a:rPr lang="pt-BR" sz="2000" dirty="0" smtClean="0"/>
              <a:t>ret</a:t>
            </a:r>
            <a:r>
              <a:rPr lang="pt-BR" sz="2000" dirty="0" smtClean="0"/>
              <a:t>â</a:t>
            </a:r>
            <a:r>
              <a:rPr lang="pt-BR" sz="2000" dirty="0" smtClean="0"/>
              <a:t>ngulo </a:t>
            </a:r>
            <a:r>
              <a:rPr lang="pt-BR" sz="2000" dirty="0" smtClean="0"/>
              <a:t>da figura, que foi recortado de uma folha de papel quadriculado, mede 4 cm de largura por 5 cm de altura. Qual é</a:t>
            </a:r>
            <a:r>
              <a:rPr lang="pt-BR" sz="2000" dirty="0" smtClean="0"/>
              <a:t> </a:t>
            </a:r>
            <a:r>
              <a:rPr lang="pt-BR" sz="2000" dirty="0" smtClean="0"/>
              <a:t>a á</a:t>
            </a:r>
            <a:r>
              <a:rPr lang="pt-BR" sz="2000" dirty="0" smtClean="0"/>
              <a:t>rea </a:t>
            </a:r>
            <a:r>
              <a:rPr lang="pt-BR" sz="2000" dirty="0" smtClean="0"/>
              <a:t>da </a:t>
            </a:r>
            <a:r>
              <a:rPr lang="pt-BR" sz="2000" dirty="0" smtClean="0"/>
              <a:t>regi</a:t>
            </a:r>
            <a:r>
              <a:rPr lang="pt-BR" sz="2000" dirty="0" smtClean="0"/>
              <a:t>ã</a:t>
            </a:r>
            <a:r>
              <a:rPr lang="pt-BR" sz="2000" dirty="0" smtClean="0"/>
              <a:t>o </a:t>
            </a:r>
            <a:r>
              <a:rPr lang="pt-BR" sz="2000" dirty="0" smtClean="0"/>
              <a:t>sombreada de cinza</a:t>
            </a:r>
            <a:r>
              <a:rPr lang="pt-BR" sz="2000" dirty="0" smtClean="0"/>
              <a:t>?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b="1" u="sng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38182" t="44096" r="40692" b="41667"/>
          <a:stretch>
            <a:fillRect/>
          </a:stretch>
        </p:blipFill>
        <p:spPr bwMode="auto">
          <a:xfrm>
            <a:off x="3756753" y="2258458"/>
            <a:ext cx="3692916" cy="139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44249" t="45833" r="47075" b="35031"/>
          <a:stretch>
            <a:fillRect/>
          </a:stretch>
        </p:blipFill>
        <p:spPr bwMode="auto">
          <a:xfrm>
            <a:off x="5467766" y="4492569"/>
            <a:ext cx="1128889" cy="139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29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4440</TotalTime>
  <Words>256</Words>
  <Application>Microsoft Office PowerPoint</Application>
  <PresentationFormat>Personalizar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Orgânico</vt:lpstr>
      <vt:lpstr>Fundamentos de           Ge   metr  a</vt:lpstr>
      <vt:lpstr> Área: conceito e área do quadrado e do retângulo. </vt:lpstr>
      <vt:lpstr>Slide 3</vt:lpstr>
      <vt:lpstr>Slide 4</vt:lpstr>
      <vt:lpstr>Slide 5</vt:lpstr>
      <vt:lpstr>Área do paralelogramo.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74</cp:revision>
  <dcterms:created xsi:type="dcterms:W3CDTF">2015-01-13T23:40:40Z</dcterms:created>
  <dcterms:modified xsi:type="dcterms:W3CDTF">2016-07-01T08:07:18Z</dcterms:modified>
</cp:coreProperties>
</file>