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9" r:id="rId3"/>
    <p:sldId id="326" r:id="rId4"/>
    <p:sldId id="320" r:id="rId5"/>
    <p:sldId id="321" r:id="rId6"/>
    <p:sldId id="322" r:id="rId7"/>
    <p:sldId id="323" r:id="rId8"/>
    <p:sldId id="324" r:id="rId9"/>
    <p:sldId id="258" r:id="rId10"/>
    <p:sldId id="259" r:id="rId11"/>
    <p:sldId id="260" r:id="rId12"/>
    <p:sldId id="26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1" r:id="rId29"/>
    <p:sldId id="278" r:id="rId30"/>
    <p:sldId id="279" r:id="rId31"/>
    <p:sldId id="280" r:id="rId32"/>
    <p:sldId id="282" r:id="rId33"/>
    <p:sldId id="283" r:id="rId34"/>
    <p:sldId id="284" r:id="rId35"/>
    <p:sldId id="285" r:id="rId36"/>
    <p:sldId id="286" r:id="rId37"/>
    <p:sldId id="327" r:id="rId38"/>
    <p:sldId id="328" r:id="rId39"/>
    <p:sldId id="336" r:id="rId40"/>
    <p:sldId id="329" r:id="rId41"/>
    <p:sldId id="337" r:id="rId42"/>
    <p:sldId id="330" r:id="rId43"/>
    <p:sldId id="338" r:id="rId44"/>
    <p:sldId id="331" r:id="rId45"/>
    <p:sldId id="339" r:id="rId46"/>
    <p:sldId id="332" r:id="rId47"/>
    <p:sldId id="340" r:id="rId48"/>
    <p:sldId id="333" r:id="rId49"/>
    <p:sldId id="341" r:id="rId50"/>
    <p:sldId id="342" r:id="rId51"/>
    <p:sldId id="343" r:id="rId52"/>
    <p:sldId id="335" r:id="rId53"/>
    <p:sldId id="287" r:id="rId54"/>
    <p:sldId id="289" r:id="rId55"/>
    <p:sldId id="290" r:id="rId56"/>
    <p:sldId id="292" r:id="rId57"/>
    <p:sldId id="293" r:id="rId58"/>
    <p:sldId id="294" r:id="rId59"/>
    <p:sldId id="295" r:id="rId60"/>
    <p:sldId id="291" r:id="rId61"/>
    <p:sldId id="299" r:id="rId62"/>
    <p:sldId id="300" r:id="rId63"/>
    <p:sldId id="318" r:id="rId64"/>
    <p:sldId id="334" r:id="rId65"/>
    <p:sldId id="344" r:id="rId66"/>
    <p:sldId id="345" r:id="rId67"/>
    <p:sldId id="346" r:id="rId68"/>
    <p:sldId id="347" r:id="rId69"/>
    <p:sldId id="302" r:id="rId70"/>
    <p:sldId id="303" r:id="rId71"/>
    <p:sldId id="304" r:id="rId72"/>
    <p:sldId id="309" r:id="rId73"/>
    <p:sldId id="310" r:id="rId74"/>
    <p:sldId id="312" r:id="rId75"/>
    <p:sldId id="313" r:id="rId76"/>
    <p:sldId id="314" r:id="rId77"/>
    <p:sldId id="315" r:id="rId78"/>
    <p:sldId id="316"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varScale="1">
        <p:scale>
          <a:sx n="68" d="100"/>
          <a:sy n="68" d="100"/>
        </p:scale>
        <p:origin x="147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378198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130945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344761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37564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258384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99654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186016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286923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226373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368998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894FAC47-269B-4E2E-902B-3EC2C5D92B7C}" type="datetimeFigureOut">
              <a:rPr lang="pt-BR" smtClean="0"/>
              <a:t>02/07/2016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AF7CE6B8-88FD-4F37-B265-6F049D7D2800}" type="slidenum">
              <a:rPr lang="pt-BR" smtClean="0"/>
              <a:t>‹nº›</a:t>
            </a:fld>
            <a:endParaRPr lang="pt-BR" dirty="0"/>
          </a:p>
        </p:txBody>
      </p:sp>
    </p:spTree>
    <p:extLst>
      <p:ext uri="{BB962C8B-B14F-4D97-AF65-F5344CB8AC3E}">
        <p14:creationId xmlns:p14="http://schemas.microsoft.com/office/powerpoint/2010/main" val="308289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FAC47-269B-4E2E-902B-3EC2C5D92B7C}" type="datetimeFigureOut">
              <a:rPr lang="pt-BR" smtClean="0"/>
              <a:t>02/07/2016</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E6B8-88FD-4F37-B265-6F049D7D2800}" type="slidenum">
              <a:rPr lang="pt-BR" smtClean="0"/>
              <a:t>‹nº›</a:t>
            </a:fld>
            <a:endParaRPr lang="pt-BR" dirty="0"/>
          </a:p>
        </p:txBody>
      </p:sp>
    </p:spTree>
    <p:extLst>
      <p:ext uri="{BB962C8B-B14F-4D97-AF65-F5344CB8AC3E}">
        <p14:creationId xmlns:p14="http://schemas.microsoft.com/office/powerpoint/2010/main" val="2356679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3.jpg"/><Relationship Id="rId7"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x5YTX7aDY" TargetMode="External"/><Relationship Id="rId2" Type="http://schemas.openxmlformats.org/officeDocument/2006/relationships/hyperlink" Target="https://www.youtube.com/watch?time_continue=1&amp;v=yttXyq8-xu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5.jpg"/><Relationship Id="rId7" Type="http://schemas.openxmlformats.org/officeDocument/2006/relationships/image" Target="../media/image45.pn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86.png"/><Relationship Id="rId4" Type="http://schemas.openxmlformats.org/officeDocument/2006/relationships/image" Target="../media/image6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6NcDAIlDtgA&amp;index=57&amp;list=PLrVGp617x0hBHejKI2bi6dgYjUa0gWdu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114.png"/><Relationship Id="rId1" Type="http://schemas.openxmlformats.org/officeDocument/2006/relationships/slideLayout" Target="../slideLayouts/slideLayout7.xml"/><Relationship Id="rId5" Type="http://schemas.openxmlformats.org/officeDocument/2006/relationships/image" Target="../media/image83.jpg"/><Relationship Id="rId4" Type="http://schemas.openxmlformats.org/officeDocument/2006/relationships/image" Target="../media/image1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4198" y="2650436"/>
            <a:ext cx="7772400" cy="2080592"/>
          </a:xfrm>
        </p:spPr>
        <p:txBody>
          <a:bodyPr>
            <a:normAutofit/>
          </a:bodyPr>
          <a:lstStyle/>
          <a:p>
            <a:r>
              <a:rPr lang="pt-BR" sz="3600" b="1" dirty="0"/>
              <a:t>Geometria</a:t>
            </a:r>
            <a:br>
              <a:rPr lang="pt-BR" sz="3600" dirty="0"/>
            </a:br>
            <a:r>
              <a:rPr lang="pt-BR" sz="3600" dirty="0"/>
              <a:t>Figuras geométricas simples, áreas e perímetros</a:t>
            </a:r>
            <a:r>
              <a:rPr lang="pt-BR" dirty="0"/>
              <a: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88" y="257175"/>
            <a:ext cx="5357813" cy="2143125"/>
          </a:xfrm>
          <a:prstGeom prst="rect">
            <a:avLst/>
          </a:prstGeom>
        </p:spPr>
      </p:pic>
      <p:sp>
        <p:nvSpPr>
          <p:cNvPr id="6" name="Título 1"/>
          <p:cNvSpPr txBox="1">
            <a:spLocks/>
          </p:cNvSpPr>
          <p:nvPr/>
        </p:nvSpPr>
        <p:spPr>
          <a:xfrm>
            <a:off x="5471728" y="6228521"/>
            <a:ext cx="3499993" cy="481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800" b="1" dirty="0" err="1"/>
              <a:t>Profº</a:t>
            </a:r>
            <a:r>
              <a:rPr lang="pt-BR" sz="2800" b="1" dirty="0"/>
              <a:t> </a:t>
            </a:r>
            <a:r>
              <a:rPr lang="pt-BR" sz="2800" b="1" i="1" dirty="0"/>
              <a:t>Tiago Sousa</a:t>
            </a:r>
            <a:endParaRPr lang="pt-BR" sz="2800" i="1" dirty="0"/>
          </a:p>
        </p:txBody>
      </p:sp>
      <p:sp>
        <p:nvSpPr>
          <p:cNvPr id="7" name="Retângulo 6"/>
          <p:cNvSpPr/>
          <p:nvPr/>
        </p:nvSpPr>
        <p:spPr>
          <a:xfrm>
            <a:off x="278296" y="5550212"/>
            <a:ext cx="8362121" cy="646331"/>
          </a:xfrm>
          <a:prstGeom prst="rect">
            <a:avLst/>
          </a:prstGeom>
        </p:spPr>
        <p:txBody>
          <a:bodyPr wrap="square">
            <a:spAutoFit/>
          </a:bodyPr>
          <a:lstStyle/>
          <a:p>
            <a:pPr algn="just"/>
            <a:r>
              <a:rPr lang="pt-BR" dirty="0"/>
              <a:t>Material extraído das seções 7.1 a 7.6 da Apostila do PIC da OBMEP</a:t>
            </a:r>
          </a:p>
          <a:p>
            <a:pPr algn="just"/>
            <a:r>
              <a:rPr lang="pt-BR" dirty="0"/>
              <a:t>“Encontros de Geometria – Parte 1”</a:t>
            </a:r>
          </a:p>
        </p:txBody>
      </p:sp>
    </p:spTree>
    <p:extLst>
      <p:ext uri="{BB962C8B-B14F-4D97-AF65-F5344CB8AC3E}">
        <p14:creationId xmlns:p14="http://schemas.microsoft.com/office/powerpoint/2010/main" val="162182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404192" y="336130"/>
                <a:ext cx="4542182" cy="2042226"/>
              </a:xfrm>
              <a:prstGeom prst="rect">
                <a:avLst/>
              </a:prstGeom>
            </p:spPr>
            <p:txBody>
              <a:bodyPr wrap="square">
                <a:spAutoFit/>
              </a:bodyPr>
              <a:lstStyle/>
              <a:p>
                <a:pPr algn="just"/>
                <a:r>
                  <a:rPr lang="pt-BR" sz="2400" dirty="0">
                    <a:latin typeface="CMR10"/>
                  </a:rPr>
                  <a:t>Generalizando, um quadrado  de lado </a:t>
                </a:r>
                <a14:m>
                  <m:oMath xmlns:m="http://schemas.openxmlformats.org/officeDocument/2006/math">
                    <m:r>
                      <a:rPr lang="pt-BR" sz="2800" b="1" i="1" dirty="0" smtClean="0">
                        <a:latin typeface="Cambria Math" panose="02040503050406030204" pitchFamily="18" charset="0"/>
                      </a:rPr>
                      <m:t>𝒏</m:t>
                    </m:r>
                  </m:oMath>
                </a14:m>
                <a:r>
                  <a:rPr lang="pt-BR" sz="2400" dirty="0">
                    <a:latin typeface="CMR10"/>
                  </a:rPr>
                  <a:t>, terá </a:t>
                </a:r>
                <a14:m>
                  <m:oMath xmlns:m="http://schemas.openxmlformats.org/officeDocument/2006/math">
                    <m:r>
                      <a:rPr lang="pt-BR" sz="2800" b="1" i="1" dirty="0" smtClean="0">
                        <a:latin typeface="Cambria Math" panose="02040503050406030204" pitchFamily="18" charset="0"/>
                      </a:rPr>
                      <m:t>𝒏</m:t>
                    </m:r>
                  </m:oMath>
                </a14:m>
                <a:r>
                  <a:rPr lang="pt-BR" sz="2400" dirty="0">
                    <a:latin typeface="CMR10"/>
                  </a:rPr>
                  <a:t> quadrados de lado 1 em cada linha, e </a:t>
                </a:r>
                <a14:m>
                  <m:oMath xmlns:m="http://schemas.openxmlformats.org/officeDocument/2006/math">
                    <m:r>
                      <a:rPr lang="pt-BR" sz="2800" b="1" i="1" dirty="0" smtClean="0">
                        <a:latin typeface="Cambria Math" panose="02040503050406030204" pitchFamily="18" charset="0"/>
                      </a:rPr>
                      <m:t>𝒏</m:t>
                    </m:r>
                  </m:oMath>
                </a14:m>
                <a:r>
                  <a:rPr lang="pt-BR" sz="2400" dirty="0">
                    <a:latin typeface="CMR10"/>
                  </a:rPr>
                  <a:t> quadrados de lado 1 em cada coluna. </a:t>
                </a:r>
                <a:endParaRPr lang="pt-BR" sz="2400" dirty="0"/>
              </a:p>
            </p:txBody>
          </p:sp>
        </mc:Choice>
        <mc:Fallback xmlns="">
          <p:sp>
            <p:nvSpPr>
              <p:cNvPr id="2" name="Retângulo 1"/>
              <p:cNvSpPr>
                <a:spLocks noRot="1" noChangeAspect="1" noMove="1" noResize="1" noEditPoints="1" noAdjustHandles="1" noChangeArrowheads="1" noChangeShapeType="1" noTextEdit="1"/>
              </p:cNvSpPr>
              <p:nvPr/>
            </p:nvSpPr>
            <p:spPr>
              <a:xfrm>
                <a:off x="404192" y="336130"/>
                <a:ext cx="4542182" cy="2042226"/>
              </a:xfrm>
              <a:prstGeom prst="rect">
                <a:avLst/>
              </a:prstGeom>
              <a:blipFill>
                <a:blip r:embed="rId2"/>
                <a:stretch>
                  <a:fillRect l="-2013" t="-2090" r="-2148" b="-5672"/>
                </a:stretch>
              </a:blipFill>
            </p:spPr>
            <p:txBody>
              <a:bodyPr/>
              <a:lstStyle/>
              <a:p>
                <a:r>
                  <a:rPr lang="pt-BR">
                    <a:noFill/>
                  </a:rPr>
                  <a:t> </a:t>
                </a:r>
              </a:p>
            </p:txBody>
          </p:sp>
        </mc:Fallback>
      </mc:AlternateContent>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4114800" cy="3867150"/>
          </a:xfrm>
          <a:prstGeom prst="rect">
            <a:avLst/>
          </a:prstGeom>
        </p:spPr>
      </p:pic>
      <mc:AlternateContent xmlns:mc="http://schemas.openxmlformats.org/markup-compatibility/2006" xmlns:a14="http://schemas.microsoft.com/office/drawing/2010/main">
        <mc:Choice Requires="a14">
          <p:sp>
            <p:nvSpPr>
              <p:cNvPr id="5" name="Retângulo 4"/>
              <p:cNvSpPr/>
              <p:nvPr/>
            </p:nvSpPr>
            <p:spPr>
              <a:xfrm>
                <a:off x="404192" y="2378356"/>
                <a:ext cx="4572000" cy="1577996"/>
              </a:xfrm>
              <a:prstGeom prst="rect">
                <a:avLst/>
              </a:prstGeom>
            </p:spPr>
            <p:txBody>
              <a:bodyPr>
                <a:spAutoFit/>
              </a:bodyPr>
              <a:lstStyle/>
              <a:p>
                <a:pPr algn="just"/>
                <a:r>
                  <a:rPr lang="pt-BR" sz="2400" dirty="0">
                    <a:latin typeface="CMR10"/>
                  </a:rPr>
                  <a:t>Portanto em um quadrado de lado </a:t>
                </a:r>
                <a14:m>
                  <m:oMath xmlns:m="http://schemas.openxmlformats.org/officeDocument/2006/math">
                    <m:r>
                      <a:rPr lang="pt-BR" sz="2400" b="1" i="1" dirty="0">
                        <a:latin typeface="Cambria Math" panose="02040503050406030204" pitchFamily="18" charset="0"/>
                      </a:rPr>
                      <m:t>𝒏</m:t>
                    </m:r>
                    <m:r>
                      <a:rPr lang="pt-BR" sz="2400" b="1" i="1" dirty="0" smtClean="0">
                        <a:latin typeface="Cambria Math" panose="02040503050406030204" pitchFamily="18" charset="0"/>
                      </a:rPr>
                      <m:t>,</m:t>
                    </m:r>
                    <m:r>
                      <a:rPr lang="pt-BR" sz="2400" b="1" i="1" dirty="0">
                        <a:latin typeface="Cambria Math" panose="02040503050406030204" pitchFamily="18" charset="0"/>
                      </a:rPr>
                      <m:t> </m:t>
                    </m:r>
                  </m:oMath>
                </a14:m>
                <a:r>
                  <a:rPr lang="pt-BR" sz="2400" dirty="0">
                    <a:latin typeface="CMR10"/>
                  </a:rPr>
                  <a:t>cabem exatamente </a:t>
                </a:r>
                <a14:m>
                  <m:oMath xmlns:m="http://schemas.openxmlformats.org/officeDocument/2006/math">
                    <m:sSup>
                      <m:sSupPr>
                        <m:ctrlPr>
                          <a:rPr lang="pt-BR" sz="2400" b="1" i="1" dirty="0">
                            <a:latin typeface="Cambria Math" panose="02040503050406030204" pitchFamily="18" charset="0"/>
                          </a:rPr>
                        </m:ctrlPr>
                      </m:sSupPr>
                      <m:e>
                        <m:r>
                          <a:rPr lang="pt-BR" sz="2400" b="1" i="1" dirty="0">
                            <a:latin typeface="Cambria Math" panose="02040503050406030204" pitchFamily="18" charset="0"/>
                          </a:rPr>
                          <m:t>𝒏</m:t>
                        </m:r>
                      </m:e>
                      <m:sup>
                        <m:r>
                          <a:rPr lang="pt-BR" sz="2400" b="1" i="1" dirty="0">
                            <a:latin typeface="Cambria Math" panose="02040503050406030204" pitchFamily="18" charset="0"/>
                          </a:rPr>
                          <m:t>𝟐</m:t>
                        </m:r>
                      </m:sup>
                    </m:sSup>
                    <m:r>
                      <a:rPr lang="pt-BR" sz="2400" i="1" dirty="0">
                        <a:latin typeface="Cambria Math" panose="02040503050406030204" pitchFamily="18" charset="0"/>
                      </a:rPr>
                      <m:t>(</m:t>
                    </m:r>
                    <m:r>
                      <a:rPr lang="pt-BR" sz="2400" i="1" dirty="0">
                        <a:latin typeface="Cambria Math" panose="02040503050406030204" pitchFamily="18" charset="0"/>
                      </a:rPr>
                      <m:t>𝑛</m:t>
                    </m:r>
                    <m:r>
                      <a:rPr lang="pt-BR" sz="2400" i="1" dirty="0">
                        <a:latin typeface="Cambria Math" panose="02040503050406030204" pitchFamily="18" charset="0"/>
                      </a:rPr>
                      <m:t> </m:t>
                    </m:r>
                    <m:r>
                      <a:rPr lang="pt-BR" sz="2400" i="1" dirty="0">
                        <a:latin typeface="Cambria Math" panose="02040503050406030204" pitchFamily="18" charset="0"/>
                      </a:rPr>
                      <m:t>𝑥</m:t>
                    </m:r>
                    <m:r>
                      <a:rPr lang="pt-BR" sz="2400" i="1" dirty="0">
                        <a:latin typeface="Cambria Math" panose="02040503050406030204" pitchFamily="18" charset="0"/>
                      </a:rPr>
                      <m:t> </m:t>
                    </m:r>
                    <m:r>
                      <a:rPr lang="pt-BR" sz="2400" i="1" dirty="0">
                        <a:latin typeface="Cambria Math" panose="02040503050406030204" pitchFamily="18" charset="0"/>
                      </a:rPr>
                      <m:t>𝑛</m:t>
                    </m:r>
                    <m:r>
                      <a:rPr lang="pt-BR" sz="2400" i="1" dirty="0">
                        <a:latin typeface="Cambria Math" panose="02040503050406030204" pitchFamily="18" charset="0"/>
                      </a:rPr>
                      <m:t>)</m:t>
                    </m:r>
                  </m:oMath>
                </a14:m>
                <a:r>
                  <a:rPr lang="pt-BR" sz="2400" dirty="0"/>
                  <a:t> de lado 1, ou seja sua área é igual a </a:t>
                </a:r>
                <a14:m>
                  <m:oMath xmlns:m="http://schemas.openxmlformats.org/officeDocument/2006/math">
                    <m:sSup>
                      <m:sSupPr>
                        <m:ctrlPr>
                          <a:rPr lang="pt-BR" sz="2400" b="1" i="1" dirty="0">
                            <a:latin typeface="Cambria Math" panose="02040503050406030204" pitchFamily="18" charset="0"/>
                          </a:rPr>
                        </m:ctrlPr>
                      </m:sSupPr>
                      <m:e>
                        <m:r>
                          <a:rPr lang="pt-BR" sz="2400" b="1" i="1" dirty="0">
                            <a:latin typeface="Cambria Math" panose="02040503050406030204" pitchFamily="18" charset="0"/>
                          </a:rPr>
                          <m:t>𝒏</m:t>
                        </m:r>
                      </m:e>
                      <m:sup>
                        <m:r>
                          <a:rPr lang="pt-BR" sz="2400" b="1" i="1" dirty="0">
                            <a:latin typeface="Cambria Math" panose="02040503050406030204" pitchFamily="18" charset="0"/>
                          </a:rPr>
                          <m:t>𝟐</m:t>
                        </m:r>
                      </m:sup>
                    </m:sSup>
                  </m:oMath>
                </a14:m>
                <a:r>
                  <a:rPr lang="pt-BR" sz="2400" dirty="0"/>
                  <a:t>.</a:t>
                </a:r>
              </a:p>
            </p:txBody>
          </p:sp>
        </mc:Choice>
        <mc:Fallback xmlns="">
          <p:sp>
            <p:nvSpPr>
              <p:cNvPr id="5" name="Retângulo 4"/>
              <p:cNvSpPr>
                <a:spLocks noRot="1" noChangeAspect="1" noMove="1" noResize="1" noEditPoints="1" noAdjustHandles="1" noChangeArrowheads="1" noChangeShapeType="1" noTextEdit="1"/>
              </p:cNvSpPr>
              <p:nvPr/>
            </p:nvSpPr>
            <p:spPr>
              <a:xfrm>
                <a:off x="404192" y="2378356"/>
                <a:ext cx="4572000" cy="1577996"/>
              </a:xfrm>
              <a:prstGeom prst="rect">
                <a:avLst/>
              </a:prstGeom>
              <a:blipFill>
                <a:blip r:embed="rId4"/>
                <a:stretch>
                  <a:fillRect l="-2000" t="-2703" r="-2133" b="-8494"/>
                </a:stretch>
              </a:blipFill>
            </p:spPr>
            <p:txBody>
              <a:bodyPr/>
              <a:lstStyle/>
              <a:p>
                <a:r>
                  <a:rPr lang="pt-BR">
                    <a:noFill/>
                  </a:rPr>
                  <a:t> </a:t>
                </a:r>
              </a:p>
            </p:txBody>
          </p:sp>
        </mc:Fallback>
      </mc:AlternateContent>
      <p:sp>
        <p:nvSpPr>
          <p:cNvPr id="6" name="Retângulo 5"/>
          <p:cNvSpPr/>
          <p:nvPr/>
        </p:nvSpPr>
        <p:spPr>
          <a:xfrm>
            <a:off x="404192" y="3956352"/>
            <a:ext cx="8421756" cy="2677656"/>
          </a:xfrm>
          <a:prstGeom prst="rect">
            <a:avLst/>
          </a:prstGeom>
          <a:solidFill>
            <a:srgbClr val="FFFF00"/>
          </a:solidFill>
        </p:spPr>
        <p:txBody>
          <a:bodyPr wrap="square">
            <a:spAutoFit/>
          </a:bodyPr>
          <a:lstStyle/>
          <a:p>
            <a:pPr algn="just"/>
            <a:r>
              <a:rPr lang="pt-BR" sz="2400" dirty="0">
                <a:latin typeface="CMR10"/>
              </a:rPr>
              <a:t>Observe que neste cálculo utilizamos intuitivamente as seguintes propriedades do conceito de área:</a:t>
            </a:r>
          </a:p>
          <a:p>
            <a:pPr algn="just"/>
            <a:endParaRPr lang="pt-BR" sz="2400" dirty="0">
              <a:latin typeface="CMR10"/>
            </a:endParaRPr>
          </a:p>
          <a:p>
            <a:pPr marL="285750" indent="-285750" algn="just">
              <a:buFont typeface="Wingdings" panose="05000000000000000000" pitchFamily="2" charset="2"/>
              <a:buChar char="§"/>
            </a:pPr>
            <a:r>
              <a:rPr lang="pt-BR" sz="2400" dirty="0">
                <a:latin typeface="CMR10"/>
              </a:rPr>
              <a:t>Figuras iguais possuem a mesma área.</a:t>
            </a:r>
          </a:p>
          <a:p>
            <a:pPr marL="285750" indent="-285750" algn="just">
              <a:buFont typeface="Wingdings" panose="05000000000000000000" pitchFamily="2" charset="2"/>
              <a:buChar char="§"/>
            </a:pPr>
            <a:r>
              <a:rPr lang="pt-BR" sz="2400" dirty="0">
                <a:latin typeface="CMR10"/>
              </a:rPr>
              <a:t>Se uma figura está dividida em duas figuras disjuntas, então a soma das áreas dessas duas figuras menores é igual a área da figura total.</a:t>
            </a:r>
            <a:endParaRPr lang="pt-BR" sz="2400" dirty="0"/>
          </a:p>
        </p:txBody>
      </p:sp>
    </p:spTree>
    <p:extLst>
      <p:ext uri="{BB962C8B-B14F-4D97-AF65-F5344CB8AC3E}">
        <p14:creationId xmlns:p14="http://schemas.microsoft.com/office/powerpoint/2010/main" val="42313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8417" y="1186072"/>
            <a:ext cx="8633792" cy="830997"/>
          </a:xfrm>
          <a:prstGeom prst="rect">
            <a:avLst/>
          </a:prstGeom>
        </p:spPr>
        <p:txBody>
          <a:bodyPr wrap="square">
            <a:spAutoFit/>
          </a:bodyPr>
          <a:lstStyle/>
          <a:p>
            <a:r>
              <a:rPr lang="pt-BR" sz="2400" dirty="0">
                <a:latin typeface="CMR10"/>
              </a:rPr>
              <a:t>Vejamos agora como calcular a área de um retângulo cujos lados são números inteiros. </a:t>
            </a:r>
            <a:endParaRPr lang="pt-BR" sz="2400" dirty="0"/>
          </a:p>
        </p:txBody>
      </p:sp>
      <mc:AlternateContent xmlns:mc="http://schemas.openxmlformats.org/markup-compatibility/2006" xmlns:a14="http://schemas.microsoft.com/office/drawing/2010/main">
        <mc:Choice Requires="a14">
          <p:sp>
            <p:nvSpPr>
              <p:cNvPr id="3" name="Retângulo 2"/>
              <p:cNvSpPr/>
              <p:nvPr/>
            </p:nvSpPr>
            <p:spPr>
              <a:xfrm>
                <a:off x="258417" y="5084225"/>
                <a:ext cx="8633792" cy="882614"/>
              </a:xfrm>
              <a:prstGeom prst="rect">
                <a:avLst/>
              </a:prstGeom>
              <a:solidFill>
                <a:srgbClr val="FFFF00"/>
              </a:solidFill>
            </p:spPr>
            <p:txBody>
              <a:bodyPr wrap="square">
                <a:spAutoFit/>
              </a:bodyPr>
              <a:lstStyle/>
              <a:p>
                <a:pPr algn="just"/>
                <a:r>
                  <a:rPr lang="pt-BR" sz="2400" dirty="0">
                    <a:latin typeface="CMR10"/>
                  </a:rPr>
                  <a:t>Procedendo desta forma, podemos chegar na expressão </a:t>
                </a:r>
                <a14:m>
                  <m:oMath xmlns:m="http://schemas.openxmlformats.org/officeDocument/2006/math">
                    <m:r>
                      <a:rPr lang="pt-BR" sz="2800" b="1" i="1" dirty="0" smtClean="0">
                        <a:latin typeface="Cambria Math" panose="02040503050406030204" pitchFamily="18" charset="0"/>
                      </a:rPr>
                      <m:t>𝒏𝒎</m:t>
                    </m:r>
                  </m:oMath>
                </a14:m>
                <a:r>
                  <a:rPr lang="pt-BR" sz="2400" dirty="0">
                    <a:latin typeface="CMMI10"/>
                  </a:rPr>
                  <a:t> </a:t>
                </a:r>
                <a:r>
                  <a:rPr lang="pt-BR" sz="2400" dirty="0">
                    <a:latin typeface="CMR10"/>
                  </a:rPr>
                  <a:t>para a área do retângulo </a:t>
                </a:r>
                <a14:m>
                  <m:oMath xmlns:m="http://schemas.openxmlformats.org/officeDocument/2006/math">
                    <m:r>
                      <a:rPr lang="pt-BR" sz="2400" i="1" dirty="0" smtClean="0">
                        <a:latin typeface="Cambria Math" panose="02040503050406030204" pitchFamily="18" charset="0"/>
                      </a:rPr>
                      <m:t>𝑛</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𝑚</m:t>
                    </m:r>
                  </m:oMath>
                </a14:m>
                <a:r>
                  <a:rPr lang="pt-BR" sz="2400" dirty="0">
                    <a:latin typeface="CMR10"/>
                  </a:rPr>
                  <a:t>.</a:t>
                </a:r>
              </a:p>
            </p:txBody>
          </p:sp>
        </mc:Choice>
        <mc:Fallback xmlns="">
          <p:sp>
            <p:nvSpPr>
              <p:cNvPr id="3" name="Retângulo 2"/>
              <p:cNvSpPr>
                <a:spLocks noRot="1" noChangeAspect="1" noMove="1" noResize="1" noEditPoints="1" noAdjustHandles="1" noChangeArrowheads="1" noChangeShapeType="1" noTextEdit="1"/>
              </p:cNvSpPr>
              <p:nvPr/>
            </p:nvSpPr>
            <p:spPr>
              <a:xfrm>
                <a:off x="258417" y="5084225"/>
                <a:ext cx="8633792" cy="882614"/>
              </a:xfrm>
              <a:prstGeom prst="rect">
                <a:avLst/>
              </a:prstGeom>
              <a:blipFill>
                <a:blip r:embed="rId2"/>
                <a:stretch>
                  <a:fillRect l="-1059" t="-690" b="-1517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p:cNvSpPr/>
              <p:nvPr/>
            </p:nvSpPr>
            <p:spPr>
              <a:xfrm>
                <a:off x="258417" y="2211819"/>
                <a:ext cx="8633792" cy="2677656"/>
              </a:xfrm>
              <a:prstGeom prst="rect">
                <a:avLst/>
              </a:prstGeom>
            </p:spPr>
            <p:txBody>
              <a:bodyPr wrap="square">
                <a:spAutoFit/>
              </a:bodyPr>
              <a:lstStyle/>
              <a:p>
                <a:pPr algn="just"/>
                <a:r>
                  <a:rPr lang="pt-BR" sz="2400" dirty="0">
                    <a:latin typeface="CMR10"/>
                  </a:rPr>
                  <a:t>Por exemplo:</a:t>
                </a:r>
              </a:p>
              <a:p>
                <a:pPr algn="just"/>
                <a:endParaRPr lang="pt-BR" sz="2400" dirty="0">
                  <a:latin typeface="CMR10"/>
                </a:endParaRPr>
              </a:p>
              <a:p>
                <a:pPr marL="342900" indent="-342900" algn="just">
                  <a:buFont typeface="Wingdings" panose="05000000000000000000" pitchFamily="2" charset="2"/>
                  <a:buChar char="v"/>
                </a:pPr>
                <a:r>
                  <a:rPr lang="pt-BR" sz="2400" dirty="0">
                    <a:latin typeface="CMR10"/>
                  </a:rPr>
                  <a:t> o retângulo </a:t>
                </a:r>
                <a14:m>
                  <m:oMath xmlns:m="http://schemas.openxmlformats.org/officeDocument/2006/math">
                    <m:r>
                      <a:rPr lang="pt-BR" sz="2400" i="1" dirty="0">
                        <a:latin typeface="Cambria Math" panose="02040503050406030204" pitchFamily="18" charset="0"/>
                      </a:rPr>
                      <m:t>1</m:t>
                    </m:r>
                    <m:r>
                      <a:rPr lang="pt-BR" sz="2400" i="1" dirty="0">
                        <a:latin typeface="Cambria Math" panose="02040503050406030204" pitchFamily="18" charset="0"/>
                        <a:ea typeface="Cambria Math" panose="02040503050406030204" pitchFamily="18" charset="0"/>
                      </a:rPr>
                      <m:t>×</m:t>
                    </m:r>
                    <m:r>
                      <a:rPr lang="pt-BR" sz="2400" i="1" dirty="0">
                        <a:latin typeface="Cambria Math" panose="02040503050406030204" pitchFamily="18" charset="0"/>
                      </a:rPr>
                      <m:t> </m:t>
                    </m:r>
                    <m:r>
                      <a:rPr lang="pt-BR" sz="2400" i="1" dirty="0">
                        <a:latin typeface="Cambria Math" panose="02040503050406030204" pitchFamily="18" charset="0"/>
                      </a:rPr>
                      <m:t>𝑛</m:t>
                    </m:r>
                  </m:oMath>
                </a14:m>
                <a:r>
                  <a:rPr lang="pt-BR" sz="2400" dirty="0">
                    <a:latin typeface="CMMI10"/>
                  </a:rPr>
                  <a:t> </a:t>
                </a:r>
                <a:r>
                  <a:rPr lang="pt-BR" sz="2400" dirty="0">
                    <a:latin typeface="CMR10"/>
                  </a:rPr>
                  <a:t>deve ter área </a:t>
                </a:r>
                <a14:m>
                  <m:oMath xmlns:m="http://schemas.openxmlformats.org/officeDocument/2006/math">
                    <m:r>
                      <a:rPr lang="pt-BR" sz="2400" b="1" i="1" dirty="0" smtClean="0">
                        <a:latin typeface="Cambria Math" panose="02040503050406030204" pitchFamily="18" charset="0"/>
                      </a:rPr>
                      <m:t>𝒏</m:t>
                    </m:r>
                  </m:oMath>
                </a14:m>
                <a:r>
                  <a:rPr lang="pt-BR" sz="2400" dirty="0">
                    <a:latin typeface="CMR10"/>
                  </a:rPr>
                  <a:t>, pois ele e formado por </a:t>
                </a:r>
                <a14:m>
                  <m:oMath xmlns:m="http://schemas.openxmlformats.org/officeDocument/2006/math">
                    <m:r>
                      <a:rPr lang="pt-BR" sz="2400" b="1" i="1" dirty="0">
                        <a:latin typeface="Cambria Math" panose="02040503050406030204" pitchFamily="18" charset="0"/>
                      </a:rPr>
                      <m:t>𝒏</m:t>
                    </m:r>
                  </m:oMath>
                </a14:m>
                <a:r>
                  <a:rPr lang="pt-BR" sz="2400" dirty="0">
                    <a:latin typeface="CMMI10"/>
                  </a:rPr>
                  <a:t> </a:t>
                </a:r>
                <a:r>
                  <a:rPr lang="pt-BR" sz="2400" dirty="0">
                    <a:latin typeface="CMR10"/>
                  </a:rPr>
                  <a:t>quadrados unitários. </a:t>
                </a:r>
              </a:p>
              <a:p>
                <a:pPr marL="342900" indent="-342900" algn="just">
                  <a:buFont typeface="Wingdings" panose="05000000000000000000" pitchFamily="2" charset="2"/>
                  <a:buChar char="v"/>
                </a:pPr>
                <a:endParaRPr lang="pt-BR" sz="2400" dirty="0">
                  <a:latin typeface="CMR10"/>
                </a:endParaRPr>
              </a:p>
              <a:p>
                <a:pPr marL="342900" indent="-342900" algn="just">
                  <a:buFont typeface="Wingdings" panose="05000000000000000000" pitchFamily="2" charset="2"/>
                  <a:buChar char="v"/>
                </a:pPr>
                <a:r>
                  <a:rPr lang="pt-BR" sz="2400" dirty="0">
                    <a:latin typeface="CMR10"/>
                  </a:rPr>
                  <a:t>O retângulo </a:t>
                </a:r>
                <a14:m>
                  <m:oMath xmlns:m="http://schemas.openxmlformats.org/officeDocument/2006/math">
                    <m:r>
                      <a:rPr lang="pt-BR" sz="2400" i="1" dirty="0" smtClean="0">
                        <a:latin typeface="Cambria Math" panose="02040503050406030204" pitchFamily="18" charset="0"/>
                      </a:rPr>
                      <m:t>2</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𝑛</m:t>
                    </m:r>
                  </m:oMath>
                </a14:m>
                <a:r>
                  <a:rPr lang="pt-BR" sz="2400" dirty="0">
                    <a:latin typeface="CMMI10"/>
                  </a:rPr>
                  <a:t> </a:t>
                </a:r>
                <a:r>
                  <a:rPr lang="pt-BR" sz="2400" dirty="0">
                    <a:latin typeface="CMR10"/>
                  </a:rPr>
                  <a:t>e formado por dois retângulos </a:t>
                </a:r>
                <a14:m>
                  <m:oMath xmlns:m="http://schemas.openxmlformats.org/officeDocument/2006/math">
                    <m:r>
                      <a:rPr lang="pt-BR" sz="2400" i="1" dirty="0">
                        <a:latin typeface="Cambria Math" panose="02040503050406030204" pitchFamily="18" charset="0"/>
                      </a:rPr>
                      <m:t>1</m:t>
                    </m:r>
                    <m:r>
                      <a:rPr lang="pt-BR" sz="2400" i="1" dirty="0">
                        <a:latin typeface="Cambria Math" panose="02040503050406030204" pitchFamily="18" charset="0"/>
                        <a:ea typeface="Cambria Math" panose="02040503050406030204" pitchFamily="18" charset="0"/>
                      </a:rPr>
                      <m:t>×</m:t>
                    </m:r>
                    <m:r>
                      <a:rPr lang="pt-BR" sz="2400" i="1" dirty="0">
                        <a:latin typeface="Cambria Math" panose="02040503050406030204" pitchFamily="18" charset="0"/>
                      </a:rPr>
                      <m:t> </m:t>
                    </m:r>
                    <m:r>
                      <a:rPr lang="pt-BR" sz="2400" i="1" dirty="0">
                        <a:latin typeface="Cambria Math" panose="02040503050406030204" pitchFamily="18" charset="0"/>
                      </a:rPr>
                      <m:t>𝑛</m:t>
                    </m:r>
                  </m:oMath>
                </a14:m>
                <a:r>
                  <a:rPr lang="pt-BR" sz="2400" dirty="0">
                    <a:latin typeface="CMMI10"/>
                  </a:rPr>
                  <a:t> </a:t>
                </a:r>
                <a:r>
                  <a:rPr lang="pt-BR" sz="2400" dirty="0">
                    <a:latin typeface="CMR10"/>
                  </a:rPr>
                  <a:t>. Assim sua área é </a:t>
                </a:r>
                <a14:m>
                  <m:oMath xmlns:m="http://schemas.openxmlformats.org/officeDocument/2006/math">
                    <m:r>
                      <a:rPr lang="pt-BR" sz="2400" i="1" dirty="0" smtClean="0">
                        <a:latin typeface="Cambria Math" panose="02040503050406030204" pitchFamily="18" charset="0"/>
                      </a:rPr>
                      <m:t>2</m:t>
                    </m:r>
                    <m:r>
                      <a:rPr lang="pt-BR" sz="2400" i="1" dirty="0" smtClean="0">
                        <a:latin typeface="Cambria Math" panose="02040503050406030204" pitchFamily="18" charset="0"/>
                      </a:rPr>
                      <m:t>𝑛</m:t>
                    </m:r>
                  </m:oMath>
                </a14:m>
                <a:r>
                  <a:rPr lang="pt-BR" sz="2400" dirty="0">
                    <a:latin typeface="CMR10"/>
                  </a:rPr>
                  <a:t>. </a:t>
                </a:r>
              </a:p>
            </p:txBody>
          </p:sp>
        </mc:Choice>
        <mc:Fallback xmlns="">
          <p:sp>
            <p:nvSpPr>
              <p:cNvPr id="4" name="Retângulo 3"/>
              <p:cNvSpPr>
                <a:spLocks noRot="1" noChangeAspect="1" noMove="1" noResize="1" noEditPoints="1" noAdjustHandles="1" noChangeArrowheads="1" noChangeShapeType="1" noTextEdit="1"/>
              </p:cNvSpPr>
              <p:nvPr/>
            </p:nvSpPr>
            <p:spPr>
              <a:xfrm>
                <a:off x="258417" y="2211819"/>
                <a:ext cx="8633792" cy="2677656"/>
              </a:xfrm>
              <a:prstGeom prst="rect">
                <a:avLst/>
              </a:prstGeom>
              <a:blipFill>
                <a:blip r:embed="rId4"/>
                <a:stretch>
                  <a:fillRect l="-1059" t="-1595" r="-1059" b="-4556"/>
                </a:stretch>
              </a:blipFill>
            </p:spPr>
            <p:txBody>
              <a:bodyPr/>
              <a:lstStyle/>
              <a:p>
                <a:r>
                  <a:rPr lang="pt-BR">
                    <a:noFill/>
                  </a:rPr>
                  <a:t> </a:t>
                </a:r>
              </a:p>
            </p:txBody>
          </p:sp>
        </mc:Fallback>
      </mc:AlternateContent>
      <p:sp>
        <p:nvSpPr>
          <p:cNvPr id="6" name="Subtítulo 2"/>
          <p:cNvSpPr txBox="1">
            <a:spLocks/>
          </p:cNvSpPr>
          <p:nvPr/>
        </p:nvSpPr>
        <p:spPr>
          <a:xfrm>
            <a:off x="467139" y="381760"/>
            <a:ext cx="6858000" cy="559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pt-BR" b="1" i="1" dirty="0"/>
              <a:t>Área do Retângulo</a:t>
            </a:r>
          </a:p>
        </p:txBody>
      </p:sp>
    </p:spTree>
    <p:extLst>
      <p:ext uri="{BB962C8B-B14F-4D97-AF65-F5344CB8AC3E}">
        <p14:creationId xmlns:p14="http://schemas.microsoft.com/office/powerpoint/2010/main" val="163618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231912" y="940233"/>
            <a:ext cx="8544753" cy="2011796"/>
            <a:chOff x="231913" y="264372"/>
            <a:chExt cx="8544753" cy="2011796"/>
          </a:xfrm>
        </p:grpSpPr>
        <mc:AlternateContent xmlns:mc="http://schemas.openxmlformats.org/markup-compatibility/2006" xmlns:a14="http://schemas.microsoft.com/office/drawing/2010/main">
          <mc:Choice Requires="a14">
            <p:sp>
              <p:nvSpPr>
                <p:cNvPr id="2" name="Retângulo 1"/>
                <p:cNvSpPr/>
                <p:nvPr/>
              </p:nvSpPr>
              <p:spPr>
                <a:xfrm>
                  <a:off x="231913" y="337176"/>
                  <a:ext cx="5973003" cy="1938992"/>
                </a:xfrm>
                <a:prstGeom prst="rect">
                  <a:avLst/>
                </a:prstGeom>
              </p:spPr>
              <p:txBody>
                <a:bodyPr wrap="square">
                  <a:spAutoFit/>
                </a:bodyPr>
                <a:lstStyle/>
                <a:p>
                  <a:pPr algn="just"/>
                  <a:r>
                    <a:rPr lang="pt-BR" sz="2400" dirty="0">
                      <a:latin typeface="CMR10"/>
                    </a:rPr>
                    <a:t>Exemplicando, o retângulo </a:t>
                  </a:r>
                  <a14:m>
                    <m:oMath xmlns:m="http://schemas.openxmlformats.org/officeDocument/2006/math">
                      <m:r>
                        <a:rPr lang="pt-BR" sz="2400" i="1" dirty="0" smtClean="0">
                          <a:latin typeface="Cambria Math" panose="02040503050406030204" pitchFamily="18" charset="0"/>
                        </a:rPr>
                        <m:t>3</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4</m:t>
                      </m:r>
                    </m:oMath>
                  </a14:m>
                  <a:r>
                    <a:rPr lang="pt-BR" sz="2400" dirty="0">
                      <a:latin typeface="CMR10"/>
                    </a:rPr>
                    <a:t> da figura ao lado tem área igual a </a:t>
                  </a:r>
                  <a14:m>
                    <m:oMath xmlns:m="http://schemas.openxmlformats.org/officeDocument/2006/math">
                      <m:r>
                        <a:rPr lang="pt-BR" sz="2400" i="1" dirty="0" smtClean="0">
                          <a:latin typeface="Cambria Math" panose="02040503050406030204" pitchFamily="18" charset="0"/>
                        </a:rPr>
                        <m:t>3</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4</m:t>
                      </m:r>
                      <m:r>
                        <a:rPr lang="pt-BR" sz="2400" b="0" i="1" dirty="0" smtClean="0">
                          <a:latin typeface="Cambria Math" panose="02040503050406030204" pitchFamily="18" charset="0"/>
                        </a:rPr>
                        <m:t>=1</m:t>
                      </m:r>
                      <m:r>
                        <a:rPr lang="pt-BR" sz="2400" i="1" dirty="0">
                          <a:latin typeface="Cambria Math" panose="02040503050406030204" pitchFamily="18" charset="0"/>
                        </a:rPr>
                        <m:t>2</m:t>
                      </m:r>
                    </m:oMath>
                  </a14:m>
                  <a:r>
                    <a:rPr lang="pt-BR" sz="2400" dirty="0">
                      <a:latin typeface="CMR10"/>
                    </a:rPr>
                    <a:t>, pois ele é formado por 12 quadrados unitários, ou por 3 retângulos </a:t>
                  </a:r>
                  <a14:m>
                    <m:oMath xmlns:m="http://schemas.openxmlformats.org/officeDocument/2006/math">
                      <m:r>
                        <a:rPr lang="pt-BR" sz="2400" i="1" dirty="0" smtClean="0">
                          <a:latin typeface="Cambria Math" panose="02040503050406030204" pitchFamily="18" charset="0"/>
                        </a:rPr>
                        <m:t>1</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4</m:t>
                      </m:r>
                    </m:oMath>
                  </a14:m>
                  <a:r>
                    <a:rPr lang="pt-BR" sz="2400" dirty="0">
                      <a:latin typeface="CMR10"/>
                    </a:rPr>
                    <a:t> (três faixas horizontais).</a:t>
                  </a:r>
                  <a:endParaRPr lang="pt-BR" sz="2400" dirty="0"/>
                </a:p>
              </p:txBody>
            </p:sp>
          </mc:Choice>
          <mc:Fallback xmlns="">
            <p:sp>
              <p:nvSpPr>
                <p:cNvPr id="2" name="Retângulo 1"/>
                <p:cNvSpPr>
                  <a:spLocks noRot="1" noChangeAspect="1" noMove="1" noResize="1" noEditPoints="1" noAdjustHandles="1" noChangeArrowheads="1" noChangeShapeType="1" noTextEdit="1"/>
                </p:cNvSpPr>
                <p:nvPr/>
              </p:nvSpPr>
              <p:spPr>
                <a:xfrm>
                  <a:off x="231913" y="337176"/>
                  <a:ext cx="5973003" cy="1938992"/>
                </a:xfrm>
                <a:prstGeom prst="rect">
                  <a:avLst/>
                </a:prstGeom>
                <a:blipFill>
                  <a:blip r:embed="rId2"/>
                  <a:stretch>
                    <a:fillRect l="-1531" t="-2201" r="-1633" b="-5975"/>
                  </a:stretch>
                </a:blipFill>
              </p:spPr>
              <p:txBody>
                <a:bodyPr/>
                <a:lstStyle/>
                <a:p>
                  <a:r>
                    <a:rPr lang="pt-BR">
                      <a:noFill/>
                    </a:rPr>
                    <a:t> </a:t>
                  </a:r>
                </a:p>
              </p:txBody>
            </p:sp>
          </mc:Fallback>
        </mc:AlternateContent>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916" y="264372"/>
              <a:ext cx="2571750" cy="1985963"/>
            </a:xfrm>
            <a:prstGeom prst="rect">
              <a:avLst/>
            </a:prstGeom>
          </p:spPr>
        </p:pic>
      </p:grpSp>
      <mc:AlternateContent xmlns:mc="http://schemas.openxmlformats.org/markup-compatibility/2006" xmlns:a14="http://schemas.microsoft.com/office/drawing/2010/main">
        <mc:Choice Requires="a14">
          <p:sp>
            <p:nvSpPr>
              <p:cNvPr id="5" name="Retângulo 4"/>
              <p:cNvSpPr/>
              <p:nvPr/>
            </p:nvSpPr>
            <p:spPr>
              <a:xfrm>
                <a:off x="231912" y="3367494"/>
                <a:ext cx="8544753" cy="2252348"/>
              </a:xfrm>
              <a:prstGeom prst="rect">
                <a:avLst/>
              </a:prstGeom>
              <a:solidFill>
                <a:srgbClr val="FFFF00"/>
              </a:solidFill>
            </p:spPr>
            <p:txBody>
              <a:bodyPr wrap="square">
                <a:spAutoFit/>
              </a:bodyPr>
              <a:lstStyle/>
              <a:p>
                <a:pPr algn="just">
                  <a:lnSpc>
                    <a:spcPct val="150000"/>
                  </a:lnSpc>
                </a:pPr>
                <a:r>
                  <a:rPr lang="pt-BR" sz="2400" dirty="0">
                    <a:latin typeface="CMR10"/>
                  </a:rPr>
                  <a:t>	Antes de continuar vale a pena observar que a expressão </a:t>
                </a:r>
                <a14:m>
                  <m:oMath xmlns:m="http://schemas.openxmlformats.org/officeDocument/2006/math">
                    <m:sSup>
                      <m:sSupPr>
                        <m:ctrlPr>
                          <a:rPr lang="pt-BR" sz="2400" b="1" i="1" dirty="0" smtClean="0">
                            <a:latin typeface="Cambria Math" panose="02040503050406030204" pitchFamily="18" charset="0"/>
                          </a:rPr>
                        </m:ctrlPr>
                      </m:sSupPr>
                      <m:e>
                        <m:r>
                          <a:rPr lang="pt-BR" sz="2400" b="1" i="1" dirty="0">
                            <a:latin typeface="Cambria Math" panose="02040503050406030204" pitchFamily="18" charset="0"/>
                          </a:rPr>
                          <m:t>𝒏</m:t>
                        </m:r>
                      </m:e>
                      <m:sup>
                        <m:r>
                          <a:rPr lang="pt-BR" sz="2400" b="1" i="1" dirty="0" smtClean="0">
                            <a:latin typeface="Cambria Math" panose="02040503050406030204" pitchFamily="18" charset="0"/>
                          </a:rPr>
                          <m:t>𝟐</m:t>
                        </m:r>
                      </m:sup>
                    </m:sSup>
                  </m:oMath>
                </a14:m>
                <a:r>
                  <a:rPr lang="pt-BR" sz="2400" dirty="0">
                    <a:latin typeface="CMR10"/>
                  </a:rPr>
                  <a:t> para a área de um quadrado de lado </a:t>
                </a:r>
                <a14:m>
                  <m:oMath xmlns:m="http://schemas.openxmlformats.org/officeDocument/2006/math">
                    <m:r>
                      <a:rPr lang="pt-BR" sz="2400" b="1" i="1" dirty="0" smtClean="0">
                        <a:latin typeface="Cambria Math" panose="02040503050406030204" pitchFamily="18" charset="0"/>
                      </a:rPr>
                      <m:t>𝒏</m:t>
                    </m:r>
                  </m:oMath>
                </a14:m>
                <a:r>
                  <a:rPr lang="pt-BR" sz="2400" dirty="0">
                    <a:latin typeface="CMR10"/>
                  </a:rPr>
                  <a:t> é um caso particular da expressão </a:t>
                </a:r>
                <a14:m>
                  <m:oMath xmlns:m="http://schemas.openxmlformats.org/officeDocument/2006/math">
                    <m:r>
                      <a:rPr lang="pt-BR" sz="2400" b="1" i="1" dirty="0" smtClean="0">
                        <a:latin typeface="Cambria Math" panose="02040503050406030204" pitchFamily="18" charset="0"/>
                      </a:rPr>
                      <m:t>𝒏𝒎</m:t>
                    </m:r>
                    <m:r>
                      <a:rPr lang="pt-BR" sz="2400" i="1" dirty="0">
                        <a:latin typeface="Cambria Math" panose="02040503050406030204" pitchFamily="18" charset="0"/>
                      </a:rPr>
                      <m:t> </m:t>
                    </m:r>
                  </m:oMath>
                </a14:m>
                <a:r>
                  <a:rPr lang="pt-BR" sz="2400" dirty="0">
                    <a:latin typeface="CMR10"/>
                  </a:rPr>
                  <a:t>da área de um retângulo </a:t>
                </a:r>
                <a14:m>
                  <m:oMath xmlns:m="http://schemas.openxmlformats.org/officeDocument/2006/math">
                    <m:r>
                      <a:rPr lang="pt-BR" sz="2400" i="1" dirty="0" smtClean="0">
                        <a:latin typeface="Cambria Math" panose="02040503050406030204" pitchFamily="18" charset="0"/>
                      </a:rPr>
                      <m:t>𝑛</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𝑚</m:t>
                    </m:r>
                  </m:oMath>
                </a14:m>
                <a:r>
                  <a:rPr lang="pt-BR" sz="2400" dirty="0">
                    <a:latin typeface="CMR10"/>
                  </a:rPr>
                  <a:t>, pois, quando </a:t>
                </a:r>
                <a14:m>
                  <m:oMath xmlns:m="http://schemas.openxmlformats.org/officeDocument/2006/math">
                    <m:r>
                      <a:rPr lang="pt-BR" sz="2400" b="1" i="1" dirty="0" smtClean="0">
                        <a:latin typeface="Cambria Math" panose="02040503050406030204" pitchFamily="18" charset="0"/>
                      </a:rPr>
                      <m:t>𝒏</m:t>
                    </m:r>
                    <m:r>
                      <a:rPr lang="pt-BR" sz="2400" b="1" i="1" dirty="0" smtClean="0">
                        <a:latin typeface="Cambria Math" panose="02040503050406030204" pitchFamily="18" charset="0"/>
                      </a:rPr>
                      <m:t>=</m:t>
                    </m:r>
                    <m:r>
                      <a:rPr lang="pt-BR" sz="2400" b="1" i="1" dirty="0" smtClean="0">
                        <a:latin typeface="Cambria Math" panose="02040503050406030204" pitchFamily="18" charset="0"/>
                      </a:rPr>
                      <m:t>𝒎</m:t>
                    </m:r>
                  </m:oMath>
                </a14:m>
                <a:r>
                  <a:rPr lang="pt-BR" sz="2400" dirty="0">
                    <a:latin typeface="CMR10"/>
                  </a:rPr>
                  <a:t>, este retângulo também é um quadrado.</a:t>
                </a:r>
              </a:p>
            </p:txBody>
          </p:sp>
        </mc:Choice>
        <mc:Fallback xmlns="">
          <p:sp>
            <p:nvSpPr>
              <p:cNvPr id="5" name="Retângulo 4"/>
              <p:cNvSpPr>
                <a:spLocks noRot="1" noChangeAspect="1" noMove="1" noResize="1" noEditPoints="1" noAdjustHandles="1" noChangeArrowheads="1" noChangeShapeType="1" noTextEdit="1"/>
              </p:cNvSpPr>
              <p:nvPr/>
            </p:nvSpPr>
            <p:spPr>
              <a:xfrm>
                <a:off x="231912" y="3367494"/>
                <a:ext cx="8544753" cy="2252348"/>
              </a:xfrm>
              <a:prstGeom prst="rect">
                <a:avLst/>
              </a:prstGeom>
              <a:blipFill>
                <a:blip r:embed="rId4"/>
                <a:stretch>
                  <a:fillRect l="-1070" r="-1141" b="-5405"/>
                </a:stretch>
              </a:blipFill>
            </p:spPr>
            <p:txBody>
              <a:bodyPr/>
              <a:lstStyle/>
              <a:p>
                <a:r>
                  <a:rPr lang="pt-BR">
                    <a:noFill/>
                  </a:rPr>
                  <a:t> </a:t>
                </a:r>
              </a:p>
            </p:txBody>
          </p:sp>
        </mc:Fallback>
      </mc:AlternateContent>
    </p:spTree>
    <p:extLst>
      <p:ext uri="{BB962C8B-B14F-4D97-AF65-F5344CB8AC3E}">
        <p14:creationId xmlns:p14="http://schemas.microsoft.com/office/powerpoint/2010/main" val="41988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b="37587"/>
          <a:stretch/>
        </p:blipFill>
        <p:spPr>
          <a:xfrm>
            <a:off x="331106" y="837718"/>
            <a:ext cx="8486775" cy="2462074"/>
          </a:xfrm>
          <a:prstGeom prst="rect">
            <a:avLst/>
          </a:prstGeom>
        </p:spPr>
      </p:pic>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41617" t="62054" r="39957"/>
          <a:stretch/>
        </p:blipFill>
        <p:spPr>
          <a:xfrm>
            <a:off x="3389816" y="3663278"/>
            <a:ext cx="2369353" cy="2268008"/>
          </a:xfrm>
          <a:prstGeom prst="rect">
            <a:avLst/>
          </a:prstGeom>
        </p:spPr>
      </p:pic>
    </p:spTree>
    <p:extLst>
      <p:ext uri="{BB962C8B-B14F-4D97-AF65-F5344CB8AC3E}">
        <p14:creationId xmlns:p14="http://schemas.microsoft.com/office/powerpoint/2010/main" val="72669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65" y="926624"/>
            <a:ext cx="8439626" cy="2781776"/>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913" y="3708400"/>
            <a:ext cx="3316129" cy="2986088"/>
          </a:xfrm>
          <a:prstGeom prst="rect">
            <a:avLst/>
          </a:prstGeom>
        </p:spPr>
      </p:pic>
    </p:spTree>
    <p:extLst>
      <p:ext uri="{BB962C8B-B14F-4D97-AF65-F5344CB8AC3E}">
        <p14:creationId xmlns:p14="http://schemas.microsoft.com/office/powerpoint/2010/main" val="100320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18" y="643389"/>
            <a:ext cx="8329613" cy="3253264"/>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083" y="3896653"/>
            <a:ext cx="2555081" cy="2837021"/>
          </a:xfrm>
          <a:prstGeom prst="rect">
            <a:avLst/>
          </a:prstGeom>
        </p:spPr>
      </p:pic>
      <p:grpSp>
        <p:nvGrpSpPr>
          <p:cNvPr id="12" name="Agrupar 11"/>
          <p:cNvGrpSpPr/>
          <p:nvPr/>
        </p:nvGrpSpPr>
        <p:grpSpPr>
          <a:xfrm>
            <a:off x="3885192" y="4992914"/>
            <a:ext cx="1018112" cy="1044082"/>
            <a:chOff x="3885192" y="4992914"/>
            <a:chExt cx="1018112" cy="1044082"/>
          </a:xfrm>
        </p:grpSpPr>
        <p:cxnSp>
          <p:nvCxnSpPr>
            <p:cNvPr id="8" name="Conector reto 7"/>
            <p:cNvCxnSpPr/>
            <p:nvPr/>
          </p:nvCxnSpPr>
          <p:spPr>
            <a:xfrm flipH="1">
              <a:off x="4890052" y="5022574"/>
              <a:ext cx="13252" cy="100716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Agrupar 10"/>
            <p:cNvGrpSpPr/>
            <p:nvPr/>
          </p:nvGrpSpPr>
          <p:grpSpPr>
            <a:xfrm>
              <a:off x="3885192" y="4992914"/>
              <a:ext cx="1018112" cy="1044082"/>
              <a:chOff x="3885192" y="4992914"/>
              <a:chExt cx="1018112" cy="1044082"/>
            </a:xfrm>
          </p:grpSpPr>
          <p:cxnSp>
            <p:nvCxnSpPr>
              <p:cNvPr id="6" name="Conector reto 5"/>
              <p:cNvCxnSpPr/>
              <p:nvPr/>
            </p:nvCxnSpPr>
            <p:spPr>
              <a:xfrm>
                <a:off x="3889829" y="4992914"/>
                <a:ext cx="1001485" cy="14515"/>
              </a:xfrm>
              <a:prstGeom prst="line">
                <a:avLst/>
              </a:prstGeom>
              <a:ln w="5715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9" name="Conector reto 8"/>
              <p:cNvCxnSpPr/>
              <p:nvPr/>
            </p:nvCxnSpPr>
            <p:spPr>
              <a:xfrm flipH="1">
                <a:off x="3885192" y="4992914"/>
                <a:ext cx="13252" cy="100716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3901819" y="6022481"/>
                <a:ext cx="1001485" cy="14515"/>
              </a:xfrm>
              <a:prstGeom prst="line">
                <a:avLst/>
              </a:prstGeom>
              <a:ln w="57150">
                <a:solidFill>
                  <a:schemeClr val="accent4"/>
                </a:solidFill>
              </a:ln>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34388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07" y="195035"/>
            <a:ext cx="7189470" cy="3691890"/>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09" y="3886925"/>
            <a:ext cx="8695373" cy="2590800"/>
          </a:xfrm>
          <a:prstGeom prst="rect">
            <a:avLst/>
          </a:prstGeom>
        </p:spPr>
      </p:pic>
    </p:spTree>
    <p:extLst>
      <p:ext uri="{BB962C8B-B14F-4D97-AF65-F5344CB8AC3E}">
        <p14:creationId xmlns:p14="http://schemas.microsoft.com/office/powerpoint/2010/main" val="25704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48" y="974882"/>
            <a:ext cx="8630603" cy="4112895"/>
          </a:xfrm>
          <a:prstGeom prst="rect">
            <a:avLst/>
          </a:prstGeom>
        </p:spPr>
      </p:pic>
    </p:spTree>
    <p:extLst>
      <p:ext uri="{BB962C8B-B14F-4D97-AF65-F5344CB8AC3E}">
        <p14:creationId xmlns:p14="http://schemas.microsoft.com/office/powerpoint/2010/main" val="235352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32" y="1541462"/>
            <a:ext cx="8172450" cy="3571875"/>
          </a:xfrm>
          <a:prstGeom prst="rect">
            <a:avLst/>
          </a:prstGeom>
        </p:spPr>
      </p:pic>
    </p:spTree>
    <p:extLst>
      <p:ext uri="{BB962C8B-B14F-4D97-AF65-F5344CB8AC3E}">
        <p14:creationId xmlns:p14="http://schemas.microsoft.com/office/powerpoint/2010/main" val="1772849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97" y="1064157"/>
            <a:ext cx="8209598" cy="3950970"/>
          </a:xfrm>
          <a:prstGeom prst="rect">
            <a:avLst/>
          </a:prstGeom>
        </p:spPr>
      </p:pic>
    </p:spTree>
    <p:extLst>
      <p:ext uri="{BB962C8B-B14F-4D97-AF65-F5344CB8AC3E}">
        <p14:creationId xmlns:p14="http://schemas.microsoft.com/office/powerpoint/2010/main" val="154672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6600" b="1" dirty="0"/>
              <a:t>Cronograma</a:t>
            </a:r>
            <a:endParaRPr lang="pt-BR" sz="6600" dirty="0"/>
          </a:p>
        </p:txBody>
      </p:sp>
      <p:sp>
        <p:nvSpPr>
          <p:cNvPr id="3" name="Espaço Reservado para Conteúdo 2"/>
          <p:cNvSpPr>
            <a:spLocks noGrp="1"/>
          </p:cNvSpPr>
          <p:nvPr>
            <p:ph idx="1"/>
          </p:nvPr>
        </p:nvSpPr>
        <p:spPr/>
        <p:txBody>
          <a:bodyPr/>
          <a:lstStyle/>
          <a:p>
            <a:pPr lvl="0"/>
            <a:r>
              <a:rPr lang="pt-BR" sz="3600" dirty="0"/>
              <a:t>04/07 a 09/07 Tarefa no fórum do PIC.</a:t>
            </a:r>
          </a:p>
          <a:p>
            <a:pPr lvl="0"/>
            <a:r>
              <a:rPr lang="pt-BR" sz="3600" dirty="0"/>
              <a:t>16/07 Aula 4;</a:t>
            </a:r>
          </a:p>
          <a:p>
            <a:pPr lvl="0"/>
            <a:r>
              <a:rPr lang="pt-BR" sz="3600" dirty="0"/>
              <a:t>23/07 Férias;</a:t>
            </a:r>
          </a:p>
          <a:p>
            <a:pPr lvl="0"/>
            <a:r>
              <a:rPr lang="pt-BR" sz="3600" dirty="0"/>
              <a:t>30/07 Férias;</a:t>
            </a:r>
          </a:p>
          <a:p>
            <a:pPr lvl="0"/>
            <a:r>
              <a:rPr lang="pt-BR" sz="3600" dirty="0"/>
              <a:t>06/08 Aula 5.</a:t>
            </a:r>
          </a:p>
          <a:p>
            <a:endParaRPr lang="pt-BR" dirty="0"/>
          </a:p>
        </p:txBody>
      </p:sp>
    </p:spTree>
    <p:extLst>
      <p:ext uri="{BB962C8B-B14F-4D97-AF65-F5344CB8AC3E}">
        <p14:creationId xmlns:p14="http://schemas.microsoft.com/office/powerpoint/2010/main" val="3515390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
          <p:cNvSpPr>
            <a:spLocks noChangeShapeType="1"/>
          </p:cNvSpPr>
          <p:nvPr/>
        </p:nvSpPr>
        <p:spPr bwMode="auto">
          <a:xfrm>
            <a:off x="4471988" y="568325"/>
            <a:ext cx="60325" cy="0"/>
          </a:xfrm>
          <a:prstGeom prst="line">
            <a:avLst/>
          </a:prstGeom>
          <a:noFill/>
          <a:ln w="50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7" name="Rectangle 6"/>
          <p:cNvSpPr>
            <a:spLocks noChangeArrowheads="1"/>
          </p:cNvSpPr>
          <p:nvPr/>
        </p:nvSpPr>
        <p:spPr bwMode="auto">
          <a:xfrm>
            <a:off x="410817" y="170760"/>
            <a:ext cx="8097080" cy="2308324"/>
          </a:xfrm>
          <a:prstGeom prst="rect">
            <a:avLst/>
          </a:prstGeom>
        </p:spPr>
        <p:txBody>
          <a:bodyPr wrap="square">
            <a:spAutoFit/>
          </a:bodyPr>
          <a:lstStyle/>
          <a:p>
            <a:pPr algn="just"/>
            <a:r>
              <a:rPr lang="en-US" altLang="pt-BR" sz="2400" b="1" dirty="0">
                <a:latin typeface="CMR10"/>
              </a:rPr>
              <a:t>Exemplo 1: (OBMEP 2007 – N2Q15 – 1a </a:t>
            </a:r>
            <a:r>
              <a:rPr lang="pt-BR" altLang="pt-BR" sz="2400" b="1" dirty="0">
                <a:latin typeface="CMR10"/>
              </a:rPr>
              <a:t>fase</a:t>
            </a:r>
            <a:r>
              <a:rPr lang="en-US" altLang="pt-BR" sz="2400" b="1" dirty="0">
                <a:latin typeface="CMR10"/>
              </a:rPr>
              <a:t>) </a:t>
            </a:r>
          </a:p>
          <a:p>
            <a:pPr algn="just"/>
            <a:r>
              <a:rPr lang="en-US" altLang="pt-BR" sz="2400" dirty="0">
                <a:latin typeface="CMR10"/>
              </a:rPr>
              <a:t>A </a:t>
            </a:r>
            <a:r>
              <a:rPr lang="pt-BR" altLang="pt-BR" sz="2400" dirty="0">
                <a:latin typeface="CMR10"/>
              </a:rPr>
              <a:t>figura</a:t>
            </a:r>
            <a:r>
              <a:rPr lang="en-US" altLang="pt-BR" sz="2400" dirty="0">
                <a:latin typeface="CMR10"/>
              </a:rPr>
              <a:t> </a:t>
            </a:r>
            <a:r>
              <a:rPr lang="pt-BR" altLang="pt-BR" sz="2400" dirty="0">
                <a:latin typeface="CMR10"/>
              </a:rPr>
              <a:t>mostra</a:t>
            </a:r>
            <a:r>
              <a:rPr lang="en-US" altLang="pt-BR" sz="2400" dirty="0">
                <a:latin typeface="CMR10"/>
              </a:rPr>
              <a:t> </a:t>
            </a:r>
            <a:r>
              <a:rPr lang="pt-BR" altLang="pt-BR" sz="2400" dirty="0">
                <a:latin typeface="CMR10"/>
              </a:rPr>
              <a:t>três</a:t>
            </a:r>
            <a:r>
              <a:rPr lang="en-US" altLang="pt-BR" sz="2400" dirty="0">
                <a:latin typeface="CMR10"/>
              </a:rPr>
              <a:t> </a:t>
            </a:r>
            <a:r>
              <a:rPr lang="pt-BR" altLang="pt-BR" sz="2400" dirty="0">
                <a:latin typeface="CMR10"/>
              </a:rPr>
              <a:t>polígonos</a:t>
            </a:r>
            <a:r>
              <a:rPr lang="en-US" altLang="pt-BR" sz="2400" dirty="0">
                <a:latin typeface="CMR10"/>
              </a:rPr>
              <a:t> </a:t>
            </a:r>
            <a:r>
              <a:rPr lang="pt-BR" altLang="pt-BR" sz="2400" dirty="0">
                <a:latin typeface="CMR10"/>
              </a:rPr>
              <a:t>desenhados</a:t>
            </a:r>
            <a:r>
              <a:rPr lang="en-US" altLang="pt-BR" sz="2400" dirty="0">
                <a:latin typeface="CMR10"/>
              </a:rPr>
              <a:t>  </a:t>
            </a:r>
            <a:r>
              <a:rPr lang="pt-BR" altLang="pt-BR" sz="2400" dirty="0">
                <a:latin typeface="CMR10"/>
              </a:rPr>
              <a:t>em</a:t>
            </a:r>
            <a:r>
              <a:rPr lang="en-US" altLang="pt-BR" sz="2400" dirty="0">
                <a:latin typeface="CMR10"/>
              </a:rPr>
              <a:t>  </a:t>
            </a:r>
            <a:r>
              <a:rPr lang="pt-BR" altLang="pt-BR" sz="2400" dirty="0">
                <a:latin typeface="CMR10"/>
              </a:rPr>
              <a:t>uma</a:t>
            </a:r>
            <a:r>
              <a:rPr lang="en-US" altLang="pt-BR" sz="2400" dirty="0">
                <a:latin typeface="CMR10"/>
              </a:rPr>
              <a:t>  </a:t>
            </a:r>
            <a:r>
              <a:rPr lang="pt-BR" altLang="pt-BR" sz="2400" dirty="0">
                <a:latin typeface="CMR10"/>
              </a:rPr>
              <a:t>folha</a:t>
            </a:r>
            <a:r>
              <a:rPr lang="en-US" altLang="pt-BR" sz="2400" dirty="0">
                <a:latin typeface="CMR10"/>
              </a:rPr>
              <a:t>  </a:t>
            </a:r>
            <a:r>
              <a:rPr lang="pt-BR" altLang="pt-BR" sz="2400" dirty="0">
                <a:latin typeface="CMR10"/>
              </a:rPr>
              <a:t>quadriculada</a:t>
            </a:r>
            <a:r>
              <a:rPr lang="en-US" altLang="pt-BR" sz="2400" dirty="0">
                <a:latin typeface="CMR10"/>
              </a:rPr>
              <a:t>.   Para  </a:t>
            </a:r>
            <a:r>
              <a:rPr lang="pt-BR" altLang="pt-BR" sz="2400" dirty="0">
                <a:latin typeface="CMR10"/>
              </a:rPr>
              <a:t>cada</a:t>
            </a:r>
            <a:r>
              <a:rPr lang="en-US" altLang="pt-BR" sz="2400" dirty="0">
                <a:latin typeface="CMR10"/>
              </a:rPr>
              <a:t>  um </a:t>
            </a:r>
            <a:r>
              <a:rPr lang="pt-BR" altLang="pt-BR" sz="2400" dirty="0">
                <a:latin typeface="CMR10"/>
              </a:rPr>
              <a:t>destes</a:t>
            </a:r>
            <a:r>
              <a:rPr lang="en-US" altLang="pt-BR" sz="2400" dirty="0">
                <a:latin typeface="CMR10"/>
              </a:rPr>
              <a:t> </a:t>
            </a:r>
            <a:r>
              <a:rPr lang="pt-BR" altLang="pt-BR" sz="2400" dirty="0">
                <a:latin typeface="CMR10"/>
              </a:rPr>
              <a:t>polígonos</a:t>
            </a:r>
            <a:r>
              <a:rPr lang="en-US" altLang="pt-BR" sz="2400" dirty="0">
                <a:latin typeface="CMR10"/>
              </a:rPr>
              <a:t> </a:t>
            </a:r>
            <a:r>
              <a:rPr lang="pt-BR" altLang="pt-BR" sz="2400" dirty="0">
                <a:latin typeface="CMR10"/>
              </a:rPr>
              <a:t>foi</a:t>
            </a:r>
            <a:r>
              <a:rPr lang="en-US" altLang="pt-BR" sz="2400" dirty="0">
                <a:latin typeface="CMR10"/>
              </a:rPr>
              <a:t> </a:t>
            </a:r>
            <a:r>
              <a:rPr lang="pt-BR" altLang="pt-BR" sz="2400" dirty="0">
                <a:latin typeface="CMR10"/>
              </a:rPr>
              <a:t>assinalado</a:t>
            </a:r>
            <a:r>
              <a:rPr lang="en-US" altLang="pt-BR" sz="2400" dirty="0">
                <a:latin typeface="CMR10"/>
              </a:rPr>
              <a:t>, no </a:t>
            </a:r>
            <a:r>
              <a:rPr lang="pt-BR" altLang="pt-BR" sz="2400" dirty="0">
                <a:latin typeface="CMR10"/>
              </a:rPr>
              <a:t>plano</a:t>
            </a:r>
            <a:r>
              <a:rPr lang="en-US" altLang="pt-BR" sz="2400" dirty="0">
                <a:latin typeface="CMR10"/>
              </a:rPr>
              <a:t> </a:t>
            </a:r>
            <a:r>
              <a:rPr lang="pt-BR" altLang="pt-BR" sz="2400" dirty="0">
                <a:latin typeface="CMR10"/>
              </a:rPr>
              <a:t>cartesiano</a:t>
            </a:r>
            <a:r>
              <a:rPr lang="en-US" altLang="pt-BR" sz="2400" dirty="0">
                <a:latin typeface="CMR10"/>
              </a:rPr>
              <a:t> à </a:t>
            </a:r>
            <a:r>
              <a:rPr lang="pt-BR" altLang="pt-BR" sz="2400" dirty="0">
                <a:latin typeface="CMR10"/>
              </a:rPr>
              <a:t>direita</a:t>
            </a:r>
            <a:r>
              <a:rPr lang="en-US" altLang="pt-BR" sz="2400" dirty="0">
                <a:latin typeface="CMR10"/>
              </a:rPr>
              <a:t>, o </a:t>
            </a:r>
            <a:r>
              <a:rPr lang="pt-BR" altLang="pt-BR" sz="2400" dirty="0">
                <a:latin typeface="CMR10"/>
              </a:rPr>
              <a:t>ponto</a:t>
            </a:r>
            <a:r>
              <a:rPr lang="en-US" altLang="pt-BR" sz="2400" dirty="0">
                <a:latin typeface="CMR10"/>
              </a:rPr>
              <a:t> </a:t>
            </a:r>
            <a:r>
              <a:rPr lang="pt-BR" altLang="pt-BR" sz="2400" dirty="0">
                <a:latin typeface="CMR10"/>
              </a:rPr>
              <a:t>cujas</a:t>
            </a:r>
            <a:r>
              <a:rPr lang="en-US" altLang="pt-BR" sz="2400" dirty="0">
                <a:latin typeface="CMR10"/>
              </a:rPr>
              <a:t> </a:t>
            </a:r>
            <a:r>
              <a:rPr lang="pt-BR" altLang="pt-BR" sz="2400" dirty="0">
                <a:latin typeface="CMR10"/>
              </a:rPr>
              <a:t>coordenadas</a:t>
            </a:r>
            <a:r>
              <a:rPr lang="en-US" altLang="pt-BR" sz="2400" dirty="0">
                <a:latin typeface="CMR10"/>
              </a:rPr>
              <a:t> horizontal e vertical </a:t>
            </a:r>
            <a:r>
              <a:rPr lang="pt-BR" altLang="pt-BR" sz="2400" dirty="0">
                <a:latin typeface="CMR10"/>
              </a:rPr>
              <a:t>são</a:t>
            </a:r>
            <a:r>
              <a:rPr lang="en-US" altLang="pt-BR" sz="2400" dirty="0">
                <a:latin typeface="CMR10"/>
              </a:rPr>
              <a:t>, </a:t>
            </a:r>
            <a:r>
              <a:rPr lang="pt-BR" altLang="pt-BR" sz="2400" dirty="0">
                <a:latin typeface="CMR10"/>
              </a:rPr>
              <a:t>respectivamente</a:t>
            </a:r>
            <a:r>
              <a:rPr lang="en-US" altLang="pt-BR" sz="2400" dirty="0">
                <a:latin typeface="CMR10"/>
              </a:rPr>
              <a:t>, </a:t>
            </a:r>
            <a:r>
              <a:rPr lang="pt-BR" altLang="pt-BR" sz="2400" dirty="0">
                <a:latin typeface="CMR10"/>
              </a:rPr>
              <a:t>seu</a:t>
            </a:r>
            <a:r>
              <a:rPr lang="en-US" altLang="pt-BR" sz="2400" dirty="0">
                <a:latin typeface="CMR10"/>
              </a:rPr>
              <a:t> </a:t>
            </a:r>
            <a:r>
              <a:rPr lang="pt-BR" altLang="pt-BR" sz="2400" dirty="0">
                <a:latin typeface="CMR10"/>
              </a:rPr>
              <a:t>perímetro</a:t>
            </a:r>
            <a:r>
              <a:rPr lang="en-US" altLang="pt-BR" sz="2400" dirty="0">
                <a:latin typeface="CMR10"/>
              </a:rPr>
              <a:t>  e </a:t>
            </a:r>
            <a:r>
              <a:rPr lang="pt-BR" altLang="pt-BR" sz="2400" dirty="0">
                <a:latin typeface="CMR10"/>
              </a:rPr>
              <a:t>sua</a:t>
            </a:r>
            <a:r>
              <a:rPr lang="en-US" altLang="pt-BR" sz="2400" dirty="0">
                <a:latin typeface="CMR10"/>
              </a:rPr>
              <a:t> </a:t>
            </a:r>
            <a:r>
              <a:rPr lang="pt-BR" altLang="pt-BR" sz="2400" dirty="0">
                <a:latin typeface="CMR10"/>
              </a:rPr>
              <a:t>área</a:t>
            </a:r>
            <a:r>
              <a:rPr lang="en-US" altLang="pt-BR" sz="2400" dirty="0">
                <a:latin typeface="CMR10"/>
              </a:rPr>
              <a:t>.</a:t>
            </a: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24" y="2544618"/>
            <a:ext cx="5133975" cy="2400300"/>
          </a:xfrm>
          <a:prstGeom prst="rect">
            <a:avLst/>
          </a:prstGeom>
        </p:spPr>
      </p:pic>
      <p:grpSp>
        <p:nvGrpSpPr>
          <p:cNvPr id="12" name="Agrupar 11"/>
          <p:cNvGrpSpPr/>
          <p:nvPr/>
        </p:nvGrpSpPr>
        <p:grpSpPr>
          <a:xfrm>
            <a:off x="5180224" y="2280301"/>
            <a:ext cx="3790800" cy="4118370"/>
            <a:chOff x="5180224" y="2479084"/>
            <a:chExt cx="3790800" cy="4118370"/>
          </a:xfrm>
        </p:grpSpPr>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299" y="3689948"/>
              <a:ext cx="3394710" cy="2907506"/>
            </a:xfrm>
            <a:prstGeom prst="rect">
              <a:avLst/>
            </a:prstGeom>
          </p:spPr>
        </p:pic>
        <p:sp>
          <p:nvSpPr>
            <p:cNvPr id="11" name="Retângulo 10"/>
            <p:cNvSpPr/>
            <p:nvPr/>
          </p:nvSpPr>
          <p:spPr>
            <a:xfrm>
              <a:off x="5180224" y="2479084"/>
              <a:ext cx="3790800" cy="1200329"/>
            </a:xfrm>
            <a:prstGeom prst="rect">
              <a:avLst/>
            </a:prstGeom>
          </p:spPr>
          <p:txBody>
            <a:bodyPr wrap="square">
              <a:spAutoFit/>
            </a:bodyPr>
            <a:lstStyle/>
            <a:p>
              <a:pPr algn="just"/>
              <a:r>
                <a:rPr lang="pt-BR" sz="2400" dirty="0">
                  <a:latin typeface="CMR10"/>
                </a:rPr>
                <a:t>Qual e a correspondência correta entre os polígonos e os pontos?</a:t>
              </a:r>
              <a:endParaRPr lang="pt-BR" sz="2400" dirty="0"/>
            </a:p>
          </p:txBody>
        </p:sp>
      </p:grpSp>
    </p:spTree>
    <p:extLst>
      <p:ext uri="{BB962C8B-B14F-4D97-AF65-F5344CB8AC3E}">
        <p14:creationId xmlns:p14="http://schemas.microsoft.com/office/powerpoint/2010/main" val="30330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47" y="2054400"/>
            <a:ext cx="4986338" cy="1585913"/>
          </a:xfrm>
          <a:prstGeom prst="rect">
            <a:avLst/>
          </a:prstGeom>
        </p:spPr>
      </p:pic>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475" t="645" r="-1187" b="-645"/>
          <a:stretch/>
        </p:blipFill>
        <p:spPr>
          <a:xfrm>
            <a:off x="5201685" y="1990106"/>
            <a:ext cx="3728073" cy="1714500"/>
          </a:xfrm>
          <a:prstGeom prst="rect">
            <a:avLst/>
          </a:prstGeom>
        </p:spPr>
      </p:pic>
      <mc:AlternateContent xmlns:mc="http://schemas.openxmlformats.org/markup-compatibility/2006" xmlns:a14="http://schemas.microsoft.com/office/drawing/2010/main">
        <mc:Choice Requires="a14">
          <p:sp>
            <p:nvSpPr>
              <p:cNvPr id="2" name="Retângulo 1"/>
              <p:cNvSpPr/>
              <p:nvPr/>
            </p:nvSpPr>
            <p:spPr>
              <a:xfrm>
                <a:off x="443947" y="285715"/>
                <a:ext cx="8302487" cy="1569660"/>
              </a:xfrm>
              <a:prstGeom prst="rect">
                <a:avLst/>
              </a:prstGeom>
            </p:spPr>
            <p:txBody>
              <a:bodyPr wrap="square">
                <a:spAutoFit/>
              </a:bodyPr>
              <a:lstStyle/>
              <a:p>
                <a:pPr algn="just"/>
                <a:r>
                  <a:rPr lang="pt-BR" sz="2400" b="1" dirty="0">
                    <a:latin typeface="CMR10"/>
                  </a:rPr>
                  <a:t>Solução. </a:t>
                </a:r>
                <a:r>
                  <a:rPr lang="pt-BR" sz="2400" dirty="0">
                    <a:latin typeface="CMR10"/>
                  </a:rPr>
                  <a:t>Usando o lado </a:t>
                </a:r>
                <a14:m>
                  <m:oMath xmlns:m="http://schemas.openxmlformats.org/officeDocument/2006/math">
                    <m:r>
                      <a:rPr lang="pt-BR" sz="2400" i="1" dirty="0" smtClean="0">
                        <a:latin typeface="Cambria Math" panose="02040503050406030204" pitchFamily="18" charset="0"/>
                      </a:rPr>
                      <m:t>𝑙</m:t>
                    </m:r>
                  </m:oMath>
                </a14:m>
                <a:r>
                  <a:rPr lang="pt-BR" sz="2400" dirty="0">
                    <a:latin typeface="CMR10"/>
                  </a:rPr>
                  <a:t> de um dos quadradinhos do quadriculado como unidade de comprimento, a contagem direta na figura nos da as áreas e perímetros dos polígonos, conforme a tabela abaixo.</a:t>
                </a:r>
                <a:endParaRPr lang="pt-BR" sz="2400" dirty="0"/>
              </a:p>
            </p:txBody>
          </p:sp>
        </mc:Choice>
        <mc:Fallback xmlns="">
          <p:sp>
            <p:nvSpPr>
              <p:cNvPr id="2" name="Retângulo 1"/>
              <p:cNvSpPr>
                <a:spLocks noRot="1" noChangeAspect="1" noMove="1" noResize="1" noEditPoints="1" noAdjustHandles="1" noChangeArrowheads="1" noChangeShapeType="1" noTextEdit="1"/>
              </p:cNvSpPr>
              <p:nvPr/>
            </p:nvSpPr>
            <p:spPr>
              <a:xfrm>
                <a:off x="443947" y="285715"/>
                <a:ext cx="8302487" cy="1569660"/>
              </a:xfrm>
              <a:prstGeom prst="rect">
                <a:avLst/>
              </a:prstGeom>
              <a:blipFill>
                <a:blip r:embed="rId4"/>
                <a:stretch>
                  <a:fillRect l="-1175" t="-2724" r="-1101" b="-7782"/>
                </a:stretch>
              </a:blipFill>
            </p:spPr>
            <p:txBody>
              <a:bodyPr/>
              <a:lstStyle/>
              <a:p>
                <a:r>
                  <a:rPr lang="pt-BR">
                    <a:noFill/>
                  </a:rPr>
                  <a:t> </a:t>
                </a:r>
              </a:p>
            </p:txBody>
          </p:sp>
        </mc:Fallback>
      </mc:AlternateContent>
      <p:sp>
        <p:nvSpPr>
          <p:cNvPr id="4" name="Retângulo 3"/>
          <p:cNvSpPr/>
          <p:nvPr/>
        </p:nvSpPr>
        <p:spPr>
          <a:xfrm>
            <a:off x="271670" y="3877037"/>
            <a:ext cx="8474764" cy="2677656"/>
          </a:xfrm>
          <a:prstGeom prst="rect">
            <a:avLst/>
          </a:prstGeom>
        </p:spPr>
        <p:txBody>
          <a:bodyPr wrap="square">
            <a:spAutoFit/>
          </a:bodyPr>
          <a:lstStyle/>
          <a:p>
            <a:pPr algn="just"/>
            <a:r>
              <a:rPr lang="pt-BR" sz="2400" dirty="0">
                <a:latin typeface="CMR10"/>
              </a:rPr>
              <a:t>Deste modo, a correspondência que associa a cada polígono um par ordenado no plano cartesiano e I→(20; 25), II→(20; 22) e III→(30; 18). Os pontos correspondentes a I e II têm a mesma abscissa (perímetro) logo estão na mesma reta vertical no plano cartesiano; como o ponto correspondente a I tem ordenada (</a:t>
            </a:r>
            <a:r>
              <a:rPr lang="pt-BR" sz="2400" dirty="0" err="1">
                <a:latin typeface="CMR10"/>
              </a:rPr>
              <a:t>area</a:t>
            </a:r>
            <a:r>
              <a:rPr lang="pt-BR" sz="2400" dirty="0">
                <a:latin typeface="CMR10"/>
              </a:rPr>
              <a:t>) maior, ele e o que esta mais acima. Logo I → C e II → A. Resta III → B.</a:t>
            </a:r>
          </a:p>
        </p:txBody>
      </p:sp>
    </p:spTree>
    <p:extLst>
      <p:ext uri="{BB962C8B-B14F-4D97-AF65-F5344CB8AC3E}">
        <p14:creationId xmlns:p14="http://schemas.microsoft.com/office/powerpoint/2010/main" val="5533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4435" y="345999"/>
            <a:ext cx="8541026" cy="2308324"/>
          </a:xfrm>
          <a:prstGeom prst="rect">
            <a:avLst/>
          </a:prstGeom>
        </p:spPr>
        <p:txBody>
          <a:bodyPr wrap="square">
            <a:spAutoFit/>
          </a:bodyPr>
          <a:lstStyle/>
          <a:p>
            <a:pPr algn="just"/>
            <a:r>
              <a:rPr lang="pt-BR" sz="2400" b="1" dirty="0">
                <a:latin typeface="CMBX10"/>
              </a:rPr>
              <a:t>Exemplo 2: </a:t>
            </a:r>
          </a:p>
          <a:p>
            <a:pPr marL="342900" indent="-342900" algn="just">
              <a:buFont typeface="Wingdings" panose="05000000000000000000" pitchFamily="2" charset="2"/>
              <a:buChar char="Ø"/>
            </a:pPr>
            <a:r>
              <a:rPr lang="pt-BR" sz="2400" dirty="0">
                <a:latin typeface="CMR10"/>
              </a:rPr>
              <a:t>Qual e a área da figura a seguir, usando como unidade a área de um quadrinho?</a:t>
            </a:r>
          </a:p>
          <a:p>
            <a:pPr marL="342900" indent="-342900" algn="just">
              <a:buFont typeface="Wingdings" panose="05000000000000000000" pitchFamily="2" charset="2"/>
              <a:buChar char="Ø"/>
            </a:pPr>
            <a:r>
              <a:rPr lang="pt-BR" sz="2400" dirty="0">
                <a:latin typeface="CMR10"/>
              </a:rPr>
              <a:t>Qual e o perímetro da figura?</a:t>
            </a:r>
          </a:p>
          <a:p>
            <a:pPr marL="342900" indent="-342900" algn="just">
              <a:buFont typeface="Wingdings" panose="05000000000000000000" pitchFamily="2" charset="2"/>
              <a:buChar char="Ø"/>
            </a:pPr>
            <a:r>
              <a:rPr lang="pt-BR" sz="2400" dirty="0">
                <a:latin typeface="CMR10"/>
              </a:rPr>
              <a:t>Quantos quadrinhos podem ser acrescentados a figura de modo a obter o máximo de área sem alterar o perímetro?</a:t>
            </a:r>
            <a:endParaRPr lang="pt-BR" sz="24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743" y="2871470"/>
            <a:ext cx="3280410" cy="3280410"/>
          </a:xfrm>
          <a:prstGeom prst="rect">
            <a:avLst/>
          </a:prstGeom>
        </p:spPr>
      </p:pic>
    </p:spTree>
    <p:extLst>
      <p:ext uri="{BB962C8B-B14F-4D97-AF65-F5344CB8AC3E}">
        <p14:creationId xmlns:p14="http://schemas.microsoft.com/office/powerpoint/2010/main" val="327497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520" y="4760901"/>
            <a:ext cx="4049078" cy="1944053"/>
          </a:xfrm>
          <a:prstGeom prst="rect">
            <a:avLst/>
          </a:prstGeom>
        </p:spPr>
      </p:pic>
      <p:sp>
        <p:nvSpPr>
          <p:cNvPr id="3" name="Retângulo 2"/>
          <p:cNvSpPr/>
          <p:nvPr/>
        </p:nvSpPr>
        <p:spPr>
          <a:xfrm>
            <a:off x="192155" y="236586"/>
            <a:ext cx="8739809" cy="4524315"/>
          </a:xfrm>
          <a:prstGeom prst="rect">
            <a:avLst/>
          </a:prstGeom>
        </p:spPr>
        <p:txBody>
          <a:bodyPr wrap="square">
            <a:spAutoFit/>
          </a:bodyPr>
          <a:lstStyle/>
          <a:p>
            <a:pPr algn="just"/>
            <a:r>
              <a:rPr lang="pt-BR" sz="2400" b="1" dirty="0">
                <a:latin typeface="CMR10"/>
              </a:rPr>
              <a:t>Solução. </a:t>
            </a:r>
            <a:r>
              <a:rPr lang="pt-BR" sz="2400" dirty="0">
                <a:latin typeface="CMR10"/>
              </a:rPr>
              <a:t>Contando diretamente os quadradinhos temos área igual a 11, agora contando os segmentos que compõem o contorno da figura vemos que ela tem perímetro igual a 20. Analisando, agora, a figura a seguir a esquerda vemos que se acrescentamos um quadradinho colado na figura, aumentamos a sua área em uma unidade, mas não alteramos o seu perímetro, pois só trocamos de lugar dois segmentos (pontilhados) que já faziam parte do contorno da figura. Podemos ir acrescentando estes quadradinhos ate formar um quadrado de lado 5. Portanto, podemos acrescentar mais 14 quadradinhos na figura dada sem alterar o seu perímetro, como esta indicado na Figura a seguir a direita.</a:t>
            </a:r>
            <a:endParaRPr lang="pt-BR" sz="2400" dirty="0"/>
          </a:p>
        </p:txBody>
      </p:sp>
    </p:spTree>
    <p:extLst>
      <p:ext uri="{BB962C8B-B14F-4D97-AF65-F5344CB8AC3E}">
        <p14:creationId xmlns:p14="http://schemas.microsoft.com/office/powerpoint/2010/main" val="272691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91548" y="4180344"/>
            <a:ext cx="8666922" cy="1938992"/>
          </a:xfrm>
          <a:prstGeom prst="rect">
            <a:avLst/>
          </a:prstGeom>
        </p:spPr>
        <p:txBody>
          <a:bodyPr wrap="square">
            <a:spAutoFit/>
          </a:bodyPr>
          <a:lstStyle/>
          <a:p>
            <a:pPr marL="457200" indent="-457200">
              <a:buAutoNum type="alphaUcParenBoth"/>
            </a:pPr>
            <a:r>
              <a:rPr lang="pt-BR" sz="2000" dirty="0">
                <a:latin typeface="CMR10"/>
              </a:rPr>
              <a:t>Quais os comprimentos dos lados que foram unidos nas Figuras I e II?</a:t>
            </a:r>
          </a:p>
          <a:p>
            <a:pPr marL="457200" indent="-457200">
              <a:buAutoNum type="alphaUcParenBoth"/>
            </a:pPr>
            <a:endParaRPr lang="pt-BR" sz="2000" dirty="0">
              <a:latin typeface="CMR10"/>
            </a:endParaRPr>
          </a:p>
          <a:p>
            <a:r>
              <a:rPr lang="pt-BR" sz="2000" dirty="0">
                <a:latin typeface="CMR10"/>
              </a:rPr>
              <a:t>(B) Calcule os perímetros das Figuras I e II.</a:t>
            </a:r>
          </a:p>
          <a:p>
            <a:endParaRPr lang="pt-BR" sz="2000" dirty="0">
              <a:latin typeface="CMR10"/>
            </a:endParaRPr>
          </a:p>
          <a:p>
            <a:r>
              <a:rPr lang="pt-BR" sz="2000" dirty="0">
                <a:latin typeface="CMR10"/>
              </a:rPr>
              <a:t>(C) Qual o menor perímetro de uma figura que </a:t>
            </a:r>
            <a:r>
              <a:rPr lang="pt-BR" sz="2000" dirty="0" err="1">
                <a:latin typeface="CMR10"/>
              </a:rPr>
              <a:t>Miguilim</a:t>
            </a:r>
            <a:r>
              <a:rPr lang="pt-BR" sz="2000" dirty="0">
                <a:latin typeface="CMR10"/>
              </a:rPr>
              <a:t> pode formar? </a:t>
            </a:r>
          </a:p>
          <a:p>
            <a:r>
              <a:rPr lang="pt-BR" sz="2000" dirty="0">
                <a:latin typeface="CMR10"/>
              </a:rPr>
              <a:t>      Desenhe duas figuras que ele pode formar com este perímetro.</a:t>
            </a:r>
            <a:endParaRPr lang="pt-BR" sz="2000" dirty="0"/>
          </a:p>
        </p:txBody>
      </p:sp>
      <p:pic>
        <p:nvPicPr>
          <p:cNvPr id="5" name="Imagem 4"/>
          <p:cNvPicPr>
            <a:picLocks noChangeAspect="1"/>
          </p:cNvPicPr>
          <p:nvPr/>
        </p:nvPicPr>
        <p:blipFill>
          <a:blip r:embed="rId2"/>
          <a:stretch>
            <a:fillRect/>
          </a:stretch>
        </p:blipFill>
        <p:spPr>
          <a:xfrm>
            <a:off x="1740722" y="2314415"/>
            <a:ext cx="6055433" cy="1636875"/>
          </a:xfrm>
          <a:prstGeom prst="rect">
            <a:avLst/>
          </a:prstGeom>
        </p:spPr>
      </p:pic>
      <p:sp>
        <p:nvSpPr>
          <p:cNvPr id="2" name="Retângulo 1"/>
          <p:cNvSpPr/>
          <p:nvPr/>
        </p:nvSpPr>
        <p:spPr>
          <a:xfrm>
            <a:off x="483704" y="347295"/>
            <a:ext cx="8169966" cy="2308324"/>
          </a:xfrm>
          <a:prstGeom prst="rect">
            <a:avLst/>
          </a:prstGeom>
        </p:spPr>
        <p:txBody>
          <a:bodyPr wrap="square">
            <a:spAutoFit/>
          </a:bodyPr>
          <a:lstStyle/>
          <a:p>
            <a:r>
              <a:rPr lang="pt-BR" sz="2400" b="1" dirty="0">
                <a:latin typeface="CMBX10"/>
              </a:rPr>
              <a:t>Exemplo 3: </a:t>
            </a:r>
            <a:r>
              <a:rPr lang="pt-BR" sz="2400" dirty="0">
                <a:latin typeface="CMBX10"/>
              </a:rPr>
              <a:t>(OBMEP 2006 - N1Q1- </a:t>
            </a:r>
            <a:r>
              <a:rPr lang="en-US" sz="2400" dirty="0">
                <a:latin typeface="CMBX10"/>
              </a:rPr>
              <a:t>2</a:t>
            </a:r>
            <a:r>
              <a:rPr lang="en-US" sz="2400" u="sng" baseline="30000" dirty="0">
                <a:latin typeface="CMBX10"/>
              </a:rPr>
              <a:t>a</a:t>
            </a:r>
            <a:r>
              <a:rPr lang="en-US" sz="2400" baseline="30000" dirty="0">
                <a:latin typeface="CMBX10"/>
              </a:rPr>
              <a:t> </a:t>
            </a:r>
            <a:r>
              <a:rPr lang="pt-BR" sz="2400" dirty="0">
                <a:latin typeface="CMBX10"/>
              </a:rPr>
              <a:t>fase) </a:t>
            </a:r>
          </a:p>
          <a:p>
            <a:pPr algn="just"/>
            <a:r>
              <a:rPr lang="pt-BR" sz="2400" dirty="0" err="1">
                <a:latin typeface="CMR10"/>
              </a:rPr>
              <a:t>Miguilim</a:t>
            </a:r>
            <a:r>
              <a:rPr lang="pt-BR" sz="2400" dirty="0">
                <a:latin typeface="CMR10"/>
              </a:rPr>
              <a:t> brinca com dois triângulos iguais cujos lados medem 3 cm, 4 cm e 6 cm. Ele forma figuras planas unindo um lado de um triângulo com um lado do outro, sem que um triângulo que sobre o outro. Abaixo vemos duas das figuras que ele fez.</a:t>
            </a:r>
            <a:endParaRPr lang="pt-BR" sz="2400" dirty="0"/>
          </a:p>
        </p:txBody>
      </p:sp>
    </p:spTree>
    <p:extLst>
      <p:ext uri="{BB962C8B-B14F-4D97-AF65-F5344CB8AC3E}">
        <p14:creationId xmlns:p14="http://schemas.microsoft.com/office/powerpoint/2010/main" val="220038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8666" y="289099"/>
            <a:ext cx="1082348" cy="369332"/>
          </a:xfrm>
          <a:prstGeom prst="rect">
            <a:avLst/>
          </a:prstGeom>
        </p:spPr>
        <p:txBody>
          <a:bodyPr wrap="none">
            <a:spAutoFit/>
          </a:bodyPr>
          <a:lstStyle/>
          <a:p>
            <a:r>
              <a:rPr lang="pt-BR" b="1" dirty="0">
                <a:latin typeface="CMR10"/>
              </a:rPr>
              <a:t>Solução</a:t>
            </a:r>
            <a:endParaRPr lang="pt-BR" b="1" dirty="0"/>
          </a:p>
        </p:txBody>
      </p:sp>
      <p:sp>
        <p:nvSpPr>
          <p:cNvPr id="3" name="Retângulo 2"/>
          <p:cNvSpPr/>
          <p:nvPr/>
        </p:nvSpPr>
        <p:spPr>
          <a:xfrm>
            <a:off x="398666" y="658431"/>
            <a:ext cx="8467038" cy="5816977"/>
          </a:xfrm>
          <a:prstGeom prst="rect">
            <a:avLst/>
          </a:prstGeom>
        </p:spPr>
        <p:txBody>
          <a:bodyPr wrap="square">
            <a:spAutoFit/>
          </a:bodyPr>
          <a:lstStyle/>
          <a:p>
            <a:pPr algn="just">
              <a:lnSpc>
                <a:spcPct val="150000"/>
              </a:lnSpc>
            </a:pPr>
            <a:r>
              <a:rPr lang="pt-BR" sz="2800" b="1" dirty="0">
                <a:latin typeface="CMR10"/>
              </a:rPr>
              <a:t>(A) </a:t>
            </a:r>
            <a:r>
              <a:rPr lang="pt-BR" sz="2400" dirty="0">
                <a:latin typeface="CMR10"/>
              </a:rPr>
              <a:t>Na Figura I, verificamos que as medidas de dois lados que não foram unidos são 4 cm e 6 cm. Como os dois lados unidos são do mesmo tamanho, eles não podem medir nem 4 cm nem 6 cm, logo medem 3 cm. Na Figura II, o triângulo que esta mais acima tem um lado livre de 4 cm e claramente o lado que foi unido ao triângulo debaixo e menor do que o lado livre não identificado. Portanto, o lado do triângulo superior que foi unido ao debaixo mede 3 cm. No triângulo debaixo, claramente o maior lado foi unido ao lado do triângulo de cima. Este lado mede 6 cm.</a:t>
            </a:r>
            <a:endParaRPr lang="pt-BR" sz="2400" dirty="0"/>
          </a:p>
        </p:txBody>
      </p:sp>
    </p:spTree>
    <p:extLst>
      <p:ext uri="{BB962C8B-B14F-4D97-AF65-F5344CB8AC3E}">
        <p14:creationId xmlns:p14="http://schemas.microsoft.com/office/powerpoint/2010/main" val="3803593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8666" y="289099"/>
            <a:ext cx="1082348" cy="369332"/>
          </a:xfrm>
          <a:prstGeom prst="rect">
            <a:avLst/>
          </a:prstGeom>
        </p:spPr>
        <p:txBody>
          <a:bodyPr wrap="none">
            <a:spAutoFit/>
          </a:bodyPr>
          <a:lstStyle/>
          <a:p>
            <a:r>
              <a:rPr lang="pt-BR" b="1" dirty="0">
                <a:latin typeface="CMR10"/>
              </a:rPr>
              <a:t>Solução</a:t>
            </a:r>
            <a:endParaRPr lang="pt-BR" b="1" dirty="0"/>
          </a:p>
        </p:txBody>
      </p:sp>
      <mc:AlternateContent xmlns:mc="http://schemas.openxmlformats.org/markup-compatibility/2006" xmlns:a14="http://schemas.microsoft.com/office/drawing/2010/main">
        <mc:Choice Requires="a14">
          <p:sp>
            <p:nvSpPr>
              <p:cNvPr id="3" name="Retângulo 2"/>
              <p:cNvSpPr/>
              <p:nvPr/>
            </p:nvSpPr>
            <p:spPr>
              <a:xfrm>
                <a:off x="398666" y="658431"/>
                <a:ext cx="8294760" cy="3508653"/>
              </a:xfrm>
              <a:prstGeom prst="rect">
                <a:avLst/>
              </a:prstGeom>
            </p:spPr>
            <p:txBody>
              <a:bodyPr wrap="square">
                <a:spAutoFit/>
              </a:bodyPr>
              <a:lstStyle/>
              <a:p>
                <a:pPr algn="just">
                  <a:lnSpc>
                    <a:spcPct val="150000"/>
                  </a:lnSpc>
                </a:pPr>
                <a:r>
                  <a:rPr lang="pt-BR" sz="2800" b="1" dirty="0">
                    <a:latin typeface="CMR10"/>
                  </a:rPr>
                  <a:t>(B) </a:t>
                </a:r>
                <a:r>
                  <a:rPr lang="pt-BR" sz="2400" dirty="0">
                    <a:latin typeface="CMR10"/>
                  </a:rPr>
                  <a:t>Os lados de medida 3 cm não fazem parte do perímetro da Figura I. Logo o perímetro da Figura I e igual a </a:t>
                </a:r>
                <a14:m>
                  <m:oMath xmlns:m="http://schemas.openxmlformats.org/officeDocument/2006/math">
                    <m:r>
                      <a:rPr lang="pt-BR" sz="2400" i="1" dirty="0" smtClean="0">
                        <a:latin typeface="Cambria Math" panose="02040503050406030204" pitchFamily="18" charset="0"/>
                      </a:rPr>
                      <m:t>2(4</m:t>
                    </m:r>
                    <m:r>
                      <a:rPr lang="pt-BR" sz="2400" b="0" i="1" dirty="0" smtClean="0">
                        <a:latin typeface="Cambria Math" panose="02040503050406030204" pitchFamily="18" charset="0"/>
                      </a:rPr>
                      <m:t>+</m:t>
                    </m:r>
                    <m:r>
                      <a:rPr lang="pt-BR" sz="2400" i="1" dirty="0" smtClean="0">
                        <a:latin typeface="Cambria Math" panose="02040503050406030204" pitchFamily="18" charset="0"/>
                      </a:rPr>
                      <m:t>6</m:t>
                    </m:r>
                    <m:r>
                      <a:rPr lang="pt-BR" sz="2400" b="0" i="1" dirty="0" smtClean="0">
                        <a:latin typeface="Cambria Math" panose="02040503050406030204" pitchFamily="18" charset="0"/>
                      </a:rPr>
                      <m:t>)</m:t>
                    </m:r>
                    <m:r>
                      <a:rPr lang="pt-BR" sz="2400" i="1" dirty="0" smtClean="0">
                        <a:latin typeface="Cambria Math" panose="02040503050406030204" pitchFamily="18" charset="0"/>
                      </a:rPr>
                      <m:t>=20 </m:t>
                    </m:r>
                    <m:r>
                      <a:rPr lang="pt-BR" sz="2400" i="1" dirty="0" smtClean="0">
                        <a:latin typeface="Cambria Math" panose="02040503050406030204" pitchFamily="18" charset="0"/>
                      </a:rPr>
                      <m:t>𝑐𝑚</m:t>
                    </m:r>
                  </m:oMath>
                </a14:m>
                <a:r>
                  <a:rPr lang="pt-BR" sz="2400" dirty="0">
                    <a:latin typeface="CMR10"/>
                  </a:rPr>
                  <a:t>. O lado de 3 cm de um triângulo e o pedaço de 3 cm do lado maior do outro triângulo não fazem parte do perímetro da Figura II. Logo, o perímetro da Figura II e igual a </a:t>
                </a:r>
                <a14:m>
                  <m:oMath xmlns:m="http://schemas.openxmlformats.org/officeDocument/2006/math">
                    <m:r>
                      <a:rPr lang="pt-BR" sz="2400" i="1" dirty="0" smtClean="0">
                        <a:latin typeface="Cambria Math" panose="02040503050406030204" pitchFamily="18" charset="0"/>
                      </a:rPr>
                      <m:t>6+4+3+4+(6−3</m:t>
                    </m:r>
                    <m:r>
                      <a:rPr lang="pt-BR" sz="2400" i="1" dirty="0">
                        <a:latin typeface="Cambria Math" panose="02040503050406030204" pitchFamily="18" charset="0"/>
                      </a:rPr>
                      <m:t>) = 20 </m:t>
                    </m:r>
                    <m:r>
                      <a:rPr lang="pt-BR" sz="2400" i="1" dirty="0">
                        <a:latin typeface="Cambria Math" panose="02040503050406030204" pitchFamily="18" charset="0"/>
                      </a:rPr>
                      <m:t>𝑐𝑚</m:t>
                    </m:r>
                  </m:oMath>
                </a14:m>
                <a:r>
                  <a:rPr lang="pt-BR" sz="2400" dirty="0">
                    <a:latin typeface="CMR10"/>
                  </a:rPr>
                  <a:t>.</a:t>
                </a:r>
                <a:endParaRPr lang="pt-BR" sz="2400" dirty="0"/>
              </a:p>
            </p:txBody>
          </p:sp>
        </mc:Choice>
        <mc:Fallback xmlns="">
          <p:sp>
            <p:nvSpPr>
              <p:cNvPr id="3" name="Retângulo 2"/>
              <p:cNvSpPr>
                <a:spLocks noRot="1" noChangeAspect="1" noMove="1" noResize="1" noEditPoints="1" noAdjustHandles="1" noChangeArrowheads="1" noChangeShapeType="1" noTextEdit="1"/>
              </p:cNvSpPr>
              <p:nvPr/>
            </p:nvSpPr>
            <p:spPr>
              <a:xfrm>
                <a:off x="398666" y="658431"/>
                <a:ext cx="8294760" cy="3508653"/>
              </a:xfrm>
              <a:prstGeom prst="rect">
                <a:avLst/>
              </a:prstGeom>
              <a:blipFill>
                <a:blip r:embed="rId2"/>
                <a:stretch>
                  <a:fillRect l="-1470" r="-1102" b="-1215"/>
                </a:stretch>
              </a:blipFill>
            </p:spPr>
            <p:txBody>
              <a:bodyPr/>
              <a:lstStyle/>
              <a:p>
                <a:r>
                  <a:rPr lang="pt-BR">
                    <a:noFill/>
                  </a:rPr>
                  <a:t> </a:t>
                </a:r>
              </a:p>
            </p:txBody>
          </p:sp>
        </mc:Fallback>
      </mc:AlternateContent>
    </p:spTree>
    <p:extLst>
      <p:ext uri="{BB962C8B-B14F-4D97-AF65-F5344CB8AC3E}">
        <p14:creationId xmlns:p14="http://schemas.microsoft.com/office/powerpoint/2010/main" val="57642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8666" y="289099"/>
            <a:ext cx="1082348" cy="369332"/>
          </a:xfrm>
          <a:prstGeom prst="rect">
            <a:avLst/>
          </a:prstGeom>
        </p:spPr>
        <p:txBody>
          <a:bodyPr wrap="none">
            <a:spAutoFit/>
          </a:bodyPr>
          <a:lstStyle/>
          <a:p>
            <a:r>
              <a:rPr lang="pt-BR" b="1" dirty="0">
                <a:latin typeface="CMR10"/>
              </a:rPr>
              <a:t>Solução</a:t>
            </a:r>
            <a:endParaRPr lang="pt-BR" b="1" dirty="0"/>
          </a:p>
        </p:txBody>
      </p:sp>
      <mc:AlternateContent xmlns:mc="http://schemas.openxmlformats.org/markup-compatibility/2006" xmlns:a14="http://schemas.microsoft.com/office/drawing/2010/main">
        <mc:Choice Requires="a14">
          <p:sp>
            <p:nvSpPr>
              <p:cNvPr id="3" name="Retângulo 2"/>
              <p:cNvSpPr/>
              <p:nvPr/>
            </p:nvSpPr>
            <p:spPr>
              <a:xfrm>
                <a:off x="398665" y="658431"/>
                <a:ext cx="8228499" cy="4616648"/>
              </a:xfrm>
              <a:prstGeom prst="rect">
                <a:avLst/>
              </a:prstGeom>
            </p:spPr>
            <p:txBody>
              <a:bodyPr wrap="square">
                <a:spAutoFit/>
              </a:bodyPr>
              <a:lstStyle/>
              <a:p>
                <a:pPr algn="just">
                  <a:lnSpc>
                    <a:spcPct val="150000"/>
                  </a:lnSpc>
                </a:pPr>
                <a:r>
                  <a:rPr lang="pt-BR" sz="2800" b="1" dirty="0">
                    <a:latin typeface="CMR10"/>
                  </a:rPr>
                  <a:t>(C) </a:t>
                </a:r>
                <a:r>
                  <a:rPr lang="pt-BR" sz="2400" dirty="0">
                    <a:latin typeface="CMR10"/>
                  </a:rPr>
                  <a:t>O perímetro de uma figura obtida quando se unem lados dos dois triângulos e igual a soma dos perímetros dos dois triângulos menos duas vezes o comprimento do menor dos lados que foram unidos.		</a:t>
                </a:r>
              </a:p>
              <a:p>
                <a:pPr algn="just">
                  <a:lnSpc>
                    <a:spcPct val="150000"/>
                  </a:lnSpc>
                </a:pPr>
                <a:r>
                  <a:rPr lang="pt-BR" sz="2400" dirty="0">
                    <a:latin typeface="CMR10"/>
                  </a:rPr>
                  <a:t>Assim, o perímetro da figura é o menor possível quando unirmos os dois lados de 6 cm; neste caso o perímetro e igual a </a:t>
                </a:r>
                <a14:m>
                  <m:oMath xmlns:m="http://schemas.openxmlformats.org/officeDocument/2006/math">
                    <m:r>
                      <a:rPr lang="pt-BR" sz="2400" i="1" dirty="0" smtClean="0">
                        <a:latin typeface="Cambria Math" panose="02040503050406030204" pitchFamily="18" charset="0"/>
                      </a:rPr>
                      <m:t>2</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(3+4+6)−2</m:t>
                    </m:r>
                    <m:r>
                      <a:rPr lang="pt-BR" sz="2400" i="1" dirty="0" smtClean="0">
                        <a:latin typeface="Cambria Math" panose="02040503050406030204" pitchFamily="18" charset="0"/>
                        <a:ea typeface="Cambria Math" panose="02040503050406030204" pitchFamily="18" charset="0"/>
                      </a:rPr>
                      <m:t>∙</m:t>
                    </m:r>
                    <m:r>
                      <a:rPr lang="pt-BR" sz="2400" i="1" dirty="0" smtClean="0">
                        <a:latin typeface="Cambria Math" panose="02040503050406030204" pitchFamily="18" charset="0"/>
                      </a:rPr>
                      <m:t>6=14</m:t>
                    </m:r>
                    <m:r>
                      <a:rPr lang="pt-BR" sz="2400" i="1" dirty="0" smtClean="0">
                        <a:latin typeface="Cambria Math" panose="02040503050406030204" pitchFamily="18" charset="0"/>
                      </a:rPr>
                      <m:t>𝑐𝑚</m:t>
                    </m:r>
                  </m:oMath>
                </a14:m>
                <a:r>
                  <a:rPr lang="pt-BR" sz="2400" dirty="0">
                    <a:latin typeface="CMR10"/>
                  </a:rPr>
                  <a:t>. As duas figuras abaixo têm perímetro mínimo.</a:t>
                </a:r>
                <a:endParaRPr lang="pt-BR" sz="2400" dirty="0"/>
              </a:p>
            </p:txBody>
          </p:sp>
        </mc:Choice>
        <mc:Fallback xmlns="">
          <p:sp>
            <p:nvSpPr>
              <p:cNvPr id="3" name="Retângulo 2"/>
              <p:cNvSpPr>
                <a:spLocks noRot="1" noChangeAspect="1" noMove="1" noResize="1" noEditPoints="1" noAdjustHandles="1" noChangeArrowheads="1" noChangeShapeType="1" noTextEdit="1"/>
              </p:cNvSpPr>
              <p:nvPr/>
            </p:nvSpPr>
            <p:spPr>
              <a:xfrm>
                <a:off x="398665" y="658431"/>
                <a:ext cx="8228499" cy="4616648"/>
              </a:xfrm>
              <a:prstGeom prst="rect">
                <a:avLst/>
              </a:prstGeom>
              <a:blipFill>
                <a:blip r:embed="rId2"/>
                <a:stretch>
                  <a:fillRect l="-1481" r="-1185" b="-793"/>
                </a:stretch>
              </a:blipFill>
            </p:spPr>
            <p:txBody>
              <a:bodyPr/>
              <a:lstStyle/>
              <a:p>
                <a:r>
                  <a:rPr lang="pt-BR">
                    <a:noFill/>
                  </a:rPr>
                  <a:t> </a:t>
                </a:r>
              </a:p>
            </p:txBody>
          </p:sp>
        </mc:Fallback>
      </mc:AlternateContent>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507" y="5551051"/>
            <a:ext cx="4214813" cy="1157288"/>
          </a:xfrm>
          <a:prstGeom prst="rect">
            <a:avLst/>
          </a:prstGeom>
        </p:spPr>
      </p:pic>
    </p:spTree>
    <p:extLst>
      <p:ext uri="{BB962C8B-B14F-4D97-AF65-F5344CB8AC3E}">
        <p14:creationId xmlns:p14="http://schemas.microsoft.com/office/powerpoint/2010/main" val="222663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99772" y="209586"/>
            <a:ext cx="6152819" cy="480131"/>
          </a:xfrm>
          <a:prstGeom prst="rect">
            <a:avLst/>
          </a:prstGeom>
        </p:spPr>
        <p:txBody>
          <a:bodyPr/>
          <a:lstStyle/>
          <a:p>
            <a:pPr marL="342900" indent="-342900" defTabSz="914400">
              <a:lnSpc>
                <a:spcPct val="90000"/>
              </a:lnSpc>
              <a:spcBef>
                <a:spcPts val="1000"/>
              </a:spcBef>
              <a:buFont typeface="Arial" panose="020B0604020202020204" pitchFamily="34" charset="0"/>
              <a:buChar char="•"/>
            </a:pPr>
            <a:r>
              <a:rPr lang="pt-BR" sz="2800" b="1" i="1" dirty="0"/>
              <a:t>A área do triângulo retângulo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20" y="4426583"/>
            <a:ext cx="6909435" cy="1903095"/>
          </a:xfrm>
          <a:prstGeom prst="rect">
            <a:avLst/>
          </a:prstGeom>
        </p:spPr>
      </p:pic>
      <mc:AlternateContent xmlns:mc="http://schemas.openxmlformats.org/markup-compatibility/2006" xmlns:a14="http://schemas.microsoft.com/office/drawing/2010/main">
        <mc:Choice Requires="a14">
          <p:sp>
            <p:nvSpPr>
              <p:cNvPr id="3" name="Retângulo 2"/>
              <p:cNvSpPr/>
              <p:nvPr/>
            </p:nvSpPr>
            <p:spPr>
              <a:xfrm>
                <a:off x="499772" y="1136448"/>
                <a:ext cx="8061132" cy="3609450"/>
              </a:xfrm>
              <a:prstGeom prst="rect">
                <a:avLst/>
              </a:prstGeom>
            </p:spPr>
            <p:txBody>
              <a:bodyPr wrap="square">
                <a:spAutoFit/>
              </a:bodyPr>
              <a:lstStyle/>
              <a:p>
                <a:pPr algn="just"/>
                <a:r>
                  <a:rPr lang="pt-BR" sz="2400" dirty="0">
                    <a:latin typeface="CMR10"/>
                  </a:rPr>
                  <a:t>Um triângulo retângulo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e a metade de um retângulo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Como a área de um retângulo e igual ao produto da base pela altura, segue que a área de um triângulo retângulo e igual a metade da base vezes a altura, ou seja, a área do triângulo retângulo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e dada pela expressão:</a:t>
                </a:r>
              </a:p>
              <a:p>
                <a:pPr algn="just"/>
                <a14:m>
                  <m:oMathPara xmlns:m="http://schemas.openxmlformats.org/officeDocument/2006/math">
                    <m:oMathParaPr>
                      <m:jc m:val="centerGroup"/>
                    </m:oMathParaPr>
                    <m:oMath xmlns:m="http://schemas.openxmlformats.org/officeDocument/2006/math">
                      <m:f>
                        <m:fPr>
                          <m:ctrlPr>
                            <a:rPr lang="pt-BR" sz="3200" b="1" i="1" smtClean="0">
                              <a:latin typeface="Cambria Math" panose="02040503050406030204" pitchFamily="18" charset="0"/>
                            </a:rPr>
                          </m:ctrlPr>
                        </m:fPr>
                        <m:num>
                          <m:r>
                            <a:rPr lang="pt-BR" sz="3200" b="1" i="1" smtClean="0">
                              <a:latin typeface="Cambria Math" panose="02040503050406030204" pitchFamily="18" charset="0"/>
                            </a:rPr>
                            <m:t>𝒃</m:t>
                          </m:r>
                          <m:r>
                            <a:rPr lang="pt-BR" sz="3200" b="1" i="1" smtClean="0">
                              <a:latin typeface="Cambria Math" panose="02040503050406030204" pitchFamily="18" charset="0"/>
                              <a:ea typeface="Cambria Math" panose="02040503050406030204" pitchFamily="18" charset="0"/>
                            </a:rPr>
                            <m:t>∙</m:t>
                          </m:r>
                          <m:r>
                            <a:rPr lang="pt-BR" sz="3200" b="1" i="1" smtClean="0">
                              <a:latin typeface="Cambria Math" panose="02040503050406030204" pitchFamily="18" charset="0"/>
                              <a:ea typeface="Cambria Math" panose="02040503050406030204" pitchFamily="18" charset="0"/>
                            </a:rPr>
                            <m:t>𝒉</m:t>
                          </m:r>
                        </m:num>
                        <m:den>
                          <m:r>
                            <a:rPr lang="pt-BR" sz="3200" b="1" i="1" smtClean="0">
                              <a:latin typeface="Cambria Math" panose="02040503050406030204" pitchFamily="18" charset="0"/>
                            </a:rPr>
                            <m:t>𝟐</m:t>
                          </m:r>
                        </m:den>
                      </m:f>
                    </m:oMath>
                  </m:oMathPara>
                </a14:m>
                <a:endParaRPr lang="pt-BR" sz="2400" b="1" dirty="0"/>
              </a:p>
            </p:txBody>
          </p:sp>
        </mc:Choice>
        <mc:Fallback xmlns="">
          <p:sp>
            <p:nvSpPr>
              <p:cNvPr id="3" name="Retângulo 2"/>
              <p:cNvSpPr>
                <a:spLocks noRot="1" noChangeAspect="1" noMove="1" noResize="1" noEditPoints="1" noAdjustHandles="1" noChangeArrowheads="1" noChangeShapeType="1" noTextEdit="1"/>
              </p:cNvSpPr>
              <p:nvPr/>
            </p:nvSpPr>
            <p:spPr>
              <a:xfrm>
                <a:off x="499772" y="1136448"/>
                <a:ext cx="8061132" cy="3609450"/>
              </a:xfrm>
              <a:prstGeom prst="rect">
                <a:avLst/>
              </a:prstGeom>
              <a:blipFill>
                <a:blip r:embed="rId3"/>
                <a:stretch>
                  <a:fillRect l="-1210" t="-1180" r="-1135"/>
                </a:stretch>
              </a:blipFill>
            </p:spPr>
            <p:txBody>
              <a:bodyPr/>
              <a:lstStyle/>
              <a:p>
                <a:r>
                  <a:rPr lang="pt-BR">
                    <a:noFill/>
                  </a:rPr>
                  <a:t> </a:t>
                </a:r>
              </a:p>
            </p:txBody>
          </p:sp>
        </mc:Fallback>
      </mc:AlternateContent>
    </p:spTree>
    <p:extLst>
      <p:ext uri="{BB962C8B-B14F-4D97-AF65-F5344CB8AC3E}">
        <p14:creationId xmlns:p14="http://schemas.microsoft.com/office/powerpoint/2010/main" val="26299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99772" y="209586"/>
            <a:ext cx="4272323" cy="480131"/>
          </a:xfrm>
          <a:prstGeom prst="rect">
            <a:avLst/>
          </a:prstGeom>
        </p:spPr>
        <p:txBody>
          <a:bodyPr/>
          <a:lstStyle/>
          <a:p>
            <a:pPr marL="342900" indent="-342900" defTabSz="914400">
              <a:lnSpc>
                <a:spcPct val="90000"/>
              </a:lnSpc>
              <a:spcBef>
                <a:spcPts val="1000"/>
              </a:spcBef>
              <a:buFont typeface="Arial" panose="020B0604020202020204" pitchFamily="34" charset="0"/>
              <a:buChar char="•"/>
            </a:pPr>
            <a:r>
              <a:rPr lang="pt-BR" sz="2800" b="1" i="1" dirty="0"/>
              <a:t>A área do paralelogramo</a:t>
            </a:r>
          </a:p>
        </p:txBody>
      </p:sp>
      <p:sp>
        <p:nvSpPr>
          <p:cNvPr id="3" name="Retângulo 2"/>
          <p:cNvSpPr/>
          <p:nvPr/>
        </p:nvSpPr>
        <p:spPr>
          <a:xfrm>
            <a:off x="407003" y="787612"/>
            <a:ext cx="8405689" cy="830997"/>
          </a:xfrm>
          <a:prstGeom prst="rect">
            <a:avLst/>
          </a:prstGeom>
        </p:spPr>
        <p:txBody>
          <a:bodyPr wrap="square">
            <a:spAutoFit/>
          </a:bodyPr>
          <a:lstStyle/>
          <a:p>
            <a:pPr algn="just"/>
            <a:r>
              <a:rPr lang="pt-BR" sz="2400" dirty="0">
                <a:latin typeface="CMR10"/>
              </a:rPr>
              <a:t>Sabemos que um paralelogramo e um quadrilátero com pares de lados opostos paralelos e de mesmo comprimento. </a:t>
            </a:r>
            <a:endParaRPr lang="pt-BR" sz="2400" dirty="0"/>
          </a:p>
        </p:txBody>
      </p:sp>
      <mc:AlternateContent xmlns:mc="http://schemas.openxmlformats.org/markup-compatibility/2006" xmlns:a14="http://schemas.microsoft.com/office/drawing/2010/main">
        <mc:Choice Requires="a14">
          <p:sp>
            <p:nvSpPr>
              <p:cNvPr id="4" name="Retângulo 3"/>
              <p:cNvSpPr/>
              <p:nvPr/>
            </p:nvSpPr>
            <p:spPr>
              <a:xfrm>
                <a:off x="407003" y="1618609"/>
                <a:ext cx="8405689" cy="1569660"/>
              </a:xfrm>
              <a:prstGeom prst="rect">
                <a:avLst/>
              </a:prstGeom>
            </p:spPr>
            <p:txBody>
              <a:bodyPr wrap="square">
                <a:spAutoFit/>
              </a:bodyPr>
              <a:lstStyle/>
              <a:p>
                <a:pPr algn="just"/>
                <a:r>
                  <a:rPr lang="pt-BR" sz="2400" dirty="0">
                    <a:latin typeface="CMR10"/>
                  </a:rPr>
                  <a:t>A distância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entre dois lados opostos de um paralelogramo e chamada de </a:t>
                </a:r>
                <a:r>
                  <a:rPr lang="pt-BR" sz="2400" dirty="0">
                    <a:latin typeface="CMBX10"/>
                  </a:rPr>
                  <a:t>altura </a:t>
                </a:r>
                <a:r>
                  <a:rPr lang="pt-BR" sz="2400" dirty="0">
                    <a:latin typeface="CMR10"/>
                  </a:rPr>
                  <a:t>em relação a estes lados, enquanto que estes dois lados são chamados de </a:t>
                </a:r>
                <a:r>
                  <a:rPr lang="pt-BR" sz="2400" b="1" i="1" dirty="0">
                    <a:latin typeface="CMBX10"/>
                  </a:rPr>
                  <a:t>bases</a:t>
                </a:r>
                <a:r>
                  <a:rPr lang="pt-BR" sz="2400" dirty="0">
                    <a:latin typeface="CMBX10"/>
                  </a:rPr>
                  <a:t> </a:t>
                </a:r>
                <a:r>
                  <a:rPr lang="pt-BR" sz="2400" dirty="0">
                    <a:latin typeface="CMR10"/>
                  </a:rPr>
                  <a:t>do paralelogramo. </a:t>
                </a:r>
                <a:endParaRPr lang="pt-BR" sz="2400" dirty="0"/>
              </a:p>
            </p:txBody>
          </p:sp>
        </mc:Choice>
        <mc:Fallback xmlns="">
          <p:sp>
            <p:nvSpPr>
              <p:cNvPr id="4" name="Retângulo 3"/>
              <p:cNvSpPr>
                <a:spLocks noRot="1" noChangeAspect="1" noMove="1" noResize="1" noEditPoints="1" noAdjustHandles="1" noChangeArrowheads="1" noChangeShapeType="1" noTextEdit="1"/>
              </p:cNvSpPr>
              <p:nvPr/>
            </p:nvSpPr>
            <p:spPr>
              <a:xfrm>
                <a:off x="407003" y="1618609"/>
                <a:ext cx="8405689" cy="1569660"/>
              </a:xfrm>
              <a:prstGeom prst="rect">
                <a:avLst/>
              </a:prstGeom>
              <a:blipFill>
                <a:blip r:embed="rId4"/>
                <a:stretch>
                  <a:fillRect l="-1160" t="-2724" r="-1088" b="-778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p:cNvSpPr/>
              <p:nvPr/>
            </p:nvSpPr>
            <p:spPr>
              <a:xfrm>
                <a:off x="407004" y="3161700"/>
                <a:ext cx="5516718" cy="3477875"/>
              </a:xfrm>
              <a:prstGeom prst="rect">
                <a:avLst/>
              </a:prstGeom>
            </p:spPr>
            <p:txBody>
              <a:bodyPr wrap="square">
                <a:spAutoFit/>
              </a:bodyPr>
              <a:lstStyle/>
              <a:p>
                <a:pPr algn="just"/>
                <a:r>
                  <a:rPr lang="pt-BR" sz="2200" dirty="0">
                    <a:latin typeface="CMR10"/>
                  </a:rPr>
                  <a:t>Quando um segmento </a:t>
                </a:r>
                <a14:m>
                  <m:oMath xmlns:m="http://schemas.openxmlformats.org/officeDocument/2006/math">
                    <m:r>
                      <a:rPr lang="pt-BR" sz="2200" b="1" i="1" dirty="0" smtClean="0">
                        <a:latin typeface="Cambria Math" panose="02040503050406030204" pitchFamily="18" charset="0"/>
                      </a:rPr>
                      <m:t>𝒉</m:t>
                    </m:r>
                  </m:oMath>
                </a14:m>
                <a:r>
                  <a:rPr lang="pt-BR" sz="2200" dirty="0">
                    <a:latin typeface="CMMI10"/>
                  </a:rPr>
                  <a:t> </a:t>
                </a:r>
                <a:r>
                  <a:rPr lang="pt-BR" sz="2200" dirty="0">
                    <a:latin typeface="CMR10"/>
                  </a:rPr>
                  <a:t>perpendicular a uma base do paralelogramo intersecta a base oposta, a sequência de figuras ao ilustra como, nestes casos, um paralelogramo de base </a:t>
                </a:r>
                <a:r>
                  <a:rPr lang="pt-BR" sz="2200" dirty="0">
                    <a:latin typeface="CMMI10"/>
                  </a:rPr>
                  <a:t>b </a:t>
                </a:r>
                <a:r>
                  <a:rPr lang="pt-BR" sz="2200" dirty="0">
                    <a:latin typeface="CMR10"/>
                  </a:rPr>
                  <a:t>e altura </a:t>
                </a:r>
                <a14:m>
                  <m:oMath xmlns:m="http://schemas.openxmlformats.org/officeDocument/2006/math">
                    <m:r>
                      <a:rPr lang="pt-BR" sz="2200" b="1" i="1" dirty="0" smtClean="0">
                        <a:latin typeface="Cambria Math" panose="02040503050406030204" pitchFamily="18" charset="0"/>
                      </a:rPr>
                      <m:t>𝒉</m:t>
                    </m:r>
                  </m:oMath>
                </a14:m>
                <a:r>
                  <a:rPr lang="pt-BR" sz="2200" dirty="0">
                    <a:latin typeface="CMMI10"/>
                  </a:rPr>
                  <a:t> </a:t>
                </a:r>
                <a:r>
                  <a:rPr lang="pt-BR" sz="2200" dirty="0">
                    <a:latin typeface="CMR10"/>
                  </a:rPr>
                  <a:t>pode ser transformado, sem alterar a sua área, em um retângulo também de base </a:t>
                </a:r>
                <a:r>
                  <a:rPr lang="pt-BR" sz="2200" dirty="0">
                    <a:latin typeface="CMMI10"/>
                  </a:rPr>
                  <a:t>b </a:t>
                </a:r>
                <a:r>
                  <a:rPr lang="pt-BR" sz="2200" dirty="0">
                    <a:latin typeface="CMR10"/>
                  </a:rPr>
                  <a:t>e altura </a:t>
                </a:r>
                <a:r>
                  <a:rPr lang="pt-BR" sz="2200" dirty="0">
                    <a:latin typeface="CMMI10"/>
                  </a:rPr>
                  <a:t>h</a:t>
                </a:r>
                <a:r>
                  <a:rPr lang="pt-BR" sz="2200" dirty="0">
                    <a:latin typeface="CMR10"/>
                  </a:rPr>
                  <a:t>. Como a área do retângulo e </a:t>
                </a:r>
                <a14:m>
                  <m:oMath xmlns:m="http://schemas.openxmlformats.org/officeDocument/2006/math">
                    <m:r>
                      <a:rPr lang="pt-BR" sz="2200" b="1" i="1" dirty="0" smtClean="0">
                        <a:latin typeface="Cambria Math" panose="02040503050406030204" pitchFamily="18" charset="0"/>
                      </a:rPr>
                      <m:t>𝒃𝒉</m:t>
                    </m:r>
                  </m:oMath>
                </a14:m>
                <a:r>
                  <a:rPr lang="pt-BR" sz="2200" dirty="0">
                    <a:latin typeface="CMR10"/>
                  </a:rPr>
                  <a:t>, vemos que a área do paralelogramo também e dada por esta expressão.</a:t>
                </a:r>
                <a:endParaRPr lang="pt-BR" sz="2200" dirty="0"/>
              </a:p>
            </p:txBody>
          </p:sp>
        </mc:Choice>
        <mc:Fallback xmlns="">
          <p:sp>
            <p:nvSpPr>
              <p:cNvPr id="6" name="Retângulo 5"/>
              <p:cNvSpPr>
                <a:spLocks noRot="1" noChangeAspect="1" noMove="1" noResize="1" noEditPoints="1" noAdjustHandles="1" noChangeArrowheads="1" noChangeShapeType="1" noTextEdit="1"/>
              </p:cNvSpPr>
              <p:nvPr/>
            </p:nvSpPr>
            <p:spPr>
              <a:xfrm>
                <a:off x="407004" y="3161700"/>
                <a:ext cx="5516718" cy="3477875"/>
              </a:xfrm>
              <a:prstGeom prst="rect">
                <a:avLst/>
              </a:prstGeom>
              <a:blipFill>
                <a:blip r:embed="rId7"/>
                <a:stretch>
                  <a:fillRect l="-1436" t="-1053" r="-1436" b="-2456"/>
                </a:stretch>
              </a:blipFill>
            </p:spPr>
            <p:txBody>
              <a:bodyPr/>
              <a:lstStyle/>
              <a:p>
                <a:r>
                  <a:rPr lang="pt-BR">
                    <a:noFill/>
                  </a:rPr>
                  <a:t> </a:t>
                </a:r>
              </a:p>
            </p:txBody>
          </p:sp>
        </mc:Fallback>
      </mc:AlternateContent>
      <p:grpSp>
        <p:nvGrpSpPr>
          <p:cNvPr id="10" name="Agrupar 9"/>
          <p:cNvGrpSpPr/>
          <p:nvPr/>
        </p:nvGrpSpPr>
        <p:grpSpPr>
          <a:xfrm>
            <a:off x="6010806" y="3161700"/>
            <a:ext cx="3147391" cy="3300383"/>
            <a:chOff x="5329898" y="3188270"/>
            <a:chExt cx="3147391" cy="3300383"/>
          </a:xfrm>
        </p:grpSpPr>
        <p:pic>
          <p:nvPicPr>
            <p:cNvPr id="7" name="Imagem 6"/>
            <p:cNvPicPr>
              <a:picLocks noChangeAspect="1"/>
            </p:cNvPicPr>
            <p:nvPr/>
          </p:nvPicPr>
          <p:blipFill rotWithShape="1">
            <a:blip r:embed="rId8">
              <a:extLst>
                <a:ext uri="{28A0092B-C50C-407E-A947-70E740481C1C}">
                  <a14:useLocalDpi xmlns:a14="http://schemas.microsoft.com/office/drawing/2010/main" val="0"/>
                </a:ext>
              </a:extLst>
            </a:blip>
            <a:srcRect t="-1" b="31178"/>
            <a:stretch/>
          </p:blipFill>
          <p:spPr>
            <a:xfrm>
              <a:off x="5329898" y="3188270"/>
              <a:ext cx="1828800" cy="3172774"/>
            </a:xfrm>
            <a:prstGeom prst="rect">
              <a:avLst/>
            </a:prstGeom>
          </p:spPr>
        </p:pic>
        <p:pic>
          <p:nvPicPr>
            <p:cNvPr id="9" name="Imagem 8"/>
            <p:cNvPicPr>
              <a:picLocks noChangeAspect="1"/>
            </p:cNvPicPr>
            <p:nvPr/>
          </p:nvPicPr>
          <p:blipFill rotWithShape="1">
            <a:blip r:embed="rId8">
              <a:extLst>
                <a:ext uri="{28A0092B-C50C-407E-A947-70E740481C1C}">
                  <a14:useLocalDpi xmlns:a14="http://schemas.microsoft.com/office/drawing/2010/main" val="0"/>
                </a:ext>
              </a:extLst>
            </a:blip>
            <a:srcRect t="72511" r="18392" b="4204"/>
            <a:stretch/>
          </p:blipFill>
          <p:spPr>
            <a:xfrm>
              <a:off x="6984841" y="5415227"/>
              <a:ext cx="1492448" cy="1073426"/>
            </a:xfrm>
            <a:prstGeom prst="rect">
              <a:avLst/>
            </a:prstGeom>
          </p:spPr>
        </p:pic>
      </p:grpSp>
    </p:spTree>
    <p:extLst>
      <p:ext uri="{BB962C8B-B14F-4D97-AF65-F5344CB8AC3E}">
        <p14:creationId xmlns:p14="http://schemas.microsoft.com/office/powerpoint/2010/main" val="42643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6600" b="1" dirty="0"/>
              <a:t>Vídeo-aulas</a:t>
            </a:r>
            <a:endParaRPr lang="pt-BR" sz="6600" dirty="0"/>
          </a:p>
        </p:txBody>
      </p:sp>
      <p:sp>
        <p:nvSpPr>
          <p:cNvPr id="3" name="Espaço Reservado para Conteúdo 2"/>
          <p:cNvSpPr>
            <a:spLocks noGrp="1"/>
          </p:cNvSpPr>
          <p:nvPr>
            <p:ph idx="1"/>
          </p:nvPr>
        </p:nvSpPr>
        <p:spPr/>
        <p:txBody>
          <a:bodyPr/>
          <a:lstStyle/>
          <a:p>
            <a:pPr lvl="0"/>
            <a:r>
              <a:rPr lang="pt-BR" u="sng" dirty="0">
                <a:hlinkClick r:id="rId2"/>
              </a:rPr>
              <a:t>https://www.youtube.com/watch?time_continue=1&amp;v=yttXyq8-xuc</a:t>
            </a:r>
            <a:endParaRPr lang="pt-BR" u="sng" dirty="0"/>
          </a:p>
          <a:p>
            <a:pPr lvl="0"/>
            <a:endParaRPr lang="pt-BR" dirty="0"/>
          </a:p>
          <a:p>
            <a:pPr lvl="0"/>
            <a:r>
              <a:rPr lang="pt-BR" u="sng" dirty="0">
                <a:hlinkClick r:id="rId3"/>
              </a:rPr>
              <a:t>https://www.youtube.com/watch?v=7-x5YTX7aDY</a:t>
            </a:r>
            <a:endParaRPr lang="pt-BR" dirty="0"/>
          </a:p>
          <a:p>
            <a:endParaRPr lang="pt-BR" dirty="0"/>
          </a:p>
        </p:txBody>
      </p:sp>
    </p:spTree>
    <p:extLst>
      <p:ext uri="{BB962C8B-B14F-4D97-AF65-F5344CB8AC3E}">
        <p14:creationId xmlns:p14="http://schemas.microsoft.com/office/powerpoint/2010/main" val="1412442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973" y="1709328"/>
            <a:ext cx="6187440" cy="1720215"/>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892" y="4804655"/>
            <a:ext cx="6705600" cy="800100"/>
          </a:xfrm>
          <a:prstGeom prst="rect">
            <a:avLst/>
          </a:prstGeom>
        </p:spPr>
      </p:pic>
      <mc:AlternateContent xmlns:mc="http://schemas.openxmlformats.org/markup-compatibility/2006" xmlns:a14="http://schemas.microsoft.com/office/drawing/2010/main">
        <mc:Choice Requires="a14">
          <p:sp>
            <p:nvSpPr>
              <p:cNvPr id="4" name="Retângulo 3"/>
              <p:cNvSpPr/>
              <p:nvPr/>
            </p:nvSpPr>
            <p:spPr>
              <a:xfrm>
                <a:off x="404189" y="214946"/>
                <a:ext cx="8435009" cy="1569660"/>
              </a:xfrm>
              <a:prstGeom prst="rect">
                <a:avLst/>
              </a:prstGeom>
            </p:spPr>
            <p:txBody>
              <a:bodyPr wrap="square">
                <a:spAutoFit/>
              </a:bodyPr>
              <a:lstStyle/>
              <a:p>
                <a:pPr algn="just"/>
                <a:r>
                  <a:rPr lang="pt-BR" sz="2400" dirty="0">
                    <a:latin typeface="CMR10"/>
                  </a:rPr>
                  <a:t>Agora, de modo geral, considere um paralelogramo qualquer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Adicionando ao paralelogramo dois triângulos retângulos iguais, como indicado na figura a seguir, formamos um retângulo de base </a:t>
                </a:r>
                <a14:m>
                  <m:oMath xmlns:m="http://schemas.openxmlformats.org/officeDocument/2006/math">
                    <m:r>
                      <a:rPr lang="pt-BR" sz="2400" i="1" dirty="0" smtClean="0">
                        <a:latin typeface="Cambria Math" panose="02040503050406030204" pitchFamily="18" charset="0"/>
                      </a:rPr>
                      <m:t>𝑏</m:t>
                    </m:r>
                    <m:r>
                      <a:rPr lang="pt-BR" sz="2400" i="1" dirty="0" smtClean="0">
                        <a:latin typeface="Cambria Math" panose="02040503050406030204" pitchFamily="18" charset="0"/>
                      </a:rPr>
                      <m:t>+</m:t>
                    </m:r>
                    <m:r>
                      <a:rPr lang="pt-BR" sz="2400" i="1" dirty="0" smtClean="0">
                        <a:latin typeface="Cambria Math" panose="02040503050406030204" pitchFamily="18" charset="0"/>
                      </a:rPr>
                      <m:t>𝑥</m:t>
                    </m:r>
                    <m:r>
                      <a:rPr lang="pt-BR" sz="2400" i="1" dirty="0" smtClean="0">
                        <a:latin typeface="Cambria Math" panose="02040503050406030204" pitchFamily="18" charset="0"/>
                      </a:rPr>
                      <m:t> </m:t>
                    </m:r>
                  </m:oMath>
                </a14:m>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a:t>
                </a:r>
                <a:endParaRPr lang="pt-BR" sz="2400" dirty="0"/>
              </a:p>
            </p:txBody>
          </p:sp>
        </mc:Choice>
        <mc:Fallback xmlns="">
          <p:sp>
            <p:nvSpPr>
              <p:cNvPr id="4" name="Retângulo 3"/>
              <p:cNvSpPr>
                <a:spLocks noRot="1" noChangeAspect="1" noMove="1" noResize="1" noEditPoints="1" noAdjustHandles="1" noChangeArrowheads="1" noChangeShapeType="1" noTextEdit="1"/>
              </p:cNvSpPr>
              <p:nvPr/>
            </p:nvSpPr>
            <p:spPr>
              <a:xfrm>
                <a:off x="404189" y="214946"/>
                <a:ext cx="8435009" cy="1569660"/>
              </a:xfrm>
              <a:prstGeom prst="rect">
                <a:avLst/>
              </a:prstGeom>
              <a:blipFill>
                <a:blip r:embed="rId5"/>
                <a:stretch>
                  <a:fillRect l="-1084" t="-2713" r="-1156" b="-7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404187" y="5604755"/>
                <a:ext cx="8435011" cy="1200329"/>
              </a:xfrm>
              <a:prstGeom prst="rect">
                <a:avLst/>
              </a:prstGeom>
            </p:spPr>
            <p:txBody>
              <a:bodyPr wrap="square">
                <a:spAutoFit/>
              </a:bodyPr>
              <a:lstStyle/>
              <a:p>
                <a:pPr algn="just"/>
                <a:r>
                  <a:rPr lang="pt-BR" sz="2400" dirty="0">
                    <a:latin typeface="CMR10"/>
                  </a:rPr>
                  <a:t>Assim, para quaisquer paralelogramos e retângulos, suas áreas são calculadas pela mesma expressão: </a:t>
                </a:r>
              </a:p>
              <a:p>
                <a:pPr algn="ctr"/>
                <a14:m>
                  <m:oMathPara xmlns:m="http://schemas.openxmlformats.org/officeDocument/2006/math">
                    <m:oMathParaPr>
                      <m:jc m:val="centerGroup"/>
                    </m:oMathParaPr>
                    <m:oMath xmlns:m="http://schemas.openxmlformats.org/officeDocument/2006/math">
                      <m:r>
                        <a:rPr lang="pt-BR" sz="2400" b="1" i="1" dirty="0" smtClean="0">
                          <a:latin typeface="Cambria Math" panose="02040503050406030204" pitchFamily="18" charset="0"/>
                        </a:rPr>
                        <m:t>“</m:t>
                      </m:r>
                      <m:r>
                        <a:rPr lang="pt-BR" sz="2400" b="1" i="1" dirty="0" smtClean="0">
                          <a:latin typeface="Cambria Math" panose="02040503050406030204" pitchFamily="18" charset="0"/>
                        </a:rPr>
                        <m:t>𝒃𝒂𝒔𝒆</m:t>
                      </m:r>
                      <m:r>
                        <a:rPr lang="pt-BR" sz="2400" b="1" i="1" dirty="0" smtClean="0">
                          <a:latin typeface="Cambria Math" panose="02040503050406030204" pitchFamily="18" charset="0"/>
                        </a:rPr>
                        <m:t> </m:t>
                      </m:r>
                      <m:r>
                        <a:rPr lang="pt-BR" sz="2400" b="1" i="1" dirty="0">
                          <a:latin typeface="Cambria Math" panose="02040503050406030204" pitchFamily="18" charset="0"/>
                        </a:rPr>
                        <m:t>𝒗𝒆𝒛𝒆𝒔</m:t>
                      </m:r>
                      <m:r>
                        <a:rPr lang="pt-BR" sz="2400" b="1" i="1" dirty="0">
                          <a:latin typeface="Cambria Math" panose="02040503050406030204" pitchFamily="18" charset="0"/>
                        </a:rPr>
                        <m:t> </m:t>
                      </m:r>
                      <m:r>
                        <a:rPr lang="pt-BR" sz="2400" b="1" i="1" dirty="0">
                          <a:latin typeface="Cambria Math" panose="02040503050406030204" pitchFamily="18" charset="0"/>
                        </a:rPr>
                        <m:t>𝒂𝒍𝒕𝒖𝒓𝒂</m:t>
                      </m:r>
                      <m:r>
                        <a:rPr lang="pt-BR" sz="2400" b="1" i="1" dirty="0">
                          <a:latin typeface="Cambria Math" panose="02040503050406030204" pitchFamily="18" charset="0"/>
                        </a:rPr>
                        <m:t>"</m:t>
                      </m:r>
                      <m:r>
                        <a:rPr lang="pt-BR" sz="2400" i="1" dirty="0">
                          <a:latin typeface="Cambria Math" panose="02040503050406030204" pitchFamily="18" charset="0"/>
                        </a:rPr>
                        <m:t>.</m:t>
                      </m:r>
                    </m:oMath>
                  </m:oMathPara>
                </a14:m>
                <a:endParaRPr lang="pt-BR" sz="2400" dirty="0"/>
              </a:p>
            </p:txBody>
          </p:sp>
        </mc:Choice>
        <mc:Fallback xmlns="">
          <p:sp>
            <p:nvSpPr>
              <p:cNvPr id="8" name="Retângulo 7"/>
              <p:cNvSpPr>
                <a:spLocks noRot="1" noChangeAspect="1" noMove="1" noResize="1" noEditPoints="1" noAdjustHandles="1" noChangeArrowheads="1" noChangeShapeType="1" noTextEdit="1"/>
              </p:cNvSpPr>
              <p:nvPr/>
            </p:nvSpPr>
            <p:spPr>
              <a:xfrm>
                <a:off x="404187" y="5604755"/>
                <a:ext cx="8435011" cy="1200329"/>
              </a:xfrm>
              <a:prstGeom prst="rect">
                <a:avLst/>
              </a:prstGeom>
              <a:blipFill>
                <a:blip r:embed="rId8"/>
                <a:stretch>
                  <a:fillRect l="-1084" t="-3553" r="-11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p:cNvSpPr/>
              <p:nvPr/>
            </p:nvSpPr>
            <p:spPr>
              <a:xfrm>
                <a:off x="404189" y="3354265"/>
                <a:ext cx="8435010" cy="1569660"/>
              </a:xfrm>
              <a:prstGeom prst="rect">
                <a:avLst/>
              </a:prstGeom>
            </p:spPr>
            <p:txBody>
              <a:bodyPr wrap="square">
                <a:spAutoFit/>
              </a:bodyPr>
              <a:lstStyle/>
              <a:p>
                <a:pPr algn="just"/>
                <a:r>
                  <a:rPr lang="pt-BR" sz="2400" dirty="0">
                    <a:latin typeface="CMR10"/>
                  </a:rPr>
                  <a:t>Portanto, para obter a área do paralelogramo, podemos subtrair da área do retângulo de base </a:t>
                </a:r>
                <a14:m>
                  <m:oMath xmlns:m="http://schemas.openxmlformats.org/officeDocument/2006/math">
                    <m:r>
                      <a:rPr lang="pt-BR" sz="2400" i="1" dirty="0" smtClean="0">
                        <a:latin typeface="Cambria Math" panose="02040503050406030204" pitchFamily="18" charset="0"/>
                      </a:rPr>
                      <m:t>𝑏</m:t>
                    </m:r>
                    <m:r>
                      <a:rPr lang="pt-BR" sz="2400" i="1" dirty="0" smtClean="0">
                        <a:latin typeface="Cambria Math" panose="02040503050406030204" pitchFamily="18" charset="0"/>
                      </a:rPr>
                      <m:t>+</m:t>
                    </m:r>
                    <m:r>
                      <a:rPr lang="pt-BR" sz="2400" i="1" dirty="0" smtClean="0">
                        <a:latin typeface="Cambria Math" panose="02040503050406030204" pitchFamily="18" charset="0"/>
                      </a:rPr>
                      <m:t>𝑥</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as áreas dos dois triângulos retângulos de base </a:t>
                </a:r>
                <a14:m>
                  <m:oMath xmlns:m="http://schemas.openxmlformats.org/officeDocument/2006/math">
                    <m:r>
                      <a:rPr lang="pt-BR" sz="2400" i="1" dirty="0" smtClean="0">
                        <a:latin typeface="Cambria Math" panose="02040503050406030204" pitchFamily="18" charset="0"/>
                      </a:rPr>
                      <m:t>𝑥</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Logo a área do paralelogramo e dada por:</a:t>
                </a:r>
                <a:endParaRPr lang="pt-BR" sz="2400" dirty="0"/>
              </a:p>
            </p:txBody>
          </p:sp>
        </mc:Choice>
        <mc:Fallback xmlns="">
          <p:sp>
            <p:nvSpPr>
              <p:cNvPr id="6" name="Retângulo 5"/>
              <p:cNvSpPr>
                <a:spLocks noRot="1" noChangeAspect="1" noMove="1" noResize="1" noEditPoints="1" noAdjustHandles="1" noChangeArrowheads="1" noChangeShapeType="1" noTextEdit="1"/>
              </p:cNvSpPr>
              <p:nvPr/>
            </p:nvSpPr>
            <p:spPr>
              <a:xfrm>
                <a:off x="404189" y="3354265"/>
                <a:ext cx="8435010" cy="1569660"/>
              </a:xfrm>
              <a:prstGeom prst="rect">
                <a:avLst/>
              </a:prstGeom>
              <a:blipFill>
                <a:blip r:embed="rId7"/>
                <a:stretch>
                  <a:fillRect l="-1084" t="-2713" r="-1156" b="-7364"/>
                </a:stretch>
              </a:blipFill>
            </p:spPr>
            <p:txBody>
              <a:bodyPr/>
              <a:lstStyle/>
              <a:p>
                <a:r>
                  <a:rPr lang="pt-BR">
                    <a:noFill/>
                  </a:rPr>
                  <a:t> </a:t>
                </a:r>
              </a:p>
            </p:txBody>
          </p:sp>
        </mc:Fallback>
      </mc:AlternateContent>
    </p:spTree>
    <p:extLst>
      <p:ext uri="{BB962C8B-B14F-4D97-AF65-F5344CB8AC3E}">
        <p14:creationId xmlns:p14="http://schemas.microsoft.com/office/powerpoint/2010/main" val="7747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17443" y="372503"/>
            <a:ext cx="8461514" cy="2248693"/>
          </a:xfrm>
          <a:prstGeom prst="rect">
            <a:avLst/>
          </a:prstGeom>
        </p:spPr>
        <p:txBody>
          <a:bodyPr wrap="square">
            <a:spAutoFit/>
          </a:bodyPr>
          <a:lstStyle/>
          <a:p>
            <a:pPr algn="just">
              <a:lnSpc>
                <a:spcPct val="150000"/>
              </a:lnSpc>
            </a:pPr>
            <a:r>
              <a:rPr lang="pt-BR" sz="2400" dirty="0">
                <a:latin typeface="CMR10"/>
              </a:rPr>
              <a:t>	Como a área de um paralelogramo e o produto da base vezes a altura, todos os paralelogramos de mesma base e mesma altura possuem áreas iguais. A figura a seguir ilustra, então, um retângulo e um paralelogramo com áreas iguais.</a:t>
            </a:r>
            <a:endParaRPr lang="pt-BR" sz="24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550" y="3563897"/>
            <a:ext cx="4305300" cy="1924050"/>
          </a:xfrm>
          <a:prstGeom prst="rect">
            <a:avLst/>
          </a:prstGeom>
        </p:spPr>
      </p:pic>
    </p:spTree>
    <p:extLst>
      <p:ext uri="{BB962C8B-B14F-4D97-AF65-F5344CB8AC3E}">
        <p14:creationId xmlns:p14="http://schemas.microsoft.com/office/powerpoint/2010/main" val="199439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99772" y="209586"/>
            <a:ext cx="6735915" cy="480131"/>
          </a:xfrm>
          <a:prstGeom prst="rect">
            <a:avLst/>
          </a:prstGeom>
        </p:spPr>
        <p:txBody>
          <a:bodyPr/>
          <a:lstStyle/>
          <a:p>
            <a:pPr marL="342900" indent="-342900" defTabSz="914400">
              <a:lnSpc>
                <a:spcPct val="90000"/>
              </a:lnSpc>
              <a:spcBef>
                <a:spcPts val="1000"/>
              </a:spcBef>
              <a:buFont typeface="Arial" panose="020B0604020202020204" pitchFamily="34" charset="0"/>
              <a:buChar char="•"/>
            </a:pPr>
            <a:r>
              <a:rPr lang="pt-BR" sz="2800" b="1" i="1" dirty="0"/>
              <a:t>A área de um triângulo qualquer</a:t>
            </a:r>
          </a:p>
        </p:txBody>
      </p:sp>
      <mc:AlternateContent xmlns:mc="http://schemas.openxmlformats.org/markup-compatibility/2006" xmlns:a14="http://schemas.microsoft.com/office/drawing/2010/main">
        <mc:Choice Requires="a14">
          <p:sp>
            <p:nvSpPr>
              <p:cNvPr id="3" name="Retângulo 2"/>
              <p:cNvSpPr/>
              <p:nvPr/>
            </p:nvSpPr>
            <p:spPr>
              <a:xfrm>
                <a:off x="499772" y="824374"/>
                <a:ext cx="8206906" cy="1938992"/>
              </a:xfrm>
              <a:prstGeom prst="rect">
                <a:avLst/>
              </a:prstGeom>
            </p:spPr>
            <p:txBody>
              <a:bodyPr wrap="square">
                <a:spAutoFit/>
              </a:bodyPr>
              <a:lstStyle/>
              <a:p>
                <a:pPr algn="just"/>
                <a:r>
                  <a:rPr lang="pt-BR" sz="2400" dirty="0">
                    <a:latin typeface="CMR10"/>
                  </a:rPr>
                  <a:t>	Considere um triângulo qualquer </a:t>
                </a:r>
                <a:r>
                  <a:rPr lang="pt-BR" sz="2400" dirty="0">
                    <a:latin typeface="CMMI10"/>
                  </a:rPr>
                  <a:t>ABC</a:t>
                </a:r>
                <a:r>
                  <a:rPr lang="pt-BR" sz="2400" dirty="0">
                    <a:latin typeface="CMR10"/>
                  </a:rPr>
                  <a:t>. Seja</a:t>
                </a:r>
                <a14:m>
                  <m:oMath xmlns:m="http://schemas.openxmlformats.org/officeDocument/2006/math">
                    <m:r>
                      <a:rPr lang="pt-BR" sz="2400" i="1" dirty="0" smtClean="0">
                        <a:latin typeface="Cambria Math" panose="02040503050406030204" pitchFamily="18" charset="0"/>
                      </a:rPr>
                      <m:t>𝑏</m:t>
                    </m:r>
                  </m:oMath>
                </a14:m>
                <a:r>
                  <a:rPr lang="pt-BR" sz="2400" dirty="0">
                    <a:latin typeface="CMR10"/>
                  </a:rPr>
                  <a:t>o comprimento do seu lado </a:t>
                </a:r>
                <a14:m>
                  <m:oMath xmlns:m="http://schemas.openxmlformats.org/officeDocument/2006/math">
                    <m:r>
                      <a:rPr lang="pt-BR" sz="2400" i="1" dirty="0" smtClean="0">
                        <a:latin typeface="Cambria Math" panose="02040503050406030204" pitchFamily="18" charset="0"/>
                      </a:rPr>
                      <m:t>𝐴𝐶</m:t>
                    </m:r>
                  </m:oMath>
                </a14:m>
                <a:r>
                  <a:rPr lang="pt-BR" sz="2400" dirty="0">
                    <a:latin typeface="CMR10"/>
                  </a:rPr>
                  <a:t>. A </a:t>
                </a:r>
                <a:r>
                  <a:rPr lang="pt-BR" sz="2400" dirty="0">
                    <a:latin typeface="CMBX10"/>
                  </a:rPr>
                  <a:t>altura </a:t>
                </a:r>
                <a:r>
                  <a:rPr lang="pt-BR" sz="2400" dirty="0">
                    <a:latin typeface="CMR10"/>
                  </a:rPr>
                  <a:t>do triângulo em relação a </a:t>
                </a:r>
                <a:r>
                  <a:rPr lang="pt-BR" sz="2400" dirty="0">
                    <a:latin typeface="CMBX10"/>
                  </a:rPr>
                  <a:t>base </a:t>
                </a:r>
                <a14:m>
                  <m:oMath xmlns:m="http://schemas.openxmlformats.org/officeDocument/2006/math">
                    <m:r>
                      <a:rPr lang="pt-BR" sz="2400" i="1" dirty="0" smtClean="0">
                        <a:latin typeface="Cambria Math" panose="02040503050406030204" pitchFamily="18" charset="0"/>
                      </a:rPr>
                      <m:t>𝐴𝐶</m:t>
                    </m:r>
                  </m:oMath>
                </a14:m>
                <a:r>
                  <a:rPr lang="pt-BR" sz="2400" dirty="0">
                    <a:latin typeface="CMMI10"/>
                  </a:rPr>
                  <a:t> </a:t>
                </a:r>
                <a:r>
                  <a:rPr lang="pt-BR" sz="2400" dirty="0">
                    <a:latin typeface="CMR10"/>
                  </a:rPr>
                  <a:t>e o segmento que passa pelo vértice </a:t>
                </a:r>
                <a14:m>
                  <m:oMath xmlns:m="http://schemas.openxmlformats.org/officeDocument/2006/math">
                    <m:r>
                      <a:rPr lang="pt-BR" sz="2400" i="1" dirty="0" smtClean="0">
                        <a:latin typeface="Cambria Math" panose="02040503050406030204" pitchFamily="18" charset="0"/>
                      </a:rPr>
                      <m:t>𝐵</m:t>
                    </m:r>
                  </m:oMath>
                </a14:m>
                <a:r>
                  <a:rPr lang="pt-BR" sz="2400" dirty="0">
                    <a:latin typeface="CMMI10"/>
                  </a:rPr>
                  <a:t> </a:t>
                </a:r>
                <a:r>
                  <a:rPr lang="pt-BR" sz="2400" dirty="0">
                    <a:latin typeface="CMR10"/>
                  </a:rPr>
                  <a:t>e é perpendicular a reta </a:t>
                </a:r>
                <a14:m>
                  <m:oMath xmlns:m="http://schemas.openxmlformats.org/officeDocument/2006/math">
                    <m:r>
                      <a:rPr lang="pt-BR" sz="2400" i="1" dirty="0" smtClean="0">
                        <a:latin typeface="Cambria Math" panose="02040503050406030204" pitchFamily="18" charset="0"/>
                      </a:rPr>
                      <m:t>𝐴𝐶</m:t>
                    </m:r>
                  </m:oMath>
                </a14:m>
                <a:r>
                  <a:rPr lang="pt-BR" sz="2400" dirty="0">
                    <a:latin typeface="CMR10"/>
                  </a:rPr>
                  <a:t>. Seja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o comprimento desta altura.</a:t>
                </a:r>
                <a:endParaRPr lang="pt-BR" sz="2400" dirty="0"/>
              </a:p>
            </p:txBody>
          </p:sp>
        </mc:Choice>
        <mc:Fallback xmlns="">
          <p:sp>
            <p:nvSpPr>
              <p:cNvPr id="3" name="Retângulo 2"/>
              <p:cNvSpPr>
                <a:spLocks noRot="1" noChangeAspect="1" noMove="1" noResize="1" noEditPoints="1" noAdjustHandles="1" noChangeArrowheads="1" noChangeShapeType="1" noTextEdit="1"/>
              </p:cNvSpPr>
              <p:nvPr/>
            </p:nvSpPr>
            <p:spPr>
              <a:xfrm>
                <a:off x="499772" y="824374"/>
                <a:ext cx="8206906" cy="1938992"/>
              </a:xfrm>
              <a:prstGeom prst="rect">
                <a:avLst/>
              </a:prstGeom>
              <a:blipFill>
                <a:blip r:embed="rId2"/>
                <a:stretch>
                  <a:fillRect l="-1189" t="-2201" r="-1114" b="-5975"/>
                </a:stretch>
              </a:blipFill>
            </p:spPr>
            <p:txBody>
              <a:bodyPr/>
              <a:lstStyle/>
              <a:p>
                <a:r>
                  <a:rPr lang="pt-BR">
                    <a:noFill/>
                  </a:rPr>
                  <a:t> </a:t>
                </a:r>
              </a:p>
            </p:txBody>
          </p:sp>
        </mc:Fallback>
      </mc:AlternateContent>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606" y="2516623"/>
            <a:ext cx="3043238" cy="1800225"/>
          </a:xfrm>
          <a:prstGeom prst="rect">
            <a:avLst/>
          </a:prstGeom>
        </p:spPr>
      </p:pic>
    </p:spTree>
    <p:extLst>
      <p:ext uri="{BB962C8B-B14F-4D97-AF65-F5344CB8AC3E}">
        <p14:creationId xmlns:p14="http://schemas.microsoft.com/office/powerpoint/2010/main" val="409587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6" y="4136335"/>
            <a:ext cx="8782050" cy="2628900"/>
          </a:xfrm>
          <a:prstGeom prst="rect">
            <a:avLst/>
          </a:prstGeom>
        </p:spPr>
      </p:pic>
      <mc:AlternateContent xmlns:mc="http://schemas.openxmlformats.org/markup-compatibility/2006" xmlns:a14="http://schemas.microsoft.com/office/drawing/2010/main">
        <mc:Choice Requires="a14">
          <p:sp>
            <p:nvSpPr>
              <p:cNvPr id="2" name="Retângulo 1"/>
              <p:cNvSpPr/>
              <p:nvPr/>
            </p:nvSpPr>
            <p:spPr>
              <a:xfrm>
                <a:off x="404190" y="336636"/>
                <a:ext cx="8275983" cy="3979166"/>
              </a:xfrm>
              <a:prstGeom prst="rect">
                <a:avLst/>
              </a:prstGeom>
            </p:spPr>
            <p:txBody>
              <a:bodyPr wrap="square">
                <a:spAutoFit/>
              </a:bodyPr>
              <a:lstStyle/>
              <a:p>
                <a:pPr algn="just"/>
                <a:r>
                  <a:rPr lang="pt-BR" sz="2400" dirty="0">
                    <a:latin typeface="CMR10"/>
                  </a:rPr>
                  <a:t>	Nas figuras a seguir vemos que com duas cópias de um triângulo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podemos montar um paralelogramo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Assim o paralelogramo tem o dobro da área do triângulo. Como a área do paralelogramo e </a:t>
                </a:r>
                <a14:m>
                  <m:oMath xmlns:m="http://schemas.openxmlformats.org/officeDocument/2006/math">
                    <m:r>
                      <a:rPr lang="pt-BR" sz="2400" i="1" dirty="0" smtClean="0">
                        <a:latin typeface="Cambria Math" panose="02040503050406030204" pitchFamily="18" charset="0"/>
                      </a:rPr>
                      <m:t>“</m:t>
                    </m:r>
                    <m:r>
                      <a:rPr lang="pt-BR" sz="2400" i="1" dirty="0" smtClean="0">
                        <a:latin typeface="Cambria Math" panose="02040503050406030204" pitchFamily="18" charset="0"/>
                      </a:rPr>
                      <m:t>𝑏𝑎𝑠𝑒</m:t>
                    </m:r>
                    <m:r>
                      <a:rPr lang="pt-BR" sz="2400" i="1" dirty="0" smtClean="0">
                        <a:latin typeface="Cambria Math" panose="02040503050406030204" pitchFamily="18" charset="0"/>
                      </a:rPr>
                      <m:t> </m:t>
                    </m:r>
                    <m:r>
                      <a:rPr lang="pt-BR" sz="2400" i="1" dirty="0">
                        <a:latin typeface="Cambria Math" panose="02040503050406030204" pitchFamily="18" charset="0"/>
                      </a:rPr>
                      <m:t>𝑣𝑒𝑧𝑒𝑠</m:t>
                    </m:r>
                    <m:r>
                      <a:rPr lang="pt-BR" sz="2400" i="1" dirty="0">
                        <a:latin typeface="Cambria Math" panose="02040503050406030204" pitchFamily="18" charset="0"/>
                      </a:rPr>
                      <m:t> </m:t>
                    </m:r>
                    <m:r>
                      <a:rPr lang="pt-BR" sz="2400" i="1" dirty="0">
                        <a:latin typeface="Cambria Math" panose="02040503050406030204" pitchFamily="18" charset="0"/>
                      </a:rPr>
                      <m:t>𝑎𝑙𝑡𝑢𝑟𝑎</m:t>
                    </m:r>
                    <m:r>
                      <a:rPr lang="pt-BR" sz="2400" i="1" dirty="0" smtClean="0">
                        <a:latin typeface="Cambria Math" panose="02040503050406030204" pitchFamily="18" charset="0"/>
                      </a:rPr>
                      <m:t>", </m:t>
                    </m:r>
                  </m:oMath>
                </a14:m>
                <a:r>
                  <a:rPr lang="pt-BR" sz="2400" dirty="0">
                    <a:latin typeface="CMR10"/>
                  </a:rPr>
                  <a:t>a área do triângulo deve ser </a:t>
                </a:r>
                <a14:m>
                  <m:oMath xmlns:m="http://schemas.openxmlformats.org/officeDocument/2006/math">
                    <m:r>
                      <a:rPr lang="pt-BR" sz="2400" b="1" i="1" dirty="0" smtClean="0">
                        <a:latin typeface="Cambria Math" panose="02040503050406030204" pitchFamily="18" charset="0"/>
                      </a:rPr>
                      <m:t>“</m:t>
                    </m:r>
                    <m:r>
                      <a:rPr lang="pt-BR" sz="2400" b="1" i="1" dirty="0" smtClean="0">
                        <a:latin typeface="Cambria Math" panose="02040503050406030204" pitchFamily="18" charset="0"/>
                      </a:rPr>
                      <m:t>𝒃𝒂𝒔𝒆</m:t>
                    </m:r>
                    <m:r>
                      <a:rPr lang="pt-BR" sz="2400" b="1" i="1" dirty="0" smtClean="0">
                        <a:latin typeface="Cambria Math" panose="02040503050406030204" pitchFamily="18" charset="0"/>
                      </a:rPr>
                      <m:t> </m:t>
                    </m:r>
                    <m:r>
                      <a:rPr lang="pt-BR" sz="2400" b="1" i="1" dirty="0">
                        <a:latin typeface="Cambria Math" panose="02040503050406030204" pitchFamily="18" charset="0"/>
                      </a:rPr>
                      <m:t>𝒗𝒆𝒛𝒆𝒔</m:t>
                    </m:r>
                    <m:r>
                      <a:rPr lang="pt-BR" sz="2400" b="1" i="1" dirty="0">
                        <a:latin typeface="Cambria Math" panose="02040503050406030204" pitchFamily="18" charset="0"/>
                      </a:rPr>
                      <m:t> </m:t>
                    </m:r>
                    <m:r>
                      <a:rPr lang="pt-BR" sz="2400" b="1" i="1" dirty="0">
                        <a:latin typeface="Cambria Math" panose="02040503050406030204" pitchFamily="18" charset="0"/>
                      </a:rPr>
                      <m:t>𝒂𝒍𝒕𝒖𝒓𝒂</m:t>
                    </m:r>
                    <m:r>
                      <a:rPr lang="pt-BR" sz="2400" b="1" i="1" dirty="0">
                        <a:latin typeface="Cambria Math" panose="02040503050406030204" pitchFamily="18" charset="0"/>
                      </a:rPr>
                      <m:t> </m:t>
                    </m:r>
                    <m:r>
                      <a:rPr lang="pt-BR" sz="2400" b="1" i="1" dirty="0">
                        <a:latin typeface="Cambria Math" panose="02040503050406030204" pitchFamily="18" charset="0"/>
                      </a:rPr>
                      <m:t>𝒅𝒊𝒗𝒊𝒅𝒊𝒅𝒐</m:t>
                    </m:r>
                    <m:r>
                      <a:rPr lang="pt-BR" sz="2400" b="1" i="1" dirty="0">
                        <a:latin typeface="Cambria Math" panose="02040503050406030204" pitchFamily="18" charset="0"/>
                      </a:rPr>
                      <m:t> </m:t>
                    </m:r>
                    <m:r>
                      <a:rPr lang="pt-BR" sz="2400" b="1" i="1" dirty="0">
                        <a:latin typeface="Cambria Math" panose="02040503050406030204" pitchFamily="18" charset="0"/>
                      </a:rPr>
                      <m:t>𝒑𝒐𝒓</m:t>
                    </m:r>
                    <m:r>
                      <a:rPr lang="pt-BR" sz="2400" b="1" i="1" dirty="0">
                        <a:latin typeface="Cambria Math" panose="02040503050406030204" pitchFamily="18" charset="0"/>
                      </a:rPr>
                      <m:t> </m:t>
                    </m:r>
                    <m:r>
                      <a:rPr lang="pt-BR" sz="2400" b="1" i="1" dirty="0">
                        <a:latin typeface="Cambria Math" panose="02040503050406030204" pitchFamily="18" charset="0"/>
                      </a:rPr>
                      <m:t>𝒅𝒐𝒊𝒔</m:t>
                    </m:r>
                    <m:r>
                      <a:rPr lang="pt-BR" sz="2400" b="1" i="1" dirty="0">
                        <a:latin typeface="Cambria Math" panose="02040503050406030204" pitchFamily="18" charset="0"/>
                      </a:rPr>
                      <m:t>", </m:t>
                    </m:r>
                  </m:oMath>
                </a14:m>
                <a:r>
                  <a:rPr lang="pt-BR" sz="2400" dirty="0">
                    <a:latin typeface="CMR10"/>
                  </a:rPr>
                  <a:t>uma vez que o triângulo tem metade da área do paralelogramo. Deste modo, a área do triângulo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é:</a:t>
                </a:r>
              </a:p>
              <a:p>
                <a:pPr algn="ctr"/>
                <a14:m>
                  <m:oMathPara xmlns:m="http://schemas.openxmlformats.org/officeDocument/2006/math">
                    <m:oMathParaPr>
                      <m:jc m:val="centerGroup"/>
                    </m:oMathParaPr>
                    <m:oMath xmlns:m="http://schemas.openxmlformats.org/officeDocument/2006/math">
                      <m:f>
                        <m:fPr>
                          <m:ctrlPr>
                            <a:rPr lang="pt-BR" sz="3200" b="1" i="1">
                              <a:latin typeface="Cambria Math" panose="02040503050406030204" pitchFamily="18" charset="0"/>
                            </a:rPr>
                          </m:ctrlPr>
                        </m:fPr>
                        <m:num>
                          <m:r>
                            <a:rPr lang="pt-BR" sz="3200" b="1" i="1">
                              <a:latin typeface="Cambria Math" panose="02040503050406030204" pitchFamily="18" charset="0"/>
                            </a:rPr>
                            <m:t>𝒃</m:t>
                          </m:r>
                          <m:r>
                            <a:rPr lang="pt-BR" sz="3200" b="1" i="1">
                              <a:latin typeface="Cambria Math" panose="02040503050406030204" pitchFamily="18" charset="0"/>
                              <a:ea typeface="Cambria Math" panose="02040503050406030204" pitchFamily="18" charset="0"/>
                            </a:rPr>
                            <m:t>∙</m:t>
                          </m:r>
                          <m:r>
                            <a:rPr lang="pt-BR" sz="3200" b="1" i="1">
                              <a:latin typeface="Cambria Math" panose="02040503050406030204" pitchFamily="18" charset="0"/>
                              <a:ea typeface="Cambria Math" panose="02040503050406030204" pitchFamily="18" charset="0"/>
                            </a:rPr>
                            <m:t>𝒉</m:t>
                          </m:r>
                        </m:num>
                        <m:den>
                          <m:r>
                            <a:rPr lang="pt-BR" sz="3200" b="1" i="1">
                              <a:latin typeface="Cambria Math" panose="02040503050406030204" pitchFamily="18" charset="0"/>
                            </a:rPr>
                            <m:t>𝟐</m:t>
                          </m:r>
                        </m:den>
                      </m:f>
                    </m:oMath>
                  </m:oMathPara>
                </a14:m>
                <a:endParaRPr lang="pt-BR" sz="2400" dirty="0"/>
              </a:p>
            </p:txBody>
          </p:sp>
        </mc:Choice>
        <mc:Fallback xmlns="">
          <p:sp>
            <p:nvSpPr>
              <p:cNvPr id="2" name="Retângulo 1"/>
              <p:cNvSpPr>
                <a:spLocks noRot="1" noChangeAspect="1" noMove="1" noResize="1" noEditPoints="1" noAdjustHandles="1" noChangeArrowheads="1" noChangeShapeType="1" noTextEdit="1"/>
              </p:cNvSpPr>
              <p:nvPr/>
            </p:nvSpPr>
            <p:spPr>
              <a:xfrm>
                <a:off x="404190" y="336636"/>
                <a:ext cx="8275983" cy="3979166"/>
              </a:xfrm>
              <a:prstGeom prst="rect">
                <a:avLst/>
              </a:prstGeom>
              <a:blipFill>
                <a:blip r:embed="rId4"/>
                <a:stretch>
                  <a:fillRect l="-1105" t="-1072" r="-1178"/>
                </a:stretch>
              </a:blipFill>
            </p:spPr>
            <p:txBody>
              <a:bodyPr/>
              <a:lstStyle/>
              <a:p>
                <a:r>
                  <a:rPr lang="pt-BR">
                    <a:noFill/>
                  </a:rPr>
                  <a:t> </a:t>
                </a:r>
              </a:p>
            </p:txBody>
          </p:sp>
        </mc:Fallback>
      </mc:AlternateContent>
    </p:spTree>
    <p:extLst>
      <p:ext uri="{BB962C8B-B14F-4D97-AF65-F5344CB8AC3E}">
        <p14:creationId xmlns:p14="http://schemas.microsoft.com/office/powerpoint/2010/main" val="160727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57200" y="743564"/>
            <a:ext cx="8222974" cy="2862322"/>
          </a:xfrm>
          <a:prstGeom prst="rect">
            <a:avLst/>
          </a:prstGeom>
        </p:spPr>
        <p:txBody>
          <a:bodyPr wrap="square">
            <a:spAutoFit/>
          </a:bodyPr>
          <a:lstStyle/>
          <a:p>
            <a:pPr algn="just">
              <a:lnSpc>
                <a:spcPct val="150000"/>
              </a:lnSpc>
            </a:pPr>
            <a:r>
              <a:rPr lang="pt-BR" sz="2400" dirty="0">
                <a:latin typeface="CMR10"/>
              </a:rPr>
              <a:t>Da expressão da área de um triângulo segue que se dois triângulos possuem a mesma base e a mesma altura, então eles possuem a mesma área.	Na figura a seguir, se as retas são paralelas, vemos triângulos diferentes, mas com áreas iguais.</a:t>
            </a:r>
            <a:endParaRPr lang="pt-BR" sz="24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999" y="4079471"/>
            <a:ext cx="5667375" cy="2405063"/>
          </a:xfrm>
          <a:prstGeom prst="rect">
            <a:avLst/>
          </a:prstGeom>
        </p:spPr>
      </p:pic>
    </p:spTree>
    <p:extLst>
      <p:ext uri="{BB962C8B-B14F-4D97-AF65-F5344CB8AC3E}">
        <p14:creationId xmlns:p14="http://schemas.microsoft.com/office/powerpoint/2010/main" val="3508941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99772" y="49637"/>
            <a:ext cx="6152819" cy="480131"/>
          </a:xfrm>
          <a:prstGeom prst="rect">
            <a:avLst/>
          </a:prstGeom>
        </p:spPr>
        <p:txBody>
          <a:bodyPr/>
          <a:lstStyle/>
          <a:p>
            <a:pPr marL="342900" indent="-342900" defTabSz="914400">
              <a:lnSpc>
                <a:spcPct val="90000"/>
              </a:lnSpc>
              <a:spcBef>
                <a:spcPts val="1000"/>
              </a:spcBef>
              <a:buFont typeface="Arial" panose="020B0604020202020204" pitchFamily="34" charset="0"/>
              <a:buChar char="•"/>
            </a:pPr>
            <a:r>
              <a:rPr lang="pt-BR" sz="2800" b="1" i="1" dirty="0"/>
              <a:t>A área do trapézio</a:t>
            </a:r>
          </a:p>
        </p:txBody>
      </p:sp>
      <mc:AlternateContent xmlns:mc="http://schemas.openxmlformats.org/markup-compatibility/2006" xmlns:a14="http://schemas.microsoft.com/office/drawing/2010/main">
        <mc:Choice Requires="a14">
          <p:sp>
            <p:nvSpPr>
              <p:cNvPr id="4" name="Retângulo 3"/>
              <p:cNvSpPr/>
              <p:nvPr/>
            </p:nvSpPr>
            <p:spPr>
              <a:xfrm>
                <a:off x="499772" y="529768"/>
                <a:ext cx="8167150" cy="3785652"/>
              </a:xfrm>
              <a:prstGeom prst="rect">
                <a:avLst/>
              </a:prstGeom>
            </p:spPr>
            <p:txBody>
              <a:bodyPr wrap="square">
                <a:spAutoFit/>
              </a:bodyPr>
              <a:lstStyle/>
              <a:p>
                <a:pPr algn="just"/>
                <a:r>
                  <a:rPr lang="pt-BR" sz="2400" dirty="0">
                    <a:latin typeface="CMR10"/>
                  </a:rPr>
                  <a:t>	Considere um trapézio de lados paralelos de comprimentos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a:t>
                </a:r>
                <a14:m>
                  <m:oMath xmlns:m="http://schemas.openxmlformats.org/officeDocument/2006/math">
                    <m:r>
                      <a:rPr lang="pt-BR" sz="2400" i="1" dirty="0" smtClean="0">
                        <a:latin typeface="Cambria Math" panose="02040503050406030204" pitchFamily="18" charset="0"/>
                      </a:rPr>
                      <m:t>𝐵</m:t>
                    </m:r>
                  </m:oMath>
                </a14:m>
                <a:r>
                  <a:rPr lang="pt-BR" sz="2400" dirty="0">
                    <a:latin typeface="CMR10"/>
                  </a:rPr>
                  <a:t>. Estes lados são chamados de </a:t>
                </a:r>
                <a:r>
                  <a:rPr lang="pt-BR" sz="2400" dirty="0">
                    <a:latin typeface="CMBX10"/>
                  </a:rPr>
                  <a:t>bases </a:t>
                </a:r>
                <a:r>
                  <a:rPr lang="pt-BR" sz="2400" dirty="0">
                    <a:latin typeface="CMR10"/>
                  </a:rPr>
                  <a:t>do trapézio e um segmento perpendicular a estas bases e chamado de </a:t>
                </a:r>
                <a:r>
                  <a:rPr lang="pt-BR" sz="2400" dirty="0">
                    <a:latin typeface="CMBX10"/>
                  </a:rPr>
                  <a:t>altura </a:t>
                </a:r>
                <a:r>
                  <a:rPr lang="pt-BR" sz="2400" dirty="0">
                    <a:latin typeface="CMR10"/>
                  </a:rPr>
                  <a:t>do trapézio. Seguindo os esquemas abaixo, vemos que com duas copias do trapézio de bases </a:t>
                </a:r>
                <a14:m>
                  <m:oMath xmlns:m="http://schemas.openxmlformats.org/officeDocument/2006/math">
                    <m:r>
                      <a:rPr lang="pt-BR" sz="2400" i="1" dirty="0">
                        <a:latin typeface="Cambria Math" panose="02040503050406030204" pitchFamily="18" charset="0"/>
                      </a:rPr>
                      <m:t>𝑏</m:t>
                    </m:r>
                  </m:oMath>
                </a14:m>
                <a:r>
                  <a:rPr lang="pt-BR" sz="2400" dirty="0">
                    <a:latin typeface="CMMI10"/>
                  </a:rPr>
                  <a:t> </a:t>
                </a:r>
                <a:r>
                  <a:rPr lang="pt-BR" sz="2400" dirty="0">
                    <a:latin typeface="CMR10"/>
                  </a:rPr>
                  <a:t>e </a:t>
                </a:r>
                <a14:m>
                  <m:oMath xmlns:m="http://schemas.openxmlformats.org/officeDocument/2006/math">
                    <m:r>
                      <a:rPr lang="pt-BR" sz="2400" i="1" dirty="0">
                        <a:latin typeface="Cambria Math" panose="02040503050406030204" pitchFamily="18" charset="0"/>
                      </a:rPr>
                      <m:t>𝐵</m:t>
                    </m:r>
                    <m:r>
                      <a:rPr lang="pt-BR" sz="2400" i="1" dirty="0">
                        <a:latin typeface="Cambria Math" panose="02040503050406030204" pitchFamily="18" charset="0"/>
                      </a:rPr>
                      <m:t> </m:t>
                    </m:r>
                  </m:oMath>
                </a14:m>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r>
                      <a:rPr lang="pt-BR" sz="2400" i="1" dirty="0" smtClean="0">
                        <a:latin typeface="Cambria Math" panose="02040503050406030204" pitchFamily="18" charset="0"/>
                      </a:rPr>
                      <m:t> </m:t>
                    </m:r>
                  </m:oMath>
                </a14:m>
                <a:r>
                  <a:rPr lang="pt-BR" sz="2400" dirty="0">
                    <a:latin typeface="CMR10"/>
                  </a:rPr>
                  <a:t>pode-se construir um paralelogramo de base </a:t>
                </a:r>
                <a14:m>
                  <m:oMath xmlns:m="http://schemas.openxmlformats.org/officeDocument/2006/math">
                    <m:r>
                      <a:rPr lang="pt-BR" sz="2400" i="1" dirty="0" smtClean="0">
                        <a:latin typeface="Cambria Math" panose="02040503050406030204" pitchFamily="18" charset="0"/>
                      </a:rPr>
                      <m:t>𝑏</m:t>
                    </m:r>
                    <m:r>
                      <a:rPr lang="pt-BR" sz="2400" i="1" dirty="0" smtClean="0">
                        <a:latin typeface="Cambria Math" panose="02040503050406030204" pitchFamily="18" charset="0"/>
                      </a:rPr>
                      <m:t>+</m:t>
                    </m:r>
                    <m:r>
                      <a:rPr lang="pt-BR" sz="2400" i="1" dirty="0" smtClean="0">
                        <a:latin typeface="Cambria Math" panose="02040503050406030204" pitchFamily="18" charset="0"/>
                      </a:rPr>
                      <m:t>𝐵</m:t>
                    </m:r>
                  </m:oMath>
                </a14:m>
                <a:r>
                  <a:rPr lang="pt-BR" sz="2400" dirty="0">
                    <a:latin typeface="CMMI10"/>
                  </a:rPr>
                  <a:t> </a:t>
                </a:r>
                <a:r>
                  <a:rPr lang="pt-BR" sz="2400" dirty="0">
                    <a:latin typeface="CMR10"/>
                  </a:rPr>
                  <a:t>e de atura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Por isto, a área do trapézio de bases </a:t>
                </a:r>
                <a14:m>
                  <m:oMath xmlns:m="http://schemas.openxmlformats.org/officeDocument/2006/math">
                    <m:r>
                      <a:rPr lang="pt-BR" sz="2400" i="1" dirty="0">
                        <a:latin typeface="Cambria Math" panose="02040503050406030204" pitchFamily="18" charset="0"/>
                      </a:rPr>
                      <m:t>𝑏</m:t>
                    </m:r>
                  </m:oMath>
                </a14:m>
                <a:r>
                  <a:rPr lang="pt-BR" sz="2400" dirty="0">
                    <a:latin typeface="CMMI10"/>
                  </a:rPr>
                  <a:t> </a:t>
                </a:r>
                <a:r>
                  <a:rPr lang="pt-BR" sz="2400" dirty="0">
                    <a:latin typeface="CMR10"/>
                  </a:rPr>
                  <a:t>e </a:t>
                </a:r>
                <a14:m>
                  <m:oMath xmlns:m="http://schemas.openxmlformats.org/officeDocument/2006/math">
                    <m:r>
                      <a:rPr lang="pt-BR" sz="2400" i="1" dirty="0">
                        <a:latin typeface="Cambria Math" panose="02040503050406030204" pitchFamily="18" charset="0"/>
                      </a:rPr>
                      <m:t>𝐵</m:t>
                    </m:r>
                    <m:r>
                      <a:rPr lang="pt-BR" sz="2400" i="1" dirty="0">
                        <a:latin typeface="Cambria Math" panose="02040503050406030204" pitchFamily="18" charset="0"/>
                      </a:rPr>
                      <m:t> </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e a metade da área do paralelogramo de base </a:t>
                </a:r>
                <a14:m>
                  <m:oMath xmlns:m="http://schemas.openxmlformats.org/officeDocument/2006/math">
                    <m:r>
                      <a:rPr lang="pt-BR" sz="2400" i="1" dirty="0">
                        <a:latin typeface="Cambria Math" panose="02040503050406030204" pitchFamily="18" charset="0"/>
                      </a:rPr>
                      <m:t>𝑏</m:t>
                    </m:r>
                    <m:r>
                      <a:rPr lang="pt-BR" sz="2400" i="1" dirty="0">
                        <a:latin typeface="Cambria Math" panose="02040503050406030204" pitchFamily="18" charset="0"/>
                      </a:rPr>
                      <m:t>+</m:t>
                    </m:r>
                    <m:r>
                      <a:rPr lang="pt-BR" sz="2400" i="1" dirty="0">
                        <a:latin typeface="Cambria Math" panose="02040503050406030204" pitchFamily="18" charset="0"/>
                      </a:rPr>
                      <m:t>𝐵</m:t>
                    </m:r>
                  </m:oMath>
                </a14:m>
                <a:r>
                  <a:rPr lang="pt-BR" sz="2400" dirty="0">
                    <a:latin typeface="CMMI10"/>
                  </a:rPr>
                  <a:t> </a:t>
                </a:r>
                <a:r>
                  <a:rPr lang="pt-BR" sz="2400" dirty="0">
                    <a:latin typeface="CMR10"/>
                  </a:rPr>
                  <a:t>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Logo a área deste trapézio é dada por: </a:t>
                </a:r>
              </a:p>
            </p:txBody>
          </p:sp>
        </mc:Choice>
        <mc:Fallback xmlns="">
          <p:sp>
            <p:nvSpPr>
              <p:cNvPr id="4" name="Retângulo 3"/>
              <p:cNvSpPr>
                <a:spLocks noRot="1" noChangeAspect="1" noMove="1" noResize="1" noEditPoints="1" noAdjustHandles="1" noChangeArrowheads="1" noChangeShapeType="1" noTextEdit="1"/>
              </p:cNvSpPr>
              <p:nvPr/>
            </p:nvSpPr>
            <p:spPr>
              <a:xfrm>
                <a:off x="499772" y="529768"/>
                <a:ext cx="8167150" cy="3785652"/>
              </a:xfrm>
              <a:prstGeom prst="rect">
                <a:avLst/>
              </a:prstGeom>
              <a:blipFill>
                <a:blip r:embed="rId2"/>
                <a:stretch>
                  <a:fillRect l="-1194" t="-1127" r="-1119" b="-289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p:cNvSpPr/>
              <p:nvPr/>
            </p:nvSpPr>
            <p:spPr>
              <a:xfrm>
                <a:off x="3731415" y="3798585"/>
                <a:ext cx="1703864"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400" b="1" i="1">
                              <a:latin typeface="Cambria Math" panose="02040503050406030204" pitchFamily="18" charset="0"/>
                            </a:rPr>
                          </m:ctrlPr>
                        </m:fPr>
                        <m:num>
                          <m:r>
                            <a:rPr lang="pt-BR" sz="2400" b="1" i="1">
                              <a:latin typeface="Cambria Math" panose="02040503050406030204" pitchFamily="18" charset="0"/>
                            </a:rPr>
                            <m:t>(</m:t>
                          </m:r>
                          <m:r>
                            <a:rPr lang="pt-BR" sz="2400" b="1" i="1">
                              <a:latin typeface="Cambria Math" panose="02040503050406030204" pitchFamily="18" charset="0"/>
                            </a:rPr>
                            <m:t>𝒃</m:t>
                          </m:r>
                          <m:r>
                            <a:rPr lang="pt-BR" sz="2400" b="1" i="1">
                              <a:latin typeface="Cambria Math" panose="02040503050406030204" pitchFamily="18" charset="0"/>
                            </a:rPr>
                            <m:t>+</m:t>
                          </m:r>
                          <m:r>
                            <a:rPr lang="pt-BR" sz="2400" b="1" i="1">
                              <a:latin typeface="Cambria Math" panose="02040503050406030204" pitchFamily="18" charset="0"/>
                            </a:rPr>
                            <m:t>𝑩</m:t>
                          </m:r>
                          <m:r>
                            <a:rPr lang="pt-BR" sz="2400" b="1" i="1">
                              <a:latin typeface="Cambria Math" panose="02040503050406030204" pitchFamily="18" charset="0"/>
                            </a:rPr>
                            <m:t>)∙</m:t>
                          </m:r>
                          <m:r>
                            <a:rPr lang="pt-BR" sz="2400" b="1" i="1">
                              <a:latin typeface="Cambria Math" panose="02040503050406030204" pitchFamily="18" charset="0"/>
                              <a:ea typeface="Cambria Math" panose="02040503050406030204" pitchFamily="18" charset="0"/>
                            </a:rPr>
                            <m:t>𝒉</m:t>
                          </m:r>
                        </m:num>
                        <m:den>
                          <m:r>
                            <a:rPr lang="pt-BR" sz="2400" b="1" i="1">
                              <a:latin typeface="Cambria Math" panose="02040503050406030204" pitchFamily="18" charset="0"/>
                            </a:rPr>
                            <m:t>𝟐</m:t>
                          </m:r>
                        </m:den>
                      </m:f>
                    </m:oMath>
                  </m:oMathPara>
                </a14:m>
                <a:endParaRPr lang="pt-BR" sz="2400" dirty="0"/>
              </a:p>
            </p:txBody>
          </p:sp>
        </mc:Choice>
        <mc:Fallback xmlns="">
          <p:sp>
            <p:nvSpPr>
              <p:cNvPr id="6" name="Retângulo 5"/>
              <p:cNvSpPr>
                <a:spLocks noRot="1" noChangeAspect="1" noMove="1" noResize="1" noEditPoints="1" noAdjustHandles="1" noChangeArrowheads="1" noChangeShapeType="1" noTextEdit="1"/>
              </p:cNvSpPr>
              <p:nvPr/>
            </p:nvSpPr>
            <p:spPr>
              <a:xfrm>
                <a:off x="3731415" y="3798585"/>
                <a:ext cx="1703864" cy="793422"/>
              </a:xfrm>
              <a:prstGeom prst="rect">
                <a:avLst/>
              </a:prstGeom>
              <a:blipFill>
                <a:blip r:embed="rId3"/>
                <a:stretch>
                  <a:fillRect/>
                </a:stretch>
              </a:blipFill>
            </p:spPr>
            <p:txBody>
              <a:bodyPr/>
              <a:lstStyle/>
              <a:p>
                <a:r>
                  <a:rPr lang="pt-BR">
                    <a:noFill/>
                  </a:rPr>
                  <a:t> </a:t>
                </a:r>
              </a:p>
            </p:txBody>
          </p:sp>
        </mc:Fallback>
      </mc:AlternateContent>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77" y="4795551"/>
            <a:ext cx="7901940" cy="1991678"/>
          </a:xfrm>
          <a:prstGeom prst="rect">
            <a:avLst/>
          </a:prstGeom>
        </p:spPr>
      </p:pic>
    </p:spTree>
    <p:extLst>
      <p:ext uri="{BB962C8B-B14F-4D97-AF65-F5344CB8AC3E}">
        <p14:creationId xmlns:p14="http://schemas.microsoft.com/office/powerpoint/2010/main" val="21505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364434" y="439464"/>
                <a:ext cx="8342243" cy="2677656"/>
              </a:xfrm>
              <a:prstGeom prst="rect">
                <a:avLst/>
              </a:prstGeom>
            </p:spPr>
            <p:txBody>
              <a:bodyPr wrap="square">
                <a:spAutoFit/>
              </a:bodyPr>
              <a:lstStyle/>
              <a:p>
                <a:pPr algn="just"/>
                <a:r>
                  <a:rPr lang="pt-BR" sz="2400" dirty="0">
                    <a:latin typeface="CMR10"/>
                  </a:rPr>
                  <a:t>De outro modo, a área de um trapézio de bases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a:t>
                </a:r>
                <a14:m>
                  <m:oMath xmlns:m="http://schemas.openxmlformats.org/officeDocument/2006/math">
                    <m:r>
                      <a:rPr lang="pt-BR" sz="2400" i="1" dirty="0" smtClean="0">
                        <a:latin typeface="Cambria Math" panose="02040503050406030204" pitchFamily="18" charset="0"/>
                      </a:rPr>
                      <m:t>𝐵</m:t>
                    </m:r>
                  </m:oMath>
                </a14:m>
                <a:r>
                  <a:rPr lang="pt-BR" sz="2400" dirty="0">
                    <a:latin typeface="CMMI10"/>
                  </a:rPr>
                  <a:t> </a:t>
                </a:r>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também pode ser calculada da seguinte maneira. Traçando uma diagonal do trapézio, como esta indicado na figura a seguir, vemos que e possível dividir o trapézio em dois triângulos: um de base </a:t>
                </a:r>
                <a14:m>
                  <m:oMath xmlns:m="http://schemas.openxmlformats.org/officeDocument/2006/math">
                    <m:r>
                      <a:rPr lang="pt-BR" sz="2400" i="1" dirty="0" smtClean="0">
                        <a:latin typeface="Cambria Math" panose="02040503050406030204" pitchFamily="18" charset="0"/>
                      </a:rPr>
                      <m:t>𝑏</m:t>
                    </m:r>
                  </m:oMath>
                </a14:m>
                <a:r>
                  <a:rPr lang="pt-BR" sz="2400" dirty="0">
                    <a:latin typeface="CMMI10"/>
                  </a:rPr>
                  <a:t> </a:t>
                </a:r>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MI10"/>
                  </a:rPr>
                  <a:t> </a:t>
                </a:r>
                <a:r>
                  <a:rPr lang="pt-BR" sz="2400" dirty="0">
                    <a:latin typeface="CMR10"/>
                  </a:rPr>
                  <a:t>e o outro de base </a:t>
                </a:r>
                <a14:m>
                  <m:oMath xmlns:m="http://schemas.openxmlformats.org/officeDocument/2006/math">
                    <m:r>
                      <a:rPr lang="pt-BR" sz="2400" i="1" dirty="0" smtClean="0">
                        <a:latin typeface="Cambria Math" panose="02040503050406030204" pitchFamily="18" charset="0"/>
                      </a:rPr>
                      <m:t>𝐵</m:t>
                    </m:r>
                  </m:oMath>
                </a14:m>
                <a:r>
                  <a:rPr lang="pt-BR" sz="2400" dirty="0">
                    <a:latin typeface="CMMI10"/>
                  </a:rPr>
                  <a:t> </a:t>
                </a:r>
                <a:r>
                  <a:rPr lang="pt-BR" sz="2400" dirty="0">
                    <a:latin typeface="CMR10"/>
                  </a:rPr>
                  <a:t>e de altura </a:t>
                </a:r>
                <a14:m>
                  <m:oMath xmlns:m="http://schemas.openxmlformats.org/officeDocument/2006/math">
                    <m:r>
                      <a:rPr lang="pt-BR" sz="2400" i="1" dirty="0" smtClean="0">
                        <a:latin typeface="Cambria Math" panose="02040503050406030204" pitchFamily="18" charset="0"/>
                      </a:rPr>
                      <m:t>h</m:t>
                    </m:r>
                  </m:oMath>
                </a14:m>
                <a:r>
                  <a:rPr lang="pt-BR" sz="2400" dirty="0">
                    <a:latin typeface="CMR10"/>
                  </a:rPr>
                  <a:t>. Somando as áreas destes triângulos obtemos a área do trapézio:</a:t>
                </a:r>
                <a:endParaRPr lang="pt-BR" sz="2400" dirty="0"/>
              </a:p>
            </p:txBody>
          </p:sp>
        </mc:Choice>
        <mc:Fallback xmlns="">
          <p:sp>
            <p:nvSpPr>
              <p:cNvPr id="2" name="Retângulo 1"/>
              <p:cNvSpPr>
                <a:spLocks noRot="1" noChangeAspect="1" noMove="1" noResize="1" noEditPoints="1" noAdjustHandles="1" noChangeArrowheads="1" noChangeShapeType="1" noTextEdit="1"/>
              </p:cNvSpPr>
              <p:nvPr/>
            </p:nvSpPr>
            <p:spPr>
              <a:xfrm>
                <a:off x="364434" y="439464"/>
                <a:ext cx="8342243" cy="2677656"/>
              </a:xfrm>
              <a:prstGeom prst="rect">
                <a:avLst/>
              </a:prstGeom>
              <a:blipFill>
                <a:blip r:embed="rId2"/>
                <a:stretch>
                  <a:fillRect l="-1170" t="-1595" r="-1096" b="-4100"/>
                </a:stretch>
              </a:blipFill>
            </p:spPr>
            <p:txBody>
              <a:bodyPr/>
              <a:lstStyle/>
              <a:p>
                <a:r>
                  <a:rPr lang="pt-BR">
                    <a:noFill/>
                  </a:rPr>
                  <a:t> </a:t>
                </a:r>
              </a:p>
            </p:txBody>
          </p:sp>
        </mc:Fallback>
      </mc:AlternateContent>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27" y="3771900"/>
            <a:ext cx="8286750" cy="3086100"/>
          </a:xfrm>
          <a:prstGeom prst="rect">
            <a:avLst/>
          </a:prstGeom>
        </p:spPr>
      </p:pic>
    </p:spTree>
    <p:extLst>
      <p:ext uri="{BB962C8B-B14F-4D97-AF65-F5344CB8AC3E}">
        <p14:creationId xmlns:p14="http://schemas.microsoft.com/office/powerpoint/2010/main" val="1088948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517479"/>
            <a:ext cx="7886700" cy="1325563"/>
          </a:xfrm>
        </p:spPr>
        <p:txBody>
          <a:bodyPr/>
          <a:lstStyle/>
          <a:p>
            <a:pPr algn="ctr"/>
            <a:r>
              <a:rPr lang="pt-BR" b="1" dirty="0"/>
              <a:t>Exemplos Resolvidos</a:t>
            </a:r>
          </a:p>
        </p:txBody>
      </p:sp>
    </p:spTree>
    <p:extLst>
      <p:ext uri="{BB962C8B-B14F-4D97-AF65-F5344CB8AC3E}">
        <p14:creationId xmlns:p14="http://schemas.microsoft.com/office/powerpoint/2010/main" val="3689305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Exemplo 1</a:t>
            </a:r>
          </a:p>
        </p:txBody>
      </p:sp>
      <p:sp>
        <p:nvSpPr>
          <p:cNvPr id="4" name="Subtítulo 3"/>
          <p:cNvSpPr>
            <a:spLocks noGrp="1"/>
          </p:cNvSpPr>
          <p:nvPr>
            <p:ph idx="1"/>
          </p:nvPr>
        </p:nvSpPr>
        <p:spPr/>
        <p:txBody>
          <a:bodyPr>
            <a:normAutofit/>
          </a:bodyPr>
          <a:lstStyle/>
          <a:p>
            <a:pPr algn="just"/>
            <a:r>
              <a:rPr lang="pt-BR" dirty="0"/>
              <a:t>(Exemplos 1, página 98 da apostila “encontros de geometria”) Decompondo em figuras geométricas mais simples, calcule a área de cada uma das seguintes figuras desenhadas em uma malha de quadrados de lado 1.</a:t>
            </a:r>
          </a:p>
          <a:p>
            <a:pPr algn="just"/>
            <a:endParaRPr lang="pt-BR" dirty="0"/>
          </a:p>
          <a:p>
            <a:pPr algn="just"/>
            <a:endParaRPr lang="pt-BR" dirty="0"/>
          </a:p>
          <a:p>
            <a:pPr algn="just"/>
            <a:endParaRPr lang="pt-BR" dirty="0"/>
          </a:p>
          <a:p>
            <a:endParaRPr lang="pt-BR" dirty="0"/>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2805184" y="3907302"/>
            <a:ext cx="3820697" cy="1735088"/>
          </a:xfrm>
          <a:prstGeom prst="rect">
            <a:avLst/>
          </a:prstGeom>
          <a:noFill/>
          <a:ln>
            <a:noFill/>
          </a:ln>
        </p:spPr>
      </p:pic>
    </p:spTree>
    <p:extLst>
      <p:ext uri="{BB962C8B-B14F-4D97-AF65-F5344CB8AC3E}">
        <p14:creationId xmlns:p14="http://schemas.microsoft.com/office/powerpoint/2010/main" val="1162030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25416" y="125404"/>
            <a:ext cx="7009659" cy="6732596"/>
          </a:xfrm>
          <a:prstGeom prst="rect">
            <a:avLst/>
          </a:prstGeom>
        </p:spPr>
      </p:pic>
    </p:spTree>
    <p:extLst>
      <p:ext uri="{BB962C8B-B14F-4D97-AF65-F5344CB8AC3E}">
        <p14:creationId xmlns:p14="http://schemas.microsoft.com/office/powerpoint/2010/main" val="420771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 que é área?</a:t>
            </a:r>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1638238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Exemplo 2</a:t>
            </a:r>
          </a:p>
        </p:txBody>
      </p:sp>
      <p:sp>
        <p:nvSpPr>
          <p:cNvPr id="3" name="Espaço Reservado para Conteúdo 2"/>
          <p:cNvSpPr>
            <a:spLocks noGrp="1"/>
          </p:cNvSpPr>
          <p:nvPr>
            <p:ph idx="1"/>
          </p:nvPr>
        </p:nvSpPr>
        <p:spPr/>
        <p:txBody>
          <a:bodyPr/>
          <a:lstStyle/>
          <a:p>
            <a:pPr marL="0" lvl="0" indent="0" algn="just">
              <a:buNone/>
            </a:pPr>
            <a:r>
              <a:rPr lang="pt-BR" dirty="0"/>
              <a:t>Na figura, o quadrado ABCD tem área 40 cm</a:t>
            </a:r>
            <a:r>
              <a:rPr lang="pt-BR" baseline="30000" dirty="0"/>
              <a:t>2</a:t>
            </a:r>
            <a:r>
              <a:rPr lang="pt-BR" dirty="0"/>
              <a:t>. Os pontos P, Q, R, S são pontos médios dos lados do quadrado e T é o ponto médio do segmento RS. Qual é a área do triângulo PQT?</a:t>
            </a:r>
          </a:p>
          <a:p>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3617924" y="3570407"/>
            <a:ext cx="1908151" cy="1733110"/>
          </a:xfrm>
          <a:prstGeom prst="rect">
            <a:avLst/>
          </a:prstGeom>
          <a:noFill/>
          <a:ln>
            <a:noFill/>
          </a:ln>
        </p:spPr>
      </p:pic>
    </p:spTree>
    <p:extLst>
      <p:ext uri="{BB962C8B-B14F-4D97-AF65-F5344CB8AC3E}">
        <p14:creationId xmlns:p14="http://schemas.microsoft.com/office/powerpoint/2010/main" val="143142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605923" y="239151"/>
            <a:ext cx="7834693" cy="6173282"/>
          </a:xfrm>
          <a:prstGeom prst="rect">
            <a:avLst/>
          </a:prstGeom>
        </p:spPr>
      </p:pic>
    </p:spTree>
    <p:extLst>
      <p:ext uri="{BB962C8B-B14F-4D97-AF65-F5344CB8AC3E}">
        <p14:creationId xmlns:p14="http://schemas.microsoft.com/office/powerpoint/2010/main" val="3594686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Exemplo 3</a:t>
            </a:r>
          </a:p>
        </p:txBody>
      </p:sp>
      <p:sp>
        <p:nvSpPr>
          <p:cNvPr id="14" name="Espaço Reservado para Conteúdo 13"/>
          <p:cNvSpPr>
            <a:spLocks noGrp="1"/>
          </p:cNvSpPr>
          <p:nvPr>
            <p:ph idx="1"/>
          </p:nvPr>
        </p:nvSpPr>
        <p:spPr/>
        <p:txBody>
          <a:bodyPr/>
          <a:lstStyle/>
          <a:p>
            <a:pPr algn="just"/>
            <a:r>
              <a:rPr lang="pt-BR" altLang="pt-BR" dirty="0">
                <a:latin typeface="Arial" panose="020B0604020202020204" pitchFamily="34" charset="0"/>
                <a:ea typeface="Times New Roman" panose="02020603050405020304" pitchFamily="18" charset="0"/>
                <a:cs typeface="Arial" panose="020B0604020202020204" pitchFamily="34" charset="0"/>
              </a:rPr>
              <a:t>Na figura a seguir, ABCD é um quadrado de lado 10 e M, N, P e Q são pontos médios dos lados deste quadrado. Qual é a área do quadrado sombreado?</a:t>
            </a:r>
            <a:endParaRPr lang="pt-BR" altLang="pt-BR" sz="2400" dirty="0"/>
          </a:p>
          <a:p>
            <a:endParaRPr lang="pt-BR"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261" y="3673379"/>
            <a:ext cx="1969477" cy="19366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0"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879054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34891" y="365761"/>
            <a:ext cx="8216739" cy="5788666"/>
          </a:xfrm>
          <a:prstGeom prst="rect">
            <a:avLst/>
          </a:prstGeom>
        </p:spPr>
      </p:pic>
    </p:spTree>
    <p:extLst>
      <p:ext uri="{BB962C8B-B14F-4D97-AF65-F5344CB8AC3E}">
        <p14:creationId xmlns:p14="http://schemas.microsoft.com/office/powerpoint/2010/main" val="2640569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a:t>Exemplo 4</a:t>
            </a:r>
            <a:endParaRPr lang="pt-BR"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991" y="4634337"/>
            <a:ext cx="1664018" cy="171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Conteúdo 4"/>
          <p:cNvSpPr>
            <a:spLocks noGrp="1"/>
          </p:cNvSpPr>
          <p:nvPr>
            <p:ph idx="1"/>
          </p:nvPr>
        </p:nvSpPr>
        <p:spPr/>
        <p:txBody>
          <a:bodyPr/>
          <a:lstStyle/>
          <a:p>
            <a:pPr algn="just"/>
            <a:r>
              <a:rPr lang="pt-BR" dirty="0"/>
              <a:t>Na figura a seguir, ABCD é um quadrado de lado 18. Sobre cada um dos seus lados estão marcados dois pontos que dividem o lado do quadrado em 3 partes iguais. Traçando alguns segmentos que unem estes pontos, foi obtida a seguinte figura. Qual é a área do quadrado sombreado?</a:t>
            </a:r>
          </a:p>
        </p:txBody>
      </p:sp>
    </p:spTree>
    <p:extLst>
      <p:ext uri="{BB962C8B-B14F-4D97-AF65-F5344CB8AC3E}">
        <p14:creationId xmlns:p14="http://schemas.microsoft.com/office/powerpoint/2010/main" val="1039578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0398" y="647114"/>
            <a:ext cx="8706316" cy="5502537"/>
          </a:xfrm>
          <a:prstGeom prst="rect">
            <a:avLst/>
          </a:prstGeom>
        </p:spPr>
      </p:pic>
    </p:spTree>
    <p:extLst>
      <p:ext uri="{BB962C8B-B14F-4D97-AF65-F5344CB8AC3E}">
        <p14:creationId xmlns:p14="http://schemas.microsoft.com/office/powerpoint/2010/main" val="2359219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Exemplo 5</a:t>
            </a:r>
          </a:p>
        </p:txBody>
      </p:sp>
      <p:sp>
        <p:nvSpPr>
          <p:cNvPr id="3" name="Espaço Reservado para Conteúdo 2"/>
          <p:cNvSpPr>
            <a:spLocks noGrp="1"/>
          </p:cNvSpPr>
          <p:nvPr>
            <p:ph idx="1"/>
          </p:nvPr>
        </p:nvSpPr>
        <p:spPr/>
        <p:txBody>
          <a:bodyPr>
            <a:normAutofit/>
          </a:bodyPr>
          <a:lstStyle/>
          <a:p>
            <a:pPr algn="just"/>
            <a:r>
              <a:rPr lang="pt-BR" sz="2000" dirty="0"/>
              <a:t>(Banco de Questões 2011, N1Q11, página 15) O Tio Mané é torcedor doente do Coco da Selva Futebol Clube e resolveu fazer uma bandeira para apoiar seu time no jogo contra o Desportivo </a:t>
            </a:r>
            <a:r>
              <a:rPr lang="pt-BR" sz="2000" dirty="0" err="1"/>
              <a:t>Quixajuba</a:t>
            </a:r>
            <a:r>
              <a:rPr lang="pt-BR" sz="2000" dirty="0"/>
              <a:t>. Para isto, comprou um tecido branco retangular com 100 cm de largura e 60 cm de altura. Dividiu dois de seus lados em cinco partes iguais e os outros dois em três partes iguais, marcou o centro do retângulo e pintou o tecido da forma indicada na figura. Qual é a área do tecido que Tio Mané pintou?</a:t>
            </a:r>
          </a:p>
          <a:p>
            <a:pPr algn="just"/>
            <a:endParaRPr lang="pt-BR" sz="2000" dirty="0"/>
          </a:p>
          <a:p>
            <a:pPr algn="just"/>
            <a:endParaRPr lang="pt-BR" sz="20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718" y="4001294"/>
            <a:ext cx="2158564" cy="13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734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58463" y="187985"/>
            <a:ext cx="6134846" cy="6670015"/>
          </a:xfrm>
          <a:prstGeom prst="rect">
            <a:avLst/>
          </a:prstGeom>
        </p:spPr>
      </p:pic>
    </p:spTree>
    <p:extLst>
      <p:ext uri="{BB962C8B-B14F-4D97-AF65-F5344CB8AC3E}">
        <p14:creationId xmlns:p14="http://schemas.microsoft.com/office/powerpoint/2010/main" val="1499606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Exemplo 6</a:t>
            </a:r>
          </a:p>
        </p:txBody>
      </p:sp>
      <p:pic>
        <p:nvPicPr>
          <p:cNvPr id="4" name="Espaço Reservado para Conteúdo 3"/>
          <p:cNvPicPr>
            <a:picLocks noGrp="1" noChangeAspect="1"/>
          </p:cNvPicPr>
          <p:nvPr>
            <p:ph idx="1"/>
          </p:nvPr>
        </p:nvPicPr>
        <p:blipFill>
          <a:blip r:embed="rId2"/>
          <a:stretch>
            <a:fillRect/>
          </a:stretch>
        </p:blipFill>
        <p:spPr>
          <a:xfrm>
            <a:off x="80894" y="1690689"/>
            <a:ext cx="8982212" cy="4408156"/>
          </a:xfrm>
          <a:prstGeom prst="rect">
            <a:avLst/>
          </a:prstGeom>
        </p:spPr>
      </p:pic>
    </p:spTree>
    <p:extLst>
      <p:ext uri="{BB962C8B-B14F-4D97-AF65-F5344CB8AC3E}">
        <p14:creationId xmlns:p14="http://schemas.microsoft.com/office/powerpoint/2010/main" val="2113465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10503" y="1448971"/>
            <a:ext cx="8466687" cy="3348111"/>
          </a:xfrm>
          <a:prstGeom prst="rect">
            <a:avLst/>
          </a:prstGeom>
        </p:spPr>
      </p:pic>
    </p:spTree>
    <p:extLst>
      <p:ext uri="{BB962C8B-B14F-4D97-AF65-F5344CB8AC3E}">
        <p14:creationId xmlns:p14="http://schemas.microsoft.com/office/powerpoint/2010/main" val="32881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pt-BR" dirty="0"/>
          </a:p>
        </p:txBody>
      </p:sp>
      <p:sp>
        <p:nvSpPr>
          <p:cNvPr id="3" name="Espaço Reservado para Conteúdo 2"/>
          <p:cNvSpPr>
            <a:spLocks noGrp="1"/>
          </p:cNvSpPr>
          <p:nvPr>
            <p:ph idx="1"/>
          </p:nvPr>
        </p:nvSpPr>
        <p:spPr/>
        <p:txBody>
          <a:bodyPr/>
          <a:lstStyle/>
          <a:p>
            <a:pPr algn="just"/>
            <a:r>
              <a:rPr lang="pt-BR" sz="4400" dirty="0"/>
              <a:t>A área mede a porção do plano ocupada por uma figura.</a:t>
            </a:r>
            <a:endParaRPr lang="pt-BR" dirty="0"/>
          </a:p>
        </p:txBody>
      </p:sp>
    </p:spTree>
    <p:extLst>
      <p:ext uri="{BB962C8B-B14F-4D97-AF65-F5344CB8AC3E}">
        <p14:creationId xmlns:p14="http://schemas.microsoft.com/office/powerpoint/2010/main" val="1601549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50166" y="1358183"/>
            <a:ext cx="8571827" cy="3728328"/>
          </a:xfrm>
          <a:prstGeom prst="rect">
            <a:avLst/>
          </a:prstGeom>
        </p:spPr>
      </p:pic>
    </p:spTree>
    <p:extLst>
      <p:ext uri="{BB962C8B-B14F-4D97-AF65-F5344CB8AC3E}">
        <p14:creationId xmlns:p14="http://schemas.microsoft.com/office/powerpoint/2010/main" val="1063844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74055" y="92445"/>
            <a:ext cx="6194823" cy="6765555"/>
          </a:xfrm>
          <a:prstGeom prst="rect">
            <a:avLst/>
          </a:prstGeom>
        </p:spPr>
      </p:pic>
    </p:spTree>
    <p:extLst>
      <p:ext uri="{BB962C8B-B14F-4D97-AF65-F5344CB8AC3E}">
        <p14:creationId xmlns:p14="http://schemas.microsoft.com/office/powerpoint/2010/main" val="1592246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pPr algn="ctr"/>
            <a:r>
              <a:rPr lang="pt-BR" b="1" dirty="0"/>
              <a:t>Áreas: Propriedades importantes.</a:t>
            </a:r>
          </a:p>
        </p:txBody>
      </p:sp>
    </p:spTree>
    <p:extLst>
      <p:ext uri="{BB962C8B-B14F-4D97-AF65-F5344CB8AC3E}">
        <p14:creationId xmlns:p14="http://schemas.microsoft.com/office/powerpoint/2010/main" val="3611008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38539" y="175624"/>
            <a:ext cx="3549370" cy="461665"/>
          </a:xfrm>
          <a:prstGeom prst="rect">
            <a:avLst/>
          </a:prstGeom>
        </p:spPr>
        <p:txBody>
          <a:bodyPr wrap="none">
            <a:spAutoFit/>
          </a:bodyPr>
          <a:lstStyle/>
          <a:p>
            <a:pPr marL="285750" indent="-285750">
              <a:buFont typeface="Wingdings" panose="05000000000000000000" pitchFamily="2" charset="2"/>
              <a:buChar char="ü"/>
            </a:pPr>
            <a:r>
              <a:rPr lang="pt-BR" sz="2400" b="1" dirty="0">
                <a:latin typeface="SFRM1095"/>
              </a:rPr>
              <a:t>Área de um triângulo</a:t>
            </a:r>
            <a:endParaRPr lang="pt-BR" sz="2400" b="1" dirty="0"/>
          </a:p>
        </p:txBody>
      </p:sp>
      <p:sp>
        <p:nvSpPr>
          <p:cNvPr id="4" name="Retângulo 3"/>
          <p:cNvSpPr/>
          <p:nvPr/>
        </p:nvSpPr>
        <p:spPr>
          <a:xfrm>
            <a:off x="238539" y="852245"/>
            <a:ext cx="3599499" cy="461665"/>
          </a:xfrm>
          <a:prstGeom prst="rect">
            <a:avLst/>
          </a:prstGeom>
        </p:spPr>
        <p:txBody>
          <a:bodyPr wrap="square">
            <a:spAutoFit/>
          </a:bodyPr>
          <a:lstStyle/>
          <a:p>
            <a:pPr marL="342900" indent="-342900">
              <a:buFont typeface="Wingdings" panose="05000000000000000000" pitchFamily="2" charset="2"/>
              <a:buChar char="q"/>
            </a:pPr>
            <a:r>
              <a:rPr lang="pt-BR" sz="2400" dirty="0">
                <a:latin typeface="SFRM1095"/>
              </a:rPr>
              <a:t>A fórmula tradicional.</a:t>
            </a:r>
            <a:endParaRPr lang="pt-BR" sz="24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774" y="285836"/>
            <a:ext cx="3960495" cy="1594485"/>
          </a:xfrm>
          <a:prstGeom prst="rect">
            <a:avLst/>
          </a:prstGeom>
        </p:spPr>
      </p:pic>
      <p:grpSp>
        <p:nvGrpSpPr>
          <p:cNvPr id="10" name="Agrupar 9"/>
          <p:cNvGrpSpPr/>
          <p:nvPr/>
        </p:nvGrpSpPr>
        <p:grpSpPr>
          <a:xfrm>
            <a:off x="238539" y="4083408"/>
            <a:ext cx="8782435" cy="2774592"/>
            <a:chOff x="238539" y="4083408"/>
            <a:chExt cx="8782435" cy="2774592"/>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909" y="5212080"/>
              <a:ext cx="5092065" cy="1645920"/>
            </a:xfrm>
            <a:prstGeom prst="rect">
              <a:avLst/>
            </a:prstGeom>
          </p:spPr>
        </p:pic>
        <p:sp>
          <p:nvSpPr>
            <p:cNvPr id="7" name="Retângulo 6"/>
            <p:cNvSpPr/>
            <p:nvPr/>
          </p:nvSpPr>
          <p:spPr>
            <a:xfrm>
              <a:off x="238539" y="4083408"/>
              <a:ext cx="8615176" cy="1200329"/>
            </a:xfrm>
            <a:prstGeom prst="rect">
              <a:avLst/>
            </a:prstGeom>
          </p:spPr>
          <p:txBody>
            <a:bodyPr wrap="square">
              <a:spAutoFit/>
            </a:bodyPr>
            <a:lstStyle/>
            <a:p>
              <a:pPr marL="342900" indent="-342900" algn="just">
                <a:buFont typeface="Wingdings" panose="05000000000000000000" pitchFamily="2" charset="2"/>
                <a:buChar char="q"/>
              </a:pPr>
              <a:r>
                <a:rPr lang="pt-BR" sz="2400" dirty="0">
                  <a:latin typeface="SFRM1095"/>
                </a:rPr>
                <a:t>Quando os três lados são conhecidos, calcular a altura ou um dos ângulos dá algum trabalho. Nesse momento, a fórmula de Heron é ótima. </a:t>
              </a:r>
              <a:r>
                <a:rPr lang="pt-BR" dirty="0">
                  <a:latin typeface="SFRM1095"/>
                </a:rPr>
                <a:t>(não daremos aqui a demonstração dela)</a:t>
              </a:r>
              <a:endParaRPr lang="pt-BR" sz="2400" dirty="0"/>
            </a:p>
          </p:txBody>
        </p:sp>
      </p:grpSp>
      <p:grpSp>
        <p:nvGrpSpPr>
          <p:cNvPr id="12" name="Agrupar 11"/>
          <p:cNvGrpSpPr/>
          <p:nvPr/>
        </p:nvGrpSpPr>
        <p:grpSpPr>
          <a:xfrm>
            <a:off x="238539" y="2004621"/>
            <a:ext cx="8905461" cy="1609725"/>
            <a:chOff x="238539" y="2004621"/>
            <a:chExt cx="8905461" cy="1609725"/>
          </a:xfrm>
        </p:grpSpPr>
        <p:sp>
          <p:nvSpPr>
            <p:cNvPr id="2" name="Retângulo 1"/>
            <p:cNvSpPr/>
            <p:nvPr/>
          </p:nvSpPr>
          <p:spPr>
            <a:xfrm>
              <a:off x="238539" y="2318743"/>
              <a:ext cx="5066886" cy="1200329"/>
            </a:xfrm>
            <a:prstGeom prst="rect">
              <a:avLst/>
            </a:prstGeom>
          </p:spPr>
          <p:txBody>
            <a:bodyPr wrap="square">
              <a:spAutoFit/>
            </a:bodyPr>
            <a:lstStyle/>
            <a:p>
              <a:pPr marL="342900" indent="-342900" algn="just">
                <a:buFont typeface="Wingdings" panose="05000000000000000000" pitchFamily="2" charset="2"/>
                <a:buChar char="q"/>
              </a:pPr>
              <a:r>
                <a:rPr lang="pt-BR" sz="2400" dirty="0">
                  <a:latin typeface="SFRM1095"/>
                </a:rPr>
                <a:t>Se você já conhece um pouco de trigonometria, a fórmula seguinte é muito boa.</a:t>
              </a:r>
              <a:endParaRPr lang="pt-BR" sz="2400" dirty="0"/>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425" y="2004621"/>
              <a:ext cx="3838575" cy="1609725"/>
            </a:xfrm>
            <a:prstGeom prst="rect">
              <a:avLst/>
            </a:prstGeom>
          </p:spPr>
        </p:pic>
      </p:grpSp>
    </p:spTree>
    <p:extLst>
      <p:ext uri="{BB962C8B-B14F-4D97-AF65-F5344CB8AC3E}">
        <p14:creationId xmlns:p14="http://schemas.microsoft.com/office/powerpoint/2010/main" val="249035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38539" y="175624"/>
            <a:ext cx="4344459" cy="461665"/>
          </a:xfrm>
          <a:prstGeom prst="rect">
            <a:avLst/>
          </a:prstGeom>
        </p:spPr>
        <p:txBody>
          <a:bodyPr wrap="none">
            <a:spAutoFit/>
          </a:bodyPr>
          <a:lstStyle/>
          <a:p>
            <a:pPr marL="342900" indent="-342900">
              <a:buFont typeface="Wingdings" panose="05000000000000000000" pitchFamily="2" charset="2"/>
              <a:buChar char="Ø"/>
            </a:pPr>
            <a:r>
              <a:rPr lang="pt-BR" sz="2400" b="1" dirty="0">
                <a:latin typeface="SFRM1095"/>
              </a:rPr>
              <a:t>Propriedades Importantes</a:t>
            </a:r>
            <a:endParaRPr lang="pt-BR" sz="2400" b="1" dirty="0"/>
          </a:p>
        </p:txBody>
      </p:sp>
      <p:sp>
        <p:nvSpPr>
          <p:cNvPr id="6" name="Retângulo 5"/>
          <p:cNvSpPr/>
          <p:nvPr/>
        </p:nvSpPr>
        <p:spPr>
          <a:xfrm>
            <a:off x="238539" y="1115284"/>
            <a:ext cx="2236510" cy="461665"/>
          </a:xfrm>
          <a:prstGeom prst="rect">
            <a:avLst/>
          </a:prstGeom>
        </p:spPr>
        <p:txBody>
          <a:bodyPr wrap="none">
            <a:spAutoFit/>
          </a:bodyPr>
          <a:lstStyle/>
          <a:p>
            <a:r>
              <a:rPr lang="pt-BR" sz="2400" b="1" dirty="0">
                <a:latin typeface="SFBX1200"/>
              </a:rPr>
              <a:t>Propriedade 1</a:t>
            </a:r>
            <a:endParaRPr lang="pt-BR" sz="2400" b="1" dirty="0"/>
          </a:p>
        </p:txBody>
      </p:sp>
      <p:sp>
        <p:nvSpPr>
          <p:cNvPr id="9" name="Retângulo 8"/>
          <p:cNvSpPr/>
          <p:nvPr/>
        </p:nvSpPr>
        <p:spPr>
          <a:xfrm>
            <a:off x="238538" y="1750663"/>
            <a:ext cx="8468733" cy="1200329"/>
          </a:xfrm>
          <a:prstGeom prst="rect">
            <a:avLst/>
          </a:prstGeom>
        </p:spPr>
        <p:txBody>
          <a:bodyPr wrap="square">
            <a:spAutoFit/>
          </a:bodyPr>
          <a:lstStyle/>
          <a:p>
            <a:pPr algn="just"/>
            <a:r>
              <a:rPr lang="pt-BR" sz="2400" dirty="0">
                <a:latin typeface="SFRM1095"/>
              </a:rPr>
              <a:t>	A área de um triângulo não se altera quando sua base permanece fixa e o terceiro vértice percorre uma reta paralela à base.</a:t>
            </a:r>
            <a:endParaRPr lang="pt-BR" sz="2400" dirty="0"/>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319" y="2748258"/>
            <a:ext cx="4423410" cy="1905000"/>
          </a:xfrm>
          <a:prstGeom prst="rect">
            <a:avLst/>
          </a:prstGeom>
        </p:spPr>
      </p:pic>
      <p:sp>
        <p:nvSpPr>
          <p:cNvPr id="15" name="Retângulo 14"/>
          <p:cNvSpPr/>
          <p:nvPr/>
        </p:nvSpPr>
        <p:spPr>
          <a:xfrm>
            <a:off x="308319" y="4935931"/>
            <a:ext cx="8398952" cy="1200329"/>
          </a:xfrm>
          <a:prstGeom prst="rect">
            <a:avLst/>
          </a:prstGeom>
        </p:spPr>
        <p:txBody>
          <a:bodyPr wrap="square">
            <a:spAutoFit/>
          </a:bodyPr>
          <a:lstStyle/>
          <a:p>
            <a:pPr algn="just"/>
            <a:r>
              <a:rPr lang="pt-BR" sz="2400" dirty="0">
                <a:latin typeface="SFRM1095"/>
              </a:rPr>
              <a:t>Na figura acima, a reta </a:t>
            </a:r>
            <a:r>
              <a:rPr lang="pt-BR" sz="2400" dirty="0">
                <a:latin typeface="CMMI10"/>
              </a:rPr>
              <a:t>r </a:t>
            </a:r>
            <a:r>
              <a:rPr lang="pt-BR" sz="2400" dirty="0">
                <a:latin typeface="SFRM1095"/>
              </a:rPr>
              <a:t>é paralela a </a:t>
            </a:r>
            <a:r>
              <a:rPr lang="pt-BR" sz="2400" dirty="0">
                <a:latin typeface="CMMI10"/>
              </a:rPr>
              <a:t>BC</a:t>
            </a:r>
            <a:r>
              <a:rPr lang="pt-BR" sz="2400" dirty="0">
                <a:latin typeface="SFRM1095"/>
              </a:rPr>
              <a:t>. Os triângulos </a:t>
            </a:r>
            <a:r>
              <a:rPr lang="pt-BR" sz="2400" dirty="0">
                <a:latin typeface="CMMI10"/>
              </a:rPr>
              <a:t>ABC </a:t>
            </a:r>
            <a:r>
              <a:rPr lang="pt-BR" sz="2400" dirty="0">
                <a:latin typeface="SFRM1095"/>
              </a:rPr>
              <a:t>e </a:t>
            </a:r>
            <a:r>
              <a:rPr lang="pt-BR" sz="2400" dirty="0">
                <a:latin typeface="CMMI10"/>
              </a:rPr>
              <a:t>A</a:t>
            </a:r>
            <a:r>
              <a:rPr lang="pt-BR" sz="2400" dirty="0">
                <a:latin typeface="CMSY8"/>
              </a:rPr>
              <a:t>′</a:t>
            </a:r>
            <a:r>
              <a:rPr lang="pt-BR" sz="2400" dirty="0">
                <a:latin typeface="CMMI10"/>
              </a:rPr>
              <a:t>BC </a:t>
            </a:r>
            <a:r>
              <a:rPr lang="pt-BR" sz="2400" dirty="0">
                <a:latin typeface="SFRM1095"/>
              </a:rPr>
              <a:t>têm mesma área, pois possuem mesma base e mesma altura.</a:t>
            </a:r>
            <a:endParaRPr lang="pt-BR" sz="2400" dirty="0"/>
          </a:p>
        </p:txBody>
      </p:sp>
    </p:spTree>
    <p:extLst>
      <p:ext uri="{BB962C8B-B14F-4D97-AF65-F5344CB8AC3E}">
        <p14:creationId xmlns:p14="http://schemas.microsoft.com/office/powerpoint/2010/main" val="1677815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38539" y="175624"/>
            <a:ext cx="4344459" cy="461665"/>
          </a:xfrm>
          <a:prstGeom prst="rect">
            <a:avLst/>
          </a:prstGeom>
        </p:spPr>
        <p:txBody>
          <a:bodyPr wrap="none">
            <a:spAutoFit/>
          </a:bodyPr>
          <a:lstStyle/>
          <a:p>
            <a:pPr marL="342900" indent="-342900">
              <a:buFont typeface="Wingdings" panose="05000000000000000000" pitchFamily="2" charset="2"/>
              <a:buChar char="Ø"/>
            </a:pPr>
            <a:r>
              <a:rPr lang="pt-BR" sz="2400" b="1" dirty="0">
                <a:latin typeface="SFRM1095"/>
              </a:rPr>
              <a:t>Propriedades Importantes</a:t>
            </a:r>
            <a:endParaRPr lang="pt-BR" sz="2400" b="1" dirty="0"/>
          </a:p>
        </p:txBody>
      </p:sp>
      <p:sp>
        <p:nvSpPr>
          <p:cNvPr id="6" name="Retângulo 5"/>
          <p:cNvSpPr/>
          <p:nvPr/>
        </p:nvSpPr>
        <p:spPr>
          <a:xfrm>
            <a:off x="238539" y="1115284"/>
            <a:ext cx="2236510" cy="461665"/>
          </a:xfrm>
          <a:prstGeom prst="rect">
            <a:avLst/>
          </a:prstGeom>
        </p:spPr>
        <p:txBody>
          <a:bodyPr wrap="none">
            <a:spAutoFit/>
          </a:bodyPr>
          <a:lstStyle/>
          <a:p>
            <a:r>
              <a:rPr lang="pt-BR" sz="2400" b="1" dirty="0">
                <a:latin typeface="SFBX1200"/>
              </a:rPr>
              <a:t>Propriedade 2</a:t>
            </a:r>
            <a:endParaRPr lang="pt-BR" sz="2400" b="1" dirty="0"/>
          </a:p>
        </p:txBody>
      </p:sp>
      <p:grpSp>
        <p:nvGrpSpPr>
          <p:cNvPr id="7" name="Agrupar 6"/>
          <p:cNvGrpSpPr/>
          <p:nvPr/>
        </p:nvGrpSpPr>
        <p:grpSpPr>
          <a:xfrm>
            <a:off x="884539" y="2147276"/>
            <a:ext cx="7941408" cy="2310289"/>
            <a:chOff x="884539" y="2147276"/>
            <a:chExt cx="7941408" cy="2310289"/>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39" y="2147276"/>
              <a:ext cx="3740468" cy="2310289"/>
            </a:xfrm>
            <a:prstGeom prst="rect">
              <a:avLst/>
            </a:prstGeom>
          </p:spPr>
        </p:pic>
        <p:sp>
          <p:nvSpPr>
            <p:cNvPr id="5" name="Retângulo 4"/>
            <p:cNvSpPr/>
            <p:nvPr/>
          </p:nvSpPr>
          <p:spPr>
            <a:xfrm>
              <a:off x="4724400" y="2872434"/>
              <a:ext cx="4101547" cy="1569660"/>
            </a:xfrm>
            <a:prstGeom prst="rect">
              <a:avLst/>
            </a:prstGeom>
          </p:spPr>
          <p:txBody>
            <a:bodyPr wrap="square">
              <a:spAutoFit/>
            </a:bodyPr>
            <a:lstStyle/>
            <a:p>
              <a:pPr algn="just"/>
              <a:r>
                <a:rPr lang="pt-BR" sz="2400" dirty="0">
                  <a:latin typeface="SFRM1095"/>
                </a:rPr>
                <a:t>De fato, os dois triângulos interiores possuem mesma base e mesma altura. Logo, possuem mesma área.</a:t>
              </a:r>
              <a:endParaRPr lang="pt-BR" sz="2400" dirty="0"/>
            </a:p>
          </p:txBody>
        </p:sp>
      </p:grpSp>
      <p:sp>
        <p:nvSpPr>
          <p:cNvPr id="2" name="Retângulo 1"/>
          <p:cNvSpPr/>
          <p:nvPr/>
        </p:nvSpPr>
        <p:spPr>
          <a:xfrm>
            <a:off x="238538" y="1731778"/>
            <a:ext cx="8587409" cy="830997"/>
          </a:xfrm>
          <a:prstGeom prst="rect">
            <a:avLst/>
          </a:prstGeom>
        </p:spPr>
        <p:txBody>
          <a:bodyPr wrap="square">
            <a:spAutoFit/>
          </a:bodyPr>
          <a:lstStyle/>
          <a:p>
            <a:pPr algn="just"/>
            <a:r>
              <a:rPr lang="pt-BR" sz="2400" dirty="0">
                <a:latin typeface="SFRM1095"/>
              </a:rPr>
              <a:t>	Em um triângulo, uma mediana divide sua área em partes iguais.</a:t>
            </a:r>
            <a:endParaRPr lang="pt-BR" sz="2400" dirty="0"/>
          </a:p>
        </p:txBody>
      </p:sp>
      <mc:AlternateContent xmlns:mc="http://schemas.openxmlformats.org/markup-compatibility/2006" xmlns:a14="http://schemas.microsoft.com/office/drawing/2010/main">
        <mc:Choice Requires="a14">
          <p:sp>
            <p:nvSpPr>
              <p:cNvPr id="8" name="Retângulo 7"/>
              <p:cNvSpPr/>
              <p:nvPr/>
            </p:nvSpPr>
            <p:spPr>
              <a:xfrm>
                <a:off x="238537" y="4751753"/>
                <a:ext cx="8587409" cy="1938992"/>
              </a:xfrm>
              <a:prstGeom prst="rect">
                <a:avLst/>
              </a:prstGeom>
            </p:spPr>
            <p:txBody>
              <a:bodyPr wrap="square">
                <a:spAutoFit/>
              </a:bodyPr>
              <a:lstStyle/>
              <a:p>
                <a:pPr algn="just"/>
                <a:r>
                  <a:rPr lang="pt-BR" sz="2400" dirty="0">
                    <a:latin typeface="SFRM1095"/>
                  </a:rPr>
                  <a:t>Quando duas figuras possuem mesma área, dizemos que elas são equivalentes. Portanto, o enunciado desta propriedade pode ser: </a:t>
                </a:r>
              </a:p>
              <a:p>
                <a:pPr algn="just"/>
                <a:endParaRPr lang="pt-BR" sz="2400" dirty="0">
                  <a:latin typeface="SFRM1095"/>
                </a:endParaRPr>
              </a:p>
              <a:p>
                <a:pPr algn="just"/>
                <a14:m>
                  <m:oMathPara xmlns:m="http://schemas.openxmlformats.org/officeDocument/2006/math">
                    <m:oMathParaPr>
                      <m:jc m:val="centerGroup"/>
                    </m:oMathParaPr>
                    <m:oMath xmlns:m="http://schemas.openxmlformats.org/officeDocument/2006/math">
                      <m:r>
                        <a:rPr lang="pt-BR" sz="2400" i="1" dirty="0" smtClean="0">
                          <a:latin typeface="Cambria Math" panose="02040503050406030204" pitchFamily="18" charset="0"/>
                        </a:rPr>
                        <m:t>“</m:t>
                      </m:r>
                      <m:r>
                        <a:rPr lang="pt-BR" sz="2400" i="1" dirty="0" smtClean="0">
                          <a:latin typeface="Cambria Math" panose="02040503050406030204" pitchFamily="18" charset="0"/>
                        </a:rPr>
                        <m:t>𝑈𝑚𝑎</m:t>
                      </m:r>
                      <m:r>
                        <a:rPr lang="pt-BR" sz="2400" i="1" dirty="0" smtClean="0">
                          <a:latin typeface="Cambria Math" panose="02040503050406030204" pitchFamily="18" charset="0"/>
                        </a:rPr>
                        <m:t> </m:t>
                      </m:r>
                      <m:r>
                        <a:rPr lang="pt-BR" sz="2400" i="1" dirty="0" smtClean="0">
                          <a:latin typeface="Cambria Math" panose="02040503050406030204" pitchFamily="18" charset="0"/>
                        </a:rPr>
                        <m:t>𝑚𝑒𝑑𝑖𝑎𝑛𝑎</m:t>
                      </m:r>
                      <m:r>
                        <a:rPr lang="pt-BR" sz="2400" i="1" dirty="0" smtClean="0">
                          <a:latin typeface="Cambria Math" panose="02040503050406030204" pitchFamily="18" charset="0"/>
                        </a:rPr>
                        <m:t> </m:t>
                      </m:r>
                      <m:r>
                        <a:rPr lang="pt-BR" sz="2400" i="1" dirty="0">
                          <a:latin typeface="Cambria Math" panose="02040503050406030204" pitchFamily="18" charset="0"/>
                        </a:rPr>
                        <m:t>𝑑𝑖𝑣𝑖𝑑𝑒</m:t>
                      </m:r>
                      <m:r>
                        <a:rPr lang="pt-BR" sz="2400" i="1" dirty="0">
                          <a:latin typeface="Cambria Math" panose="02040503050406030204" pitchFamily="18" charset="0"/>
                        </a:rPr>
                        <m:t> </m:t>
                      </m:r>
                      <m:r>
                        <a:rPr lang="pt-BR" sz="2400" i="1" dirty="0">
                          <a:latin typeface="Cambria Math" panose="02040503050406030204" pitchFamily="18" charset="0"/>
                        </a:rPr>
                        <m:t>𝑜</m:t>
                      </m:r>
                      <m:r>
                        <a:rPr lang="pt-BR" sz="2400" i="1" dirty="0">
                          <a:latin typeface="Cambria Math" panose="02040503050406030204" pitchFamily="18" charset="0"/>
                        </a:rPr>
                        <m:t> </m:t>
                      </m:r>
                      <m:r>
                        <a:rPr lang="pt-BR" sz="2400" i="1" dirty="0">
                          <a:latin typeface="Cambria Math" panose="02040503050406030204" pitchFamily="18" charset="0"/>
                        </a:rPr>
                        <m:t>𝑡𝑟𝑖</m:t>
                      </m:r>
                      <m:r>
                        <a:rPr lang="pt-BR" sz="2400" i="1" dirty="0">
                          <a:latin typeface="Cambria Math" panose="02040503050406030204" pitchFamily="18" charset="0"/>
                        </a:rPr>
                        <m:t>â</m:t>
                      </m:r>
                      <m:r>
                        <a:rPr lang="pt-BR" sz="2400" i="1" dirty="0">
                          <a:latin typeface="Cambria Math" panose="02040503050406030204" pitchFamily="18" charset="0"/>
                        </a:rPr>
                        <m:t>𝑛𝑔𝑢𝑙𝑜</m:t>
                      </m:r>
                      <m:r>
                        <a:rPr lang="pt-BR" sz="2400" i="1" dirty="0">
                          <a:latin typeface="Cambria Math" panose="02040503050406030204" pitchFamily="18" charset="0"/>
                        </a:rPr>
                        <m:t> </m:t>
                      </m:r>
                      <m:r>
                        <a:rPr lang="pt-BR" sz="2400" i="1" dirty="0">
                          <a:latin typeface="Cambria Math" panose="02040503050406030204" pitchFamily="18" charset="0"/>
                        </a:rPr>
                        <m:t>𝑒𝑚</m:t>
                      </m:r>
                      <m:r>
                        <a:rPr lang="pt-BR" sz="2400" i="1" dirty="0">
                          <a:latin typeface="Cambria Math" panose="02040503050406030204" pitchFamily="18" charset="0"/>
                        </a:rPr>
                        <m:t> </m:t>
                      </m:r>
                      <m:r>
                        <a:rPr lang="pt-BR" sz="2400" i="1" dirty="0">
                          <a:latin typeface="Cambria Math" panose="02040503050406030204" pitchFamily="18" charset="0"/>
                        </a:rPr>
                        <m:t>𝑑𝑜𝑖𝑠</m:t>
                      </m:r>
                      <m:r>
                        <a:rPr lang="pt-BR" sz="2400" i="1" dirty="0">
                          <a:latin typeface="Cambria Math" panose="02040503050406030204" pitchFamily="18" charset="0"/>
                        </a:rPr>
                        <m:t> </m:t>
                      </m:r>
                      <m:r>
                        <a:rPr lang="pt-BR" sz="2400" i="1" dirty="0">
                          <a:latin typeface="Cambria Math" panose="02040503050406030204" pitchFamily="18" charset="0"/>
                        </a:rPr>
                        <m:t>𝑜𝑢𝑡𝑟𝑜𝑠</m:t>
                      </m:r>
                      <m:r>
                        <a:rPr lang="pt-BR" sz="2400" i="1" dirty="0">
                          <a:latin typeface="Cambria Math" panose="02040503050406030204" pitchFamily="18" charset="0"/>
                        </a:rPr>
                        <m:t> </m:t>
                      </m:r>
                      <m:r>
                        <a:rPr lang="pt-BR" sz="2400" i="1" dirty="0">
                          <a:latin typeface="Cambria Math" panose="02040503050406030204" pitchFamily="18" charset="0"/>
                        </a:rPr>
                        <m:t>𝑒𝑞𝑢𝑖𝑣𝑎𝑙𝑒𝑛𝑡𝑒𝑠</m:t>
                      </m:r>
                      <m:r>
                        <a:rPr lang="pt-BR" sz="2400" i="1" dirty="0">
                          <a:latin typeface="Cambria Math" panose="02040503050406030204" pitchFamily="18" charset="0"/>
                        </a:rPr>
                        <m:t>.”</m:t>
                      </m:r>
                    </m:oMath>
                  </m:oMathPara>
                </a14:m>
                <a:endParaRPr lang="pt-BR" sz="2400" dirty="0"/>
              </a:p>
            </p:txBody>
          </p:sp>
        </mc:Choice>
        <mc:Fallback xmlns="">
          <p:sp>
            <p:nvSpPr>
              <p:cNvPr id="8" name="Retângulo 7"/>
              <p:cNvSpPr>
                <a:spLocks noRot="1" noChangeAspect="1" noMove="1" noResize="1" noEditPoints="1" noAdjustHandles="1" noChangeArrowheads="1" noChangeShapeType="1" noTextEdit="1"/>
              </p:cNvSpPr>
              <p:nvPr/>
            </p:nvSpPr>
            <p:spPr>
              <a:xfrm>
                <a:off x="238537" y="4751753"/>
                <a:ext cx="8587409" cy="1938992"/>
              </a:xfrm>
              <a:prstGeom prst="rect">
                <a:avLst/>
              </a:prstGeom>
              <a:blipFill>
                <a:blip r:embed="rId3"/>
                <a:stretch>
                  <a:fillRect l="-1065" t="-2194" r="-4045" b="-3135"/>
                </a:stretch>
              </a:blipFill>
            </p:spPr>
            <p:txBody>
              <a:bodyPr/>
              <a:lstStyle/>
              <a:p>
                <a:r>
                  <a:rPr lang="pt-BR">
                    <a:noFill/>
                  </a:rPr>
                  <a:t> </a:t>
                </a:r>
              </a:p>
            </p:txBody>
          </p:sp>
        </mc:Fallback>
      </mc:AlternateContent>
    </p:spTree>
    <p:extLst>
      <p:ext uri="{BB962C8B-B14F-4D97-AF65-F5344CB8AC3E}">
        <p14:creationId xmlns:p14="http://schemas.microsoft.com/office/powerpoint/2010/main" val="40162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6685" y="302351"/>
            <a:ext cx="2082621" cy="523220"/>
          </a:xfrm>
          <a:prstGeom prst="rect">
            <a:avLst/>
          </a:prstGeom>
        </p:spPr>
        <p:txBody>
          <a:bodyPr wrap="none">
            <a:spAutoFit/>
          </a:bodyPr>
          <a:lstStyle/>
          <a:p>
            <a:r>
              <a:rPr lang="pt-BR" sz="2800" b="1" i="1" dirty="0">
                <a:latin typeface="SFBX1200"/>
              </a:rPr>
              <a:t>Exercício 1</a:t>
            </a:r>
            <a:endParaRPr lang="pt-BR" sz="2800" b="1" i="1" dirty="0"/>
          </a:p>
        </p:txBody>
      </p:sp>
      <p:sp>
        <p:nvSpPr>
          <p:cNvPr id="3" name="Retângulo 2"/>
          <p:cNvSpPr/>
          <p:nvPr/>
        </p:nvSpPr>
        <p:spPr>
          <a:xfrm>
            <a:off x="476685" y="955599"/>
            <a:ext cx="8256498" cy="1569660"/>
          </a:xfrm>
          <a:prstGeom prst="rect">
            <a:avLst/>
          </a:prstGeom>
        </p:spPr>
        <p:txBody>
          <a:bodyPr wrap="square">
            <a:spAutoFit/>
          </a:bodyPr>
          <a:lstStyle/>
          <a:p>
            <a:pPr algn="just"/>
            <a:r>
              <a:rPr lang="pt-BR" sz="2400" dirty="0">
                <a:latin typeface="SFRM1095"/>
              </a:rPr>
              <a:t>	O triângulo </a:t>
            </a:r>
            <a:r>
              <a:rPr lang="pt-BR" sz="2400" dirty="0">
                <a:latin typeface="CMMI10"/>
              </a:rPr>
              <a:t>ABC </a:t>
            </a:r>
            <a:r>
              <a:rPr lang="pt-BR" sz="2400" dirty="0">
                <a:latin typeface="SFRM1095"/>
              </a:rPr>
              <a:t>da figura abaixo tem área igual a 30. O lado </a:t>
            </a:r>
            <a:r>
              <a:rPr lang="pt-BR" sz="2400" dirty="0">
                <a:latin typeface="CMMI10"/>
              </a:rPr>
              <a:t>BC </a:t>
            </a:r>
            <a:r>
              <a:rPr lang="pt-BR" sz="2400" dirty="0">
                <a:latin typeface="SFRM1095"/>
              </a:rPr>
              <a:t>está dividido em quatro partes iguais, pelos pontos </a:t>
            </a:r>
            <a:r>
              <a:rPr lang="pt-BR" sz="2400" dirty="0">
                <a:latin typeface="CMMI10"/>
              </a:rPr>
              <a:t>D</a:t>
            </a:r>
            <a:r>
              <a:rPr lang="pt-BR" sz="2400" dirty="0">
                <a:latin typeface="SFRM1095"/>
              </a:rPr>
              <a:t>, </a:t>
            </a:r>
            <a:r>
              <a:rPr lang="pt-BR" sz="2400" dirty="0">
                <a:latin typeface="CMMI10"/>
              </a:rPr>
              <a:t>E </a:t>
            </a:r>
            <a:r>
              <a:rPr lang="pt-BR" sz="2400" dirty="0" err="1">
                <a:latin typeface="SFRM1095"/>
              </a:rPr>
              <a:t>e</a:t>
            </a:r>
            <a:r>
              <a:rPr lang="pt-BR" sz="2400" dirty="0">
                <a:latin typeface="SFRM1095"/>
              </a:rPr>
              <a:t> </a:t>
            </a:r>
            <a:r>
              <a:rPr lang="pt-BR" sz="2400" dirty="0">
                <a:latin typeface="CMMI10"/>
              </a:rPr>
              <a:t>F</a:t>
            </a:r>
            <a:r>
              <a:rPr lang="pt-BR" sz="2400" dirty="0">
                <a:latin typeface="SFRM1095"/>
              </a:rPr>
              <a:t>, e o lado </a:t>
            </a:r>
            <a:r>
              <a:rPr lang="pt-BR" sz="2400" dirty="0">
                <a:latin typeface="CMMI10"/>
              </a:rPr>
              <a:t>AC </a:t>
            </a:r>
            <a:r>
              <a:rPr lang="pt-BR" sz="2400" dirty="0">
                <a:latin typeface="SFRM1095"/>
              </a:rPr>
              <a:t>está dividido em três partes iguais pelos pontos </a:t>
            </a:r>
            <a:r>
              <a:rPr lang="pt-BR" sz="2400" dirty="0">
                <a:latin typeface="CMMI10"/>
              </a:rPr>
              <a:t>G </a:t>
            </a:r>
            <a:r>
              <a:rPr lang="pt-BR" sz="2400" dirty="0">
                <a:latin typeface="SFRM1095"/>
              </a:rPr>
              <a:t>e </a:t>
            </a:r>
            <a:r>
              <a:rPr lang="pt-BR" sz="2400" dirty="0">
                <a:latin typeface="CMMI10"/>
              </a:rPr>
              <a:t>H</a:t>
            </a:r>
            <a:r>
              <a:rPr lang="pt-BR" sz="2400" dirty="0">
                <a:latin typeface="SFRM1095"/>
              </a:rPr>
              <a:t>.	 Qual é a área do triângulo </a:t>
            </a:r>
            <a:r>
              <a:rPr lang="pt-BR" sz="2400" dirty="0">
                <a:latin typeface="CMMI10"/>
              </a:rPr>
              <a:t>GDE</a:t>
            </a:r>
            <a:r>
              <a:rPr lang="pt-BR" sz="2400" dirty="0">
                <a:latin typeface="SFRM1095"/>
              </a:rPr>
              <a:t>?</a:t>
            </a:r>
            <a:endParaRPr lang="pt-BR" sz="24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433" y="3068410"/>
            <a:ext cx="3010376" cy="2020252"/>
          </a:xfrm>
          <a:prstGeom prst="rect">
            <a:avLst/>
          </a:prstGeom>
        </p:spPr>
      </p:pic>
    </p:spTree>
    <p:extLst>
      <p:ext uri="{BB962C8B-B14F-4D97-AF65-F5344CB8AC3E}">
        <p14:creationId xmlns:p14="http://schemas.microsoft.com/office/powerpoint/2010/main" val="3226368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26304">
            <a:off x="245164" y="1019627"/>
            <a:ext cx="2600325" cy="1734503"/>
          </a:xfrm>
          <a:prstGeom prst="rect">
            <a:avLst/>
          </a:prstGeom>
        </p:spPr>
      </p:pic>
      <p:sp>
        <p:nvSpPr>
          <p:cNvPr id="6" name="Retângulo 5"/>
          <p:cNvSpPr/>
          <p:nvPr/>
        </p:nvSpPr>
        <p:spPr>
          <a:xfrm>
            <a:off x="2402005" y="1320569"/>
            <a:ext cx="6582967" cy="1015663"/>
          </a:xfrm>
          <a:prstGeom prst="rect">
            <a:avLst/>
          </a:prstGeom>
        </p:spPr>
        <p:txBody>
          <a:bodyPr wrap="square">
            <a:spAutoFit/>
          </a:bodyPr>
          <a:lstStyle/>
          <a:p>
            <a:pPr algn="just"/>
            <a:r>
              <a:rPr lang="pt-BR" sz="2000" dirty="0">
                <a:latin typeface="SFRM1095"/>
              </a:rPr>
              <a:t>	Pela propriedade 2 os triângulos </a:t>
            </a:r>
            <a:r>
              <a:rPr lang="pt-BR" sz="2000" dirty="0">
                <a:latin typeface="CMMI10"/>
              </a:rPr>
              <a:t>BAG</a:t>
            </a:r>
            <a:r>
              <a:rPr lang="pt-BR" sz="2000" dirty="0">
                <a:latin typeface="SFRM1095"/>
              </a:rPr>
              <a:t>, </a:t>
            </a:r>
            <a:r>
              <a:rPr lang="pt-BR" sz="2000" dirty="0">
                <a:latin typeface="CMMI10"/>
              </a:rPr>
              <a:t>BGH </a:t>
            </a:r>
            <a:r>
              <a:rPr lang="pt-BR" sz="2000" dirty="0">
                <a:latin typeface="SFRM1095"/>
              </a:rPr>
              <a:t>e </a:t>
            </a:r>
            <a:r>
              <a:rPr lang="pt-BR" sz="2000" dirty="0">
                <a:latin typeface="CMMI10"/>
              </a:rPr>
              <a:t>BHC </a:t>
            </a:r>
            <a:r>
              <a:rPr lang="pt-BR" sz="2000" dirty="0">
                <a:latin typeface="SFRM1095"/>
              </a:rPr>
              <a:t>têm mesma área. Cada um tem, portanto, área igual a 10 e o triângulo </a:t>
            </a:r>
            <a:r>
              <a:rPr lang="pt-BR" sz="2000" dirty="0">
                <a:latin typeface="CMMI10"/>
              </a:rPr>
              <a:t>BGC </a:t>
            </a:r>
            <a:r>
              <a:rPr lang="pt-BR" sz="2000" dirty="0">
                <a:latin typeface="SFRM1095"/>
              </a:rPr>
              <a:t>tem área igual a 20.</a:t>
            </a:r>
            <a:endParaRPr lang="pt-BR" sz="2000" dirty="0"/>
          </a:p>
        </p:txBody>
      </p:sp>
      <p:sp>
        <p:nvSpPr>
          <p:cNvPr id="2" name="Retângulo 1"/>
          <p:cNvSpPr/>
          <p:nvPr/>
        </p:nvSpPr>
        <p:spPr>
          <a:xfrm>
            <a:off x="245164" y="309626"/>
            <a:ext cx="8739809" cy="400110"/>
          </a:xfrm>
          <a:prstGeom prst="rect">
            <a:avLst/>
          </a:prstGeom>
        </p:spPr>
        <p:txBody>
          <a:bodyPr wrap="square">
            <a:spAutoFit/>
          </a:bodyPr>
          <a:lstStyle/>
          <a:p>
            <a:r>
              <a:rPr lang="pt-BR" sz="2000" i="1" dirty="0">
                <a:latin typeface="SFTI1095"/>
              </a:rPr>
              <a:t>Solução: </a:t>
            </a:r>
            <a:r>
              <a:rPr lang="pt-BR" sz="2000" dirty="0">
                <a:latin typeface="SFRM1095"/>
              </a:rPr>
              <a:t>Observe o triângulo </a:t>
            </a:r>
            <a:r>
              <a:rPr lang="pt-BR" sz="2000" dirty="0">
                <a:latin typeface="CMMI10"/>
              </a:rPr>
              <a:t>ABC </a:t>
            </a:r>
            <a:r>
              <a:rPr lang="pt-BR" sz="2000" dirty="0">
                <a:latin typeface="SFRM1095"/>
              </a:rPr>
              <a:t>com as </a:t>
            </a:r>
            <a:r>
              <a:rPr lang="pt-BR" sz="2000" dirty="0" err="1">
                <a:latin typeface="SFRM1095"/>
              </a:rPr>
              <a:t>cevianas</a:t>
            </a:r>
            <a:r>
              <a:rPr lang="pt-BR" sz="2000" dirty="0">
                <a:latin typeface="SFRM1095"/>
              </a:rPr>
              <a:t> </a:t>
            </a:r>
            <a:r>
              <a:rPr lang="pt-BR" sz="2000" dirty="0">
                <a:latin typeface="CMMI10"/>
              </a:rPr>
              <a:t>BG </a:t>
            </a:r>
            <a:r>
              <a:rPr lang="pt-BR" sz="2000" dirty="0">
                <a:latin typeface="SFRM1095"/>
              </a:rPr>
              <a:t>e </a:t>
            </a:r>
            <a:r>
              <a:rPr lang="pt-BR" sz="2000" dirty="0">
                <a:latin typeface="CMMI10"/>
              </a:rPr>
              <a:t>BH</a:t>
            </a:r>
            <a:r>
              <a:rPr lang="pt-BR" sz="2000" dirty="0">
                <a:latin typeface="SFRM1095"/>
              </a:rPr>
              <a:t>.</a:t>
            </a:r>
            <a:endParaRPr lang="pt-BR" sz="2000" dirty="0"/>
          </a:p>
        </p:txBody>
      </p:sp>
      <p:sp>
        <p:nvSpPr>
          <p:cNvPr id="9" name="Retângulo 8"/>
          <p:cNvSpPr/>
          <p:nvPr/>
        </p:nvSpPr>
        <p:spPr>
          <a:xfrm>
            <a:off x="3013313" y="4159948"/>
            <a:ext cx="5816788" cy="1323439"/>
          </a:xfrm>
          <a:prstGeom prst="rect">
            <a:avLst/>
          </a:prstGeom>
        </p:spPr>
        <p:txBody>
          <a:bodyPr wrap="square">
            <a:spAutoFit/>
          </a:bodyPr>
          <a:lstStyle/>
          <a:p>
            <a:pPr algn="just"/>
            <a:r>
              <a:rPr lang="pt-BR" sz="2000" dirty="0">
                <a:latin typeface="SFRM1095"/>
              </a:rPr>
              <a:t>Pela mesma propriedade, os triângulos </a:t>
            </a:r>
            <a:r>
              <a:rPr lang="pt-BR" sz="2000" dirty="0">
                <a:latin typeface="CMMI10"/>
              </a:rPr>
              <a:t>GBD</a:t>
            </a:r>
            <a:r>
              <a:rPr lang="pt-BR" sz="2000" dirty="0">
                <a:latin typeface="SFRM1095"/>
              </a:rPr>
              <a:t>, </a:t>
            </a:r>
            <a:r>
              <a:rPr lang="pt-BR" sz="2000" dirty="0">
                <a:latin typeface="CMMI10"/>
              </a:rPr>
              <a:t>GDE</a:t>
            </a:r>
            <a:r>
              <a:rPr lang="pt-BR" sz="2000" dirty="0">
                <a:latin typeface="SFRM1095"/>
              </a:rPr>
              <a:t>, </a:t>
            </a:r>
            <a:r>
              <a:rPr lang="pt-BR" sz="2000" dirty="0">
                <a:latin typeface="CMMI10"/>
              </a:rPr>
              <a:t>GEF </a:t>
            </a:r>
            <a:r>
              <a:rPr lang="pt-BR" sz="2000" dirty="0">
                <a:latin typeface="SFRM1095"/>
              </a:rPr>
              <a:t>e </a:t>
            </a:r>
            <a:r>
              <a:rPr lang="pt-BR" sz="2000" dirty="0">
                <a:latin typeface="CMMI10"/>
              </a:rPr>
              <a:t>GFC </a:t>
            </a:r>
            <a:r>
              <a:rPr lang="pt-BR" sz="2000" dirty="0">
                <a:latin typeface="SFRM1095"/>
              </a:rPr>
              <a:t>têm mesma área. Logo, cada um deles tem área 5. A área do triângulo </a:t>
            </a:r>
            <a:r>
              <a:rPr lang="pt-BR" sz="2000" dirty="0">
                <a:latin typeface="CMMI10"/>
              </a:rPr>
              <a:t>GDE </a:t>
            </a:r>
            <a:r>
              <a:rPr lang="pt-BR" sz="2000" dirty="0">
                <a:latin typeface="SFRM1095"/>
              </a:rPr>
              <a:t>é igual a 5.</a:t>
            </a:r>
            <a:endParaRPr lang="pt-BR" sz="2000" dirty="0"/>
          </a:p>
        </p:txBody>
      </p:sp>
      <p:grpSp>
        <p:nvGrpSpPr>
          <p:cNvPr id="29" name="Agrupar 28"/>
          <p:cNvGrpSpPr/>
          <p:nvPr/>
        </p:nvGrpSpPr>
        <p:grpSpPr>
          <a:xfrm>
            <a:off x="245164" y="3490846"/>
            <a:ext cx="8584937" cy="1992541"/>
            <a:chOff x="245164" y="3490846"/>
            <a:chExt cx="8584937" cy="1992541"/>
          </a:xfrm>
        </p:grpSpPr>
        <p:grpSp>
          <p:nvGrpSpPr>
            <p:cNvPr id="10" name="Agrupar 9"/>
            <p:cNvGrpSpPr/>
            <p:nvPr/>
          </p:nvGrpSpPr>
          <p:grpSpPr>
            <a:xfrm>
              <a:off x="245164" y="3490846"/>
              <a:ext cx="8584937" cy="1992541"/>
              <a:chOff x="245164" y="3490846"/>
              <a:chExt cx="8584937" cy="1992541"/>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64" y="3774602"/>
                <a:ext cx="2571750" cy="1708785"/>
              </a:xfrm>
              <a:prstGeom prst="rect">
                <a:avLst/>
              </a:prstGeom>
            </p:spPr>
          </p:pic>
          <p:sp>
            <p:nvSpPr>
              <p:cNvPr id="7" name="Retângulo 6"/>
              <p:cNvSpPr/>
              <p:nvPr/>
            </p:nvSpPr>
            <p:spPr>
              <a:xfrm>
                <a:off x="1296536" y="3490846"/>
                <a:ext cx="7533565" cy="400110"/>
              </a:xfrm>
              <a:prstGeom prst="rect">
                <a:avLst/>
              </a:prstGeom>
            </p:spPr>
            <p:txBody>
              <a:bodyPr wrap="square">
                <a:spAutoFit/>
              </a:bodyPr>
              <a:lstStyle/>
              <a:p>
                <a:pPr algn="just"/>
                <a:r>
                  <a:rPr lang="pt-BR" sz="2000" dirty="0">
                    <a:latin typeface="SFRM1095"/>
                  </a:rPr>
                  <a:t>Observe agora o triângulo </a:t>
                </a:r>
                <a:r>
                  <a:rPr lang="pt-BR" sz="2000" dirty="0">
                    <a:latin typeface="CMMI10"/>
                  </a:rPr>
                  <a:t>BGC </a:t>
                </a:r>
                <a:r>
                  <a:rPr lang="pt-BR" sz="2000" dirty="0">
                    <a:latin typeface="SFRM1095"/>
                  </a:rPr>
                  <a:t>com as </a:t>
                </a:r>
                <a:r>
                  <a:rPr lang="pt-BR" sz="2000" dirty="0" err="1">
                    <a:latin typeface="SFRM1095"/>
                  </a:rPr>
                  <a:t>cevianas</a:t>
                </a:r>
                <a:r>
                  <a:rPr lang="pt-BR" sz="2000" dirty="0">
                    <a:latin typeface="SFRM1095"/>
                  </a:rPr>
                  <a:t> </a:t>
                </a:r>
                <a:r>
                  <a:rPr lang="pt-BR" sz="2000" dirty="0">
                    <a:latin typeface="CMMI10"/>
                  </a:rPr>
                  <a:t>GD</a:t>
                </a:r>
                <a:r>
                  <a:rPr lang="pt-BR" sz="2000" dirty="0">
                    <a:latin typeface="SFRM1095"/>
                  </a:rPr>
                  <a:t>, </a:t>
                </a:r>
                <a:r>
                  <a:rPr lang="pt-BR" sz="2000" dirty="0">
                    <a:latin typeface="CMMI10"/>
                  </a:rPr>
                  <a:t>GE </a:t>
                </a:r>
                <a:r>
                  <a:rPr lang="pt-BR" sz="2000" dirty="0">
                    <a:latin typeface="SFRM1095"/>
                  </a:rPr>
                  <a:t>e </a:t>
                </a:r>
                <a:r>
                  <a:rPr lang="pt-BR" sz="2000" dirty="0">
                    <a:latin typeface="CMMI10"/>
                  </a:rPr>
                  <a:t>GF</a:t>
                </a:r>
                <a:r>
                  <a:rPr lang="pt-BR" sz="2000" dirty="0">
                    <a:latin typeface="SFRM1095"/>
                  </a:rPr>
                  <a:t>.</a:t>
                </a:r>
                <a:endParaRPr lang="pt-BR" sz="2000" dirty="0"/>
              </a:p>
            </p:txBody>
          </p:sp>
        </p:grpSp>
        <p:grpSp>
          <p:nvGrpSpPr>
            <p:cNvPr id="26" name="Agrupar 25"/>
            <p:cNvGrpSpPr/>
            <p:nvPr/>
          </p:nvGrpSpPr>
          <p:grpSpPr>
            <a:xfrm>
              <a:off x="368300" y="4432300"/>
              <a:ext cx="2286000" cy="863600"/>
              <a:chOff x="368300" y="4432300"/>
              <a:chExt cx="2286000" cy="863600"/>
            </a:xfrm>
          </p:grpSpPr>
          <p:cxnSp>
            <p:nvCxnSpPr>
              <p:cNvPr id="18" name="Conector reto 17"/>
              <p:cNvCxnSpPr/>
              <p:nvPr/>
            </p:nvCxnSpPr>
            <p:spPr>
              <a:xfrm>
                <a:off x="1536700" y="4432300"/>
                <a:ext cx="1117600" cy="86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H="1">
                <a:off x="368300" y="52959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V="1">
                <a:off x="374650" y="4432300"/>
                <a:ext cx="1162050" cy="86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0" name="Retângulo 29"/>
          <p:cNvSpPr/>
          <p:nvPr/>
        </p:nvSpPr>
        <p:spPr>
          <a:xfrm>
            <a:off x="245164" y="5809761"/>
            <a:ext cx="8739808" cy="707886"/>
          </a:xfrm>
          <a:prstGeom prst="rect">
            <a:avLst/>
          </a:prstGeom>
          <a:solidFill>
            <a:srgbClr val="FFFF00"/>
          </a:solidFill>
        </p:spPr>
        <p:txBody>
          <a:bodyPr wrap="square">
            <a:spAutoFit/>
          </a:bodyPr>
          <a:lstStyle/>
          <a:p>
            <a:pPr algn="just"/>
            <a:r>
              <a:rPr lang="pt-BR" sz="2000" dirty="0">
                <a:latin typeface="SFRM1095"/>
              </a:rPr>
              <a:t>Repare que a solução do problema não necessitou de fórmulas. Uma propriedade simples e convenientemente aplicada resolveu a questão.</a:t>
            </a:r>
            <a:endParaRPr lang="pt-BR" sz="2000" dirty="0"/>
          </a:p>
        </p:txBody>
      </p:sp>
    </p:spTree>
    <p:extLst>
      <p:ext uri="{BB962C8B-B14F-4D97-AF65-F5344CB8AC3E}">
        <p14:creationId xmlns:p14="http://schemas.microsoft.com/office/powerpoint/2010/main" val="12968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5400000">
                                      <p:cBhvr>
                                        <p:cTn id="9" dur="2000" fill="hold"/>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6685" y="302351"/>
            <a:ext cx="2082621" cy="523220"/>
          </a:xfrm>
          <a:prstGeom prst="rect">
            <a:avLst/>
          </a:prstGeom>
        </p:spPr>
        <p:txBody>
          <a:bodyPr wrap="none">
            <a:spAutoFit/>
          </a:bodyPr>
          <a:lstStyle/>
          <a:p>
            <a:r>
              <a:rPr lang="pt-BR" sz="2800" b="1" i="1" dirty="0">
                <a:latin typeface="SFBX1200"/>
              </a:rPr>
              <a:t>Exercício 2</a:t>
            </a:r>
            <a:endParaRPr lang="pt-BR" sz="2800" b="1" i="1" dirty="0"/>
          </a:p>
        </p:txBody>
      </p:sp>
      <p:sp>
        <p:nvSpPr>
          <p:cNvPr id="3" name="Retângulo 2"/>
          <p:cNvSpPr/>
          <p:nvPr/>
        </p:nvSpPr>
        <p:spPr>
          <a:xfrm>
            <a:off x="476685" y="955599"/>
            <a:ext cx="8256498" cy="1200329"/>
          </a:xfrm>
          <a:prstGeom prst="rect">
            <a:avLst/>
          </a:prstGeom>
        </p:spPr>
        <p:txBody>
          <a:bodyPr wrap="square">
            <a:spAutoFit/>
          </a:bodyPr>
          <a:lstStyle/>
          <a:p>
            <a:pPr algn="just"/>
            <a:r>
              <a:rPr lang="pt-BR" sz="2400" dirty="0">
                <a:latin typeface="SFRM1095"/>
              </a:rPr>
              <a:t>	É dado um triângulo ABC e um ponto P do lado AC mais próximo de A que de C. Traçar uma reta por P que divida o triângulo ABC em duas partes de mesma área.</a:t>
            </a:r>
            <a:endParaRPr lang="pt-BR" sz="24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447" y="2922270"/>
            <a:ext cx="3274695" cy="2948940"/>
          </a:xfrm>
          <a:prstGeom prst="rect">
            <a:avLst/>
          </a:prstGeom>
        </p:spPr>
      </p:pic>
    </p:spTree>
    <p:extLst>
      <p:ext uri="{BB962C8B-B14F-4D97-AF65-F5344CB8AC3E}">
        <p14:creationId xmlns:p14="http://schemas.microsoft.com/office/powerpoint/2010/main" val="3531150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1183" y="356656"/>
            <a:ext cx="8527774" cy="707886"/>
          </a:xfrm>
          <a:prstGeom prst="rect">
            <a:avLst/>
          </a:prstGeom>
        </p:spPr>
        <p:txBody>
          <a:bodyPr wrap="square">
            <a:spAutoFit/>
          </a:bodyPr>
          <a:lstStyle/>
          <a:p>
            <a:pPr algn="just"/>
            <a:r>
              <a:rPr lang="pt-BR" sz="2000" b="1" i="1" dirty="0">
                <a:latin typeface="SFTI1095"/>
              </a:rPr>
              <a:t>Solução: </a:t>
            </a:r>
            <a:r>
              <a:rPr lang="pt-BR" sz="2000" dirty="0">
                <a:latin typeface="SFRM1095"/>
              </a:rPr>
              <a:t>Façamos o seguinte. Trace </a:t>
            </a:r>
            <a:r>
              <a:rPr lang="pt-BR" sz="2000" dirty="0">
                <a:latin typeface="CMMI10"/>
              </a:rPr>
              <a:t>BP </a:t>
            </a:r>
            <a:r>
              <a:rPr lang="pt-BR" sz="2000" dirty="0">
                <a:latin typeface="SFRM1095"/>
              </a:rPr>
              <a:t>e uma paralela a </a:t>
            </a:r>
            <a:r>
              <a:rPr lang="pt-BR" sz="2000" dirty="0">
                <a:latin typeface="CMMI10"/>
              </a:rPr>
              <a:t>BP </a:t>
            </a:r>
            <a:r>
              <a:rPr lang="pt-BR" sz="2000" dirty="0">
                <a:latin typeface="SFRM1095"/>
              </a:rPr>
              <a:t>por </a:t>
            </a:r>
            <a:r>
              <a:rPr lang="pt-BR" sz="2000" dirty="0">
                <a:latin typeface="CMMI10"/>
              </a:rPr>
              <a:t>A </a:t>
            </a:r>
            <a:r>
              <a:rPr lang="pt-BR" sz="2000" dirty="0">
                <a:latin typeface="SFRM1095"/>
              </a:rPr>
              <a:t>que encontra a reta </a:t>
            </a:r>
            <a:r>
              <a:rPr lang="pt-BR" sz="2000" dirty="0">
                <a:latin typeface="CMMI10"/>
              </a:rPr>
              <a:t>BC </a:t>
            </a:r>
            <a:r>
              <a:rPr lang="pt-BR" sz="2000" dirty="0">
                <a:latin typeface="SFRM1095"/>
              </a:rPr>
              <a:t>em </a:t>
            </a:r>
            <a:r>
              <a:rPr lang="pt-BR" sz="2000" dirty="0">
                <a:latin typeface="CMMI10"/>
              </a:rPr>
              <a:t>D</a:t>
            </a:r>
            <a:r>
              <a:rPr lang="pt-BR" sz="2000" dirty="0">
                <a:latin typeface="SFRM1095"/>
              </a:rPr>
              <a:t>.</a:t>
            </a:r>
            <a:endParaRPr lang="pt-BR" sz="20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028" y="1064542"/>
            <a:ext cx="4479131" cy="2781776"/>
          </a:xfrm>
          <a:prstGeom prst="rect">
            <a:avLst/>
          </a:prstGeom>
        </p:spPr>
      </p:pic>
      <p:sp>
        <p:nvSpPr>
          <p:cNvPr id="4" name="Retângulo 3"/>
          <p:cNvSpPr/>
          <p:nvPr/>
        </p:nvSpPr>
        <p:spPr>
          <a:xfrm>
            <a:off x="351183" y="4554204"/>
            <a:ext cx="8527774" cy="1631216"/>
          </a:xfrm>
          <a:prstGeom prst="rect">
            <a:avLst/>
          </a:prstGeom>
        </p:spPr>
        <p:txBody>
          <a:bodyPr wrap="square">
            <a:spAutoFit/>
          </a:bodyPr>
          <a:lstStyle/>
          <a:p>
            <a:pPr algn="just"/>
            <a:r>
              <a:rPr lang="pt-BR" sz="2000" dirty="0">
                <a:latin typeface="SFRM1095"/>
              </a:rPr>
              <a:t>Os triângulos </a:t>
            </a:r>
            <a:r>
              <a:rPr lang="pt-BR" sz="2000" dirty="0">
                <a:latin typeface="CMMI10"/>
              </a:rPr>
              <a:t>ABP </a:t>
            </a:r>
            <a:r>
              <a:rPr lang="pt-BR" sz="2000" dirty="0">
                <a:latin typeface="SFRM1095"/>
              </a:rPr>
              <a:t>e </a:t>
            </a:r>
            <a:r>
              <a:rPr lang="pt-BR" sz="2000" dirty="0">
                <a:latin typeface="CMMI10"/>
              </a:rPr>
              <a:t>DBP </a:t>
            </a:r>
            <a:r>
              <a:rPr lang="pt-BR" sz="2000" dirty="0">
                <a:latin typeface="SFRM1095"/>
              </a:rPr>
              <a:t>têm áreas iguais pela propriedade 1.  Assim, o triângulo </a:t>
            </a:r>
            <a:r>
              <a:rPr lang="pt-BR" sz="2000" dirty="0">
                <a:latin typeface="CMMI10"/>
              </a:rPr>
              <a:t>PDC </a:t>
            </a:r>
            <a:r>
              <a:rPr lang="pt-BR" sz="2000" dirty="0">
                <a:latin typeface="SFRM1095"/>
              </a:rPr>
              <a:t>tem mesma área que o triângulo </a:t>
            </a:r>
            <a:r>
              <a:rPr lang="pt-BR" sz="2000" dirty="0">
                <a:latin typeface="CMMI10"/>
              </a:rPr>
              <a:t>ABC</a:t>
            </a:r>
            <a:r>
              <a:rPr lang="pt-BR" sz="2000" dirty="0">
                <a:latin typeface="SFRM1095"/>
              </a:rPr>
              <a:t>. Mas, tomando o ponto médio </a:t>
            </a:r>
            <a:r>
              <a:rPr lang="pt-BR" sz="2000" dirty="0">
                <a:latin typeface="CMMI10"/>
              </a:rPr>
              <a:t>M </a:t>
            </a:r>
            <a:r>
              <a:rPr lang="pt-BR" sz="2000" dirty="0">
                <a:latin typeface="SFRM1095"/>
              </a:rPr>
              <a:t>de </a:t>
            </a:r>
            <a:r>
              <a:rPr lang="pt-BR" sz="2000" dirty="0">
                <a:latin typeface="CMMI10"/>
              </a:rPr>
              <a:t>DC</a:t>
            </a:r>
            <a:r>
              <a:rPr lang="pt-BR" sz="2000" dirty="0">
                <a:latin typeface="SFRM1095"/>
              </a:rPr>
              <a:t>, a reta </a:t>
            </a:r>
            <a:r>
              <a:rPr lang="pt-BR" sz="2000" dirty="0">
                <a:latin typeface="CMMI10"/>
              </a:rPr>
              <a:t>PM </a:t>
            </a:r>
            <a:r>
              <a:rPr lang="pt-BR" sz="2000" dirty="0">
                <a:latin typeface="SFRM1095"/>
              </a:rPr>
              <a:t>divide </a:t>
            </a:r>
            <a:r>
              <a:rPr lang="pt-BR" sz="2000" dirty="0">
                <a:latin typeface="CMMI10"/>
              </a:rPr>
              <a:t>PDC </a:t>
            </a:r>
            <a:r>
              <a:rPr lang="pt-BR" sz="2000" dirty="0">
                <a:latin typeface="SFRM1095"/>
              </a:rPr>
              <a:t>em duas partes de mesma área (propriedade 2). Logo, </a:t>
            </a:r>
            <a:r>
              <a:rPr lang="pt-BR" sz="2000" dirty="0">
                <a:latin typeface="CMMI10"/>
              </a:rPr>
              <a:t>PM </a:t>
            </a:r>
            <a:r>
              <a:rPr lang="pt-BR" sz="2000" dirty="0">
                <a:latin typeface="SFRM1095"/>
              </a:rPr>
              <a:t>divide também </a:t>
            </a:r>
            <a:r>
              <a:rPr lang="pt-BR" sz="2000" dirty="0">
                <a:latin typeface="CMMI10"/>
              </a:rPr>
              <a:t>ABC </a:t>
            </a:r>
            <a:r>
              <a:rPr lang="pt-BR" sz="2000" dirty="0">
                <a:latin typeface="SFRM1095"/>
              </a:rPr>
              <a:t>em duas partes de mesma área.</a:t>
            </a:r>
            <a:endParaRPr lang="pt-BR" sz="2000" dirty="0"/>
          </a:p>
        </p:txBody>
      </p:sp>
    </p:spTree>
    <p:extLst>
      <p:ext uri="{BB962C8B-B14F-4D97-AF65-F5344CB8AC3E}">
        <p14:creationId xmlns:p14="http://schemas.microsoft.com/office/powerpoint/2010/main" val="287490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 que é perímetro?</a:t>
            </a:r>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2660549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38539" y="175624"/>
            <a:ext cx="4344459" cy="461665"/>
          </a:xfrm>
          <a:prstGeom prst="rect">
            <a:avLst/>
          </a:prstGeom>
        </p:spPr>
        <p:txBody>
          <a:bodyPr wrap="none">
            <a:spAutoFit/>
          </a:bodyPr>
          <a:lstStyle/>
          <a:p>
            <a:pPr marL="342900" indent="-342900">
              <a:buFont typeface="Wingdings" panose="05000000000000000000" pitchFamily="2" charset="2"/>
              <a:buChar char="Ø"/>
            </a:pPr>
            <a:r>
              <a:rPr lang="pt-BR" sz="2400" b="1" dirty="0">
                <a:latin typeface="SFRM1095"/>
              </a:rPr>
              <a:t>Propriedades Importantes</a:t>
            </a:r>
            <a:endParaRPr lang="pt-BR" sz="2400" b="1" dirty="0"/>
          </a:p>
        </p:txBody>
      </p:sp>
      <p:sp>
        <p:nvSpPr>
          <p:cNvPr id="6" name="Retângulo 5"/>
          <p:cNvSpPr/>
          <p:nvPr/>
        </p:nvSpPr>
        <p:spPr>
          <a:xfrm>
            <a:off x="238539" y="1115284"/>
            <a:ext cx="2236510" cy="461665"/>
          </a:xfrm>
          <a:prstGeom prst="rect">
            <a:avLst/>
          </a:prstGeom>
        </p:spPr>
        <p:txBody>
          <a:bodyPr wrap="none">
            <a:spAutoFit/>
          </a:bodyPr>
          <a:lstStyle/>
          <a:p>
            <a:r>
              <a:rPr lang="pt-BR" sz="2400" b="1" dirty="0">
                <a:latin typeface="SFBX1200"/>
              </a:rPr>
              <a:t>Propriedade 3</a:t>
            </a:r>
            <a:endParaRPr lang="pt-BR" sz="2400" b="1" dirty="0"/>
          </a:p>
        </p:txBody>
      </p:sp>
      <p:sp>
        <p:nvSpPr>
          <p:cNvPr id="2" name="Retângulo 1"/>
          <p:cNvSpPr/>
          <p:nvPr/>
        </p:nvSpPr>
        <p:spPr>
          <a:xfrm>
            <a:off x="238539" y="1783211"/>
            <a:ext cx="8653670" cy="1015663"/>
          </a:xfrm>
          <a:prstGeom prst="rect">
            <a:avLst/>
          </a:prstGeom>
        </p:spPr>
        <p:txBody>
          <a:bodyPr wrap="square">
            <a:spAutoFit/>
          </a:bodyPr>
          <a:lstStyle/>
          <a:p>
            <a:pPr algn="just"/>
            <a:r>
              <a:rPr lang="pt-BR" sz="2000" dirty="0">
                <a:latin typeface="SFRM1095"/>
              </a:rPr>
              <a:t>	Se dois triângulos têm mesma altura, então a razão entre suas áreas é igual à razão entre suas bases. A afirmação acima tem comprovação imediata a partir da fórmula que calcula a área do triângulo.</a:t>
            </a:r>
            <a:endParaRPr lang="pt-BR" sz="20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26" y="3307341"/>
            <a:ext cx="3368993" cy="2280285"/>
          </a:xfrm>
          <a:prstGeom prst="rect">
            <a:avLst/>
          </a:prstGeom>
        </p:spPr>
      </p:pic>
    </p:spTree>
    <p:extLst>
      <p:ext uri="{BB962C8B-B14F-4D97-AF65-F5344CB8AC3E}">
        <p14:creationId xmlns:p14="http://schemas.microsoft.com/office/powerpoint/2010/main" val="1059805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7930" y="283122"/>
            <a:ext cx="8488017" cy="461665"/>
          </a:xfrm>
          <a:prstGeom prst="rect">
            <a:avLst/>
          </a:prstGeom>
        </p:spPr>
        <p:txBody>
          <a:bodyPr wrap="square">
            <a:spAutoFit/>
          </a:bodyPr>
          <a:lstStyle/>
          <a:p>
            <a:r>
              <a:rPr lang="pt-BR" sz="2400" dirty="0">
                <a:latin typeface="SFRM1095"/>
              </a:rPr>
              <a:t>O exercício a seguir, caiu em um vestibular da FGV-RJ.</a:t>
            </a:r>
            <a:endParaRPr lang="pt-BR" sz="2400" dirty="0"/>
          </a:p>
        </p:txBody>
      </p:sp>
      <p:sp>
        <p:nvSpPr>
          <p:cNvPr id="3" name="Retângulo 2"/>
          <p:cNvSpPr/>
          <p:nvPr/>
        </p:nvSpPr>
        <p:spPr>
          <a:xfrm>
            <a:off x="337930" y="938455"/>
            <a:ext cx="1810111" cy="461665"/>
          </a:xfrm>
          <a:prstGeom prst="rect">
            <a:avLst/>
          </a:prstGeom>
        </p:spPr>
        <p:txBody>
          <a:bodyPr wrap="none">
            <a:spAutoFit/>
          </a:bodyPr>
          <a:lstStyle/>
          <a:p>
            <a:r>
              <a:rPr lang="pt-BR" sz="2400" b="1" i="1" dirty="0">
                <a:latin typeface="SFBX1200"/>
              </a:rPr>
              <a:t>Exercício 3</a:t>
            </a:r>
            <a:endParaRPr lang="pt-BR" sz="2400" b="1" i="1" dirty="0"/>
          </a:p>
        </p:txBody>
      </p:sp>
      <p:sp>
        <p:nvSpPr>
          <p:cNvPr id="4" name="Retângulo 3"/>
          <p:cNvSpPr/>
          <p:nvPr/>
        </p:nvSpPr>
        <p:spPr>
          <a:xfrm>
            <a:off x="337930" y="1400120"/>
            <a:ext cx="8209723" cy="2862322"/>
          </a:xfrm>
          <a:prstGeom prst="rect">
            <a:avLst/>
          </a:prstGeom>
        </p:spPr>
        <p:txBody>
          <a:bodyPr wrap="square">
            <a:spAutoFit/>
          </a:bodyPr>
          <a:lstStyle/>
          <a:p>
            <a:pPr algn="just"/>
            <a:r>
              <a:rPr lang="pt-BR" dirty="0">
                <a:latin typeface="SFRM1095"/>
              </a:rPr>
              <a:t>Em algum momento, na primeira metade do século passado, uma pessoa chamada Afrânio tinha um valioso terreno desocupado, perto do centro da cidade do Rio de Janeiro. Com a urbanização da cidade, ruas novas foram abertas e o terreno de Afrânio ficou reduzido a um triângulo </a:t>
            </a:r>
            <a:r>
              <a:rPr lang="pt-BR" dirty="0">
                <a:latin typeface="CMMI10"/>
              </a:rPr>
              <a:t>ABC</a:t>
            </a:r>
            <a:r>
              <a:rPr lang="pt-BR" dirty="0">
                <a:latin typeface="SFRM1095"/>
              </a:rPr>
              <a:t>, retângulo em </a:t>
            </a:r>
            <a:r>
              <a:rPr lang="pt-BR" dirty="0">
                <a:latin typeface="CMMI10"/>
              </a:rPr>
              <a:t>B</a:t>
            </a:r>
            <a:r>
              <a:rPr lang="pt-BR" dirty="0">
                <a:latin typeface="SFRM1095"/>
              </a:rPr>
              <a:t>, ainda de grande valor, pois o lado </a:t>
            </a:r>
            <a:r>
              <a:rPr lang="pt-BR" dirty="0">
                <a:latin typeface="CMMI10"/>
              </a:rPr>
              <a:t>AB </a:t>
            </a:r>
            <a:r>
              <a:rPr lang="pt-BR" dirty="0">
                <a:latin typeface="SFRM1095"/>
              </a:rPr>
              <a:t>media 156 metros. Pois bem, Afrânio morreu e em seu testamento os advogados encontraram as instruções para dividir o terreno “igualmente” entre seus dois filhos. Era assim: “um muro deve ser construído perpendicularmente ao lado </a:t>
            </a:r>
            <a:r>
              <a:rPr lang="pt-BR" dirty="0">
                <a:latin typeface="CMMI10"/>
              </a:rPr>
              <a:t>AB</a:t>
            </a:r>
            <a:r>
              <a:rPr lang="pt-BR" dirty="0">
                <a:latin typeface="SFRM1095"/>
              </a:rPr>
              <a:t>, de forma que os dois terrenos resultantes da divisão tenham mesmo valor; o que tem a forma de um trapézio será do meu filho mais velho e o outro será do mais novo”.</a:t>
            </a:r>
            <a:endParaRPr lang="pt-BR" dirty="0"/>
          </a:p>
        </p:txBody>
      </p:sp>
      <p:sp>
        <p:nvSpPr>
          <p:cNvPr id="6" name="Retângulo 5"/>
          <p:cNvSpPr/>
          <p:nvPr/>
        </p:nvSpPr>
        <p:spPr>
          <a:xfrm>
            <a:off x="337929" y="4262442"/>
            <a:ext cx="8209723" cy="2585323"/>
          </a:xfrm>
          <a:prstGeom prst="rect">
            <a:avLst/>
          </a:prstGeom>
        </p:spPr>
        <p:txBody>
          <a:bodyPr wrap="square">
            <a:spAutoFit/>
          </a:bodyPr>
          <a:lstStyle/>
          <a:p>
            <a:pPr algn="just"/>
            <a:r>
              <a:rPr lang="pt-BR" dirty="0">
                <a:latin typeface="SFRM1095"/>
              </a:rPr>
              <a:t>Os advogados concluíram que os terrenos deviam ter mesma área, pois o testamento dizia que deveriam ter mesmo valor. Mas não foram capazes de decidir em que posição deveria ficar o muro. Conta meu avô que o episódio ganhou as páginas dos jornais por vários dias, com leitores opinando de diversas maneiras sobre a posição correta do muro. Ele falava e se divertia muito com as opiniões absurdas mas, ao mesmo tempo, me instigava a resolver o problema. E o problema retorna para vocês.</a:t>
            </a:r>
          </a:p>
          <a:p>
            <a:pPr algn="just"/>
            <a:r>
              <a:rPr lang="pt-BR" dirty="0">
                <a:latin typeface="SFRM1095"/>
              </a:rPr>
              <a:t>Em que posição, relativamente ao lado AB do terreno, o muro deve ser construído?</a:t>
            </a:r>
            <a:endParaRPr lang="pt-BR" dirty="0"/>
          </a:p>
        </p:txBody>
      </p:sp>
    </p:spTree>
    <p:extLst>
      <p:ext uri="{BB962C8B-B14F-4D97-AF65-F5344CB8AC3E}">
        <p14:creationId xmlns:p14="http://schemas.microsoft.com/office/powerpoint/2010/main" val="769858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6235" y="395116"/>
            <a:ext cx="1483098" cy="461665"/>
          </a:xfrm>
          <a:prstGeom prst="rect">
            <a:avLst/>
          </a:prstGeom>
        </p:spPr>
        <p:txBody>
          <a:bodyPr wrap="none">
            <a:spAutoFit/>
          </a:bodyPr>
          <a:lstStyle/>
          <a:p>
            <a:r>
              <a:rPr lang="pt-BR" sz="2400" b="1" i="1" dirty="0">
                <a:latin typeface="SFTI1095"/>
              </a:rPr>
              <a:t>Solução:</a:t>
            </a:r>
            <a:endParaRPr lang="pt-BR" sz="2400" b="1"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026" y="212241"/>
            <a:ext cx="3416141" cy="2918936"/>
          </a:xfrm>
          <a:prstGeom prst="rect">
            <a:avLst/>
          </a:prstGeom>
        </p:spPr>
      </p:pic>
      <mc:AlternateContent xmlns:mc="http://schemas.openxmlformats.org/markup-compatibility/2006" xmlns:a14="http://schemas.microsoft.com/office/drawing/2010/main">
        <mc:Choice Requires="a14">
          <p:sp>
            <p:nvSpPr>
              <p:cNvPr id="4" name="Retângulo 3"/>
              <p:cNvSpPr/>
              <p:nvPr/>
            </p:nvSpPr>
            <p:spPr>
              <a:xfrm>
                <a:off x="426235" y="856781"/>
                <a:ext cx="4855791" cy="2351156"/>
              </a:xfrm>
              <a:prstGeom prst="rect">
                <a:avLst/>
              </a:prstGeom>
            </p:spPr>
            <p:txBody>
              <a:bodyPr wrap="square">
                <a:spAutoFit/>
              </a:bodyPr>
              <a:lstStyle/>
              <a:p>
                <a:pPr algn="just"/>
                <a:r>
                  <a:rPr lang="pt-BR" sz="2000" dirty="0">
                    <a:latin typeface="SFRM1095"/>
                  </a:rPr>
                  <a:t>Na figura acima, </a:t>
                </a:r>
                <a:r>
                  <a:rPr lang="pt-BR" sz="2000" dirty="0">
                    <a:latin typeface="CMMI10"/>
                  </a:rPr>
                  <a:t>MN </a:t>
                </a:r>
                <a:r>
                  <a:rPr lang="pt-BR" sz="2000" dirty="0">
                    <a:latin typeface="SFRM1095"/>
                  </a:rPr>
                  <a:t>é o muro que deve ser construído perpendicularmente ao lado </a:t>
                </a:r>
                <a:r>
                  <a:rPr lang="pt-BR" sz="2000" dirty="0">
                    <a:latin typeface="CMMI10"/>
                  </a:rPr>
                  <a:t>AB</a:t>
                </a:r>
                <a:r>
                  <a:rPr lang="pt-BR" sz="2000" dirty="0">
                    <a:latin typeface="SFRM1095"/>
                  </a:rPr>
                  <a:t>. Seja </a:t>
                </a:r>
                <a:r>
                  <a:rPr lang="pt-BR" sz="2000" dirty="0">
                    <a:latin typeface="CMMI10"/>
                  </a:rPr>
                  <a:t>AM </a:t>
                </a:r>
                <a:r>
                  <a:rPr lang="pt-BR" sz="2000" dirty="0">
                    <a:latin typeface="CMR10"/>
                  </a:rPr>
                  <a:t>= </a:t>
                </a:r>
                <a:r>
                  <a:rPr lang="pt-BR" sz="2000" dirty="0">
                    <a:latin typeface="CMMI10"/>
                  </a:rPr>
                  <a:t>x</a:t>
                </a:r>
                <a:r>
                  <a:rPr lang="pt-BR" sz="2000" dirty="0">
                    <a:latin typeface="SFRM1095"/>
                  </a:rPr>
                  <a:t>, de forma que o triângulo </a:t>
                </a:r>
                <a:r>
                  <a:rPr lang="pt-BR" sz="2000" dirty="0">
                    <a:latin typeface="CMMI10"/>
                  </a:rPr>
                  <a:t>AMN </a:t>
                </a:r>
                <a:r>
                  <a:rPr lang="pt-BR" sz="2000" dirty="0">
                    <a:latin typeface="SFRM1095"/>
                  </a:rPr>
                  <a:t>e o trapézio </a:t>
                </a:r>
                <a:r>
                  <a:rPr lang="pt-BR" sz="2000" dirty="0">
                    <a:latin typeface="CMMI10"/>
                  </a:rPr>
                  <a:t>MBCN </a:t>
                </a:r>
                <a:r>
                  <a:rPr lang="pt-BR" sz="2000" dirty="0">
                    <a:latin typeface="SFRM1095"/>
                  </a:rPr>
                  <a:t>tenham mesma área </a:t>
                </a:r>
                <a:r>
                  <a:rPr lang="pt-BR" sz="2000" dirty="0">
                    <a:latin typeface="CMMI10"/>
                  </a:rPr>
                  <a:t>S</a:t>
                </a:r>
                <a:r>
                  <a:rPr lang="pt-BR" sz="2000" dirty="0">
                    <a:latin typeface="SFRM1095"/>
                  </a:rPr>
                  <a:t>. Os triângulos </a:t>
                </a:r>
                <a:r>
                  <a:rPr lang="pt-BR" sz="2000" dirty="0">
                    <a:latin typeface="CMMI10"/>
                  </a:rPr>
                  <a:t>AMN </a:t>
                </a:r>
                <a:r>
                  <a:rPr lang="pt-BR" sz="2000" dirty="0">
                    <a:latin typeface="SFRM1095"/>
                  </a:rPr>
                  <a:t>e </a:t>
                </a:r>
                <a:r>
                  <a:rPr lang="pt-BR" sz="2000" dirty="0">
                    <a:latin typeface="CMMI10"/>
                  </a:rPr>
                  <a:t>ABC </a:t>
                </a:r>
                <a:r>
                  <a:rPr lang="pt-BR" sz="2000" dirty="0">
                    <a:latin typeface="SFRM1095"/>
                  </a:rPr>
                  <a:t>são semelhantes e a razão de semelhança entre eles é </a:t>
                </a:r>
                <a14:m>
                  <m:oMath xmlns:m="http://schemas.openxmlformats.org/officeDocument/2006/math">
                    <m:f>
                      <m:fPr>
                        <m:ctrlPr>
                          <a:rPr lang="pt-BR" sz="2000" i="1" dirty="0" smtClean="0">
                            <a:latin typeface="Cambria Math" panose="02040503050406030204" pitchFamily="18" charset="0"/>
                          </a:rPr>
                        </m:ctrlPr>
                      </m:fPr>
                      <m:num>
                        <m:r>
                          <a:rPr lang="pt-BR" sz="2000" b="0" i="1" dirty="0" smtClean="0">
                            <a:latin typeface="Cambria Math" panose="02040503050406030204" pitchFamily="18" charset="0"/>
                          </a:rPr>
                          <m:t>𝑥</m:t>
                        </m:r>
                      </m:num>
                      <m:den>
                        <m:r>
                          <a:rPr lang="pt-BR" sz="2000" b="0" i="1" dirty="0" smtClean="0">
                            <a:latin typeface="Cambria Math" panose="02040503050406030204" pitchFamily="18" charset="0"/>
                          </a:rPr>
                          <m:t>156</m:t>
                        </m:r>
                      </m:den>
                    </m:f>
                    <m:r>
                      <a:rPr lang="pt-BR" sz="2000" b="0" i="1" dirty="0" smtClean="0">
                        <a:latin typeface="Cambria Math" panose="02040503050406030204" pitchFamily="18" charset="0"/>
                      </a:rPr>
                      <m:t>.</m:t>
                    </m:r>
                  </m:oMath>
                </a14:m>
                <a:endParaRPr lang="pt-BR" sz="2000" dirty="0"/>
              </a:p>
            </p:txBody>
          </p:sp>
        </mc:Choice>
        <mc:Fallback xmlns="">
          <p:sp>
            <p:nvSpPr>
              <p:cNvPr id="4" name="Retângulo 3"/>
              <p:cNvSpPr>
                <a:spLocks noRot="1" noChangeAspect="1" noMove="1" noResize="1" noEditPoints="1" noAdjustHandles="1" noChangeArrowheads="1" noChangeShapeType="1" noTextEdit="1"/>
              </p:cNvSpPr>
              <p:nvPr/>
            </p:nvSpPr>
            <p:spPr>
              <a:xfrm>
                <a:off x="426235" y="856781"/>
                <a:ext cx="4855791" cy="2351156"/>
              </a:xfrm>
              <a:prstGeom prst="rect">
                <a:avLst/>
              </a:prstGeom>
              <a:blipFill>
                <a:blip r:embed="rId3"/>
                <a:stretch>
                  <a:fillRect l="-1382" t="-1299" r="-1256" b="-1039"/>
                </a:stretch>
              </a:blipFill>
            </p:spPr>
            <p:txBody>
              <a:bodyPr/>
              <a:lstStyle/>
              <a:p>
                <a:r>
                  <a:rPr lang="pt-BR">
                    <a:noFill/>
                  </a:rPr>
                  <a:t> </a:t>
                </a:r>
              </a:p>
            </p:txBody>
          </p:sp>
        </mc:Fallback>
      </mc:AlternateContent>
      <p:grpSp>
        <p:nvGrpSpPr>
          <p:cNvPr id="10" name="Agrupar 9"/>
          <p:cNvGrpSpPr/>
          <p:nvPr/>
        </p:nvGrpSpPr>
        <p:grpSpPr>
          <a:xfrm>
            <a:off x="426235" y="3390812"/>
            <a:ext cx="8271932" cy="1044017"/>
            <a:chOff x="426235" y="3390812"/>
            <a:chExt cx="8271932" cy="1044017"/>
          </a:xfrm>
        </p:grpSpPr>
        <p:sp>
          <p:nvSpPr>
            <p:cNvPr id="5" name="Retângulo 4"/>
            <p:cNvSpPr/>
            <p:nvPr/>
          </p:nvSpPr>
          <p:spPr>
            <a:xfrm>
              <a:off x="426235" y="3390812"/>
              <a:ext cx="8271932" cy="707886"/>
            </a:xfrm>
            <a:prstGeom prst="rect">
              <a:avLst/>
            </a:prstGeom>
          </p:spPr>
          <p:txBody>
            <a:bodyPr wrap="square">
              <a:spAutoFit/>
            </a:bodyPr>
            <a:lstStyle/>
            <a:p>
              <a:pPr algn="just"/>
              <a:r>
                <a:rPr lang="pt-BR" sz="2000" dirty="0">
                  <a:latin typeface="SFRM1095"/>
                </a:rPr>
                <a:t>Como a razão entre suas áreas é o quadrado da razão de semelhança devemos ter:</a:t>
              </a:r>
              <a:endParaRPr lang="pt-BR" sz="2000" dirty="0"/>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927" y="3844279"/>
              <a:ext cx="1257300" cy="590550"/>
            </a:xfrm>
            <a:prstGeom prst="rect">
              <a:avLst/>
            </a:prstGeom>
          </p:spPr>
        </p:pic>
      </p:grpSp>
      <p:grpSp>
        <p:nvGrpSpPr>
          <p:cNvPr id="11" name="Agrupar 10"/>
          <p:cNvGrpSpPr/>
          <p:nvPr/>
        </p:nvGrpSpPr>
        <p:grpSpPr>
          <a:xfrm>
            <a:off x="426235" y="4563574"/>
            <a:ext cx="8271932" cy="1979181"/>
            <a:chOff x="426235" y="4563574"/>
            <a:chExt cx="8271932" cy="1979181"/>
          </a:xfrm>
        </p:grpSpPr>
        <p:sp>
          <p:nvSpPr>
            <p:cNvPr id="6" name="Retângulo 5"/>
            <p:cNvSpPr/>
            <p:nvPr/>
          </p:nvSpPr>
          <p:spPr>
            <a:xfrm>
              <a:off x="426235" y="4563574"/>
              <a:ext cx="8271932" cy="400110"/>
            </a:xfrm>
            <a:prstGeom prst="rect">
              <a:avLst/>
            </a:prstGeom>
          </p:spPr>
          <p:txBody>
            <a:bodyPr wrap="square">
              <a:spAutoFit/>
            </a:bodyPr>
            <a:lstStyle/>
            <a:p>
              <a:pPr algn="just"/>
              <a:r>
                <a:rPr lang="pt-BR" sz="2000" dirty="0">
                  <a:latin typeface="SFRM1095"/>
                </a:rPr>
                <a:t>Extraindo a raiz quadrada de ambos os lados ficamos com</a:t>
              </a:r>
              <a:endParaRPr lang="pt-BR" sz="2000" dirty="0"/>
            </a:p>
          </p:txBody>
        </p:sp>
        <mc:AlternateContent xmlns:mc="http://schemas.openxmlformats.org/markup-compatibility/2006" xmlns:a14="http://schemas.microsoft.com/office/drawing/2010/main">
          <mc:Choice Requires="a14">
            <p:sp>
              <p:nvSpPr>
                <p:cNvPr id="7" name="Retângulo 6"/>
                <p:cNvSpPr/>
                <p:nvPr/>
              </p:nvSpPr>
              <p:spPr>
                <a:xfrm>
                  <a:off x="426235" y="5497084"/>
                  <a:ext cx="8271932" cy="1045671"/>
                </a:xfrm>
                <a:prstGeom prst="rect">
                  <a:avLst/>
                </a:prstGeom>
              </p:spPr>
              <p:txBody>
                <a:bodyPr wrap="square">
                  <a:spAutoFit/>
                </a:bodyPr>
                <a:lstStyle/>
                <a:p>
                  <a:pPr algn="just"/>
                  <a:r>
                    <a:rPr lang="pt-BR" sz="2000" dirty="0">
                      <a:latin typeface="SFRM1095"/>
                    </a:rPr>
                    <a:t>o que dá </a:t>
                  </a:r>
                  <a14:m>
                    <m:oMath xmlns:m="http://schemas.openxmlformats.org/officeDocument/2006/math">
                      <m:r>
                        <a:rPr lang="pt-BR" sz="2000" i="1" dirty="0" smtClean="0">
                          <a:latin typeface="Cambria Math" panose="02040503050406030204" pitchFamily="18" charset="0"/>
                        </a:rPr>
                        <m:t>𝑥</m:t>
                      </m:r>
                      <m:r>
                        <a:rPr lang="pt-BR" sz="2000" i="1" dirty="0" smtClean="0">
                          <a:latin typeface="Cambria Math" panose="02040503050406030204" pitchFamily="18" charset="0"/>
                        </a:rPr>
                        <m:t>=78</m:t>
                      </m:r>
                      <m:rad>
                        <m:radPr>
                          <m:degHide m:val="on"/>
                          <m:ctrlPr>
                            <a:rPr lang="pt-BR" sz="2000" i="1" dirty="0" smtClean="0">
                              <a:latin typeface="Cambria Math" panose="02040503050406030204" pitchFamily="18" charset="0"/>
                            </a:rPr>
                          </m:ctrlPr>
                        </m:radPr>
                        <m:deg/>
                        <m:e>
                          <m:r>
                            <a:rPr lang="pt-BR" sz="2000" b="0" i="1" dirty="0" smtClean="0">
                              <a:latin typeface="Cambria Math" panose="02040503050406030204" pitchFamily="18" charset="0"/>
                            </a:rPr>
                            <m:t>2</m:t>
                          </m:r>
                        </m:e>
                      </m:rad>
                      <m:r>
                        <a:rPr lang="pt-BR" sz="2000" b="0" i="1" dirty="0" smtClean="0">
                          <a:latin typeface="Cambria Math" panose="02040503050406030204" pitchFamily="18" charset="0"/>
                        </a:rPr>
                        <m:t>≅</m:t>
                      </m:r>
                      <m:r>
                        <a:rPr lang="pt-BR" sz="2000" i="1" dirty="0" smtClean="0">
                          <a:latin typeface="Cambria Math" panose="02040503050406030204" pitchFamily="18" charset="0"/>
                        </a:rPr>
                        <m:t>110</m:t>
                      </m:r>
                    </m:oMath>
                  </a14:m>
                  <a:r>
                    <a:rPr lang="pt-BR" sz="2000" dirty="0">
                      <a:latin typeface="SFRM1095"/>
                    </a:rPr>
                    <a:t>. Temos a solução. O muro deve ser construído a 110 metros de </a:t>
                  </a:r>
                  <a:r>
                    <a:rPr lang="pt-BR" sz="2000" dirty="0">
                      <a:latin typeface="CMMI10"/>
                    </a:rPr>
                    <a:t>A</a:t>
                  </a:r>
                  <a:r>
                    <a:rPr lang="pt-BR" sz="2000" dirty="0">
                      <a:latin typeface="SFRM1095"/>
                    </a:rPr>
                    <a:t>. As áreas dos dois terrenos serão iguais e Afrânio ficará feliz em ver sua vontade atendida.</a:t>
                  </a:r>
                  <a:endParaRPr lang="pt-BR" sz="2000" dirty="0"/>
                </a:p>
              </p:txBody>
            </p:sp>
          </mc:Choice>
          <mc:Fallback xmlns="">
            <p:sp>
              <p:nvSpPr>
                <p:cNvPr id="7" name="Retângulo 6"/>
                <p:cNvSpPr>
                  <a:spLocks noRot="1" noChangeAspect="1" noMove="1" noResize="1" noEditPoints="1" noAdjustHandles="1" noChangeArrowheads="1" noChangeShapeType="1" noTextEdit="1"/>
                </p:cNvSpPr>
                <p:nvPr/>
              </p:nvSpPr>
              <p:spPr>
                <a:xfrm>
                  <a:off x="426235" y="5497084"/>
                  <a:ext cx="8271932" cy="1045671"/>
                </a:xfrm>
                <a:prstGeom prst="rect">
                  <a:avLst/>
                </a:prstGeom>
                <a:blipFill>
                  <a:blip r:embed="rId5"/>
                  <a:stretch>
                    <a:fillRect l="-811" t="-585" r="-737" b="-9357"/>
                  </a:stretch>
                </a:blipFill>
              </p:spPr>
              <p:txBody>
                <a:bodyPr/>
                <a:lstStyle/>
                <a:p>
                  <a:r>
                    <a:rPr lang="pt-BR">
                      <a:noFill/>
                    </a:rPr>
                    <a:t> </a:t>
                  </a:r>
                </a:p>
              </p:txBody>
            </p:sp>
          </mc:Fallback>
        </mc:AlternateContent>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9226" y="4963684"/>
              <a:ext cx="942975" cy="533400"/>
            </a:xfrm>
            <a:prstGeom prst="rect">
              <a:avLst/>
            </a:prstGeom>
          </p:spPr>
        </p:pic>
      </p:grpSp>
    </p:spTree>
    <p:extLst>
      <p:ext uri="{BB962C8B-B14F-4D97-AF65-F5344CB8AC3E}">
        <p14:creationId xmlns:p14="http://schemas.microsoft.com/office/powerpoint/2010/main" val="36250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9536894">
            <a:off x="668404" y="2697510"/>
            <a:ext cx="7886700" cy="1325563"/>
          </a:xfrm>
        </p:spPr>
        <p:txBody>
          <a:bodyPr>
            <a:normAutofit/>
          </a:bodyPr>
          <a:lstStyle/>
          <a:p>
            <a:pPr algn="ctr"/>
            <a:r>
              <a:rPr lang="pt-BR" sz="5400" b="1" dirty="0"/>
              <a:t>Exercícios Complementares</a:t>
            </a:r>
          </a:p>
        </p:txBody>
      </p:sp>
    </p:spTree>
    <p:extLst>
      <p:ext uri="{BB962C8B-B14F-4D97-AF65-F5344CB8AC3E}">
        <p14:creationId xmlns:p14="http://schemas.microsoft.com/office/powerpoint/2010/main" val="3999629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Conteúdo 4"/>
          <p:cNvSpPr>
            <a:spLocks noGrp="1"/>
          </p:cNvSpPr>
          <p:nvPr>
            <p:ph idx="1"/>
          </p:nvPr>
        </p:nvSpPr>
        <p:spPr/>
        <p:txBody>
          <a:bodyPr>
            <a:normAutofit/>
          </a:bodyPr>
          <a:lstStyle/>
          <a:p>
            <a:pPr marL="0" indent="0">
              <a:buNone/>
            </a:pPr>
            <a:r>
              <a:rPr lang="pt-BR" dirty="0"/>
              <a:t> </a:t>
            </a:r>
          </a:p>
          <a:p>
            <a:pPr lvl="0"/>
            <a:r>
              <a:rPr lang="pt-BR" dirty="0"/>
              <a:t>Problema sobre áreas de um trapézio discutido na vídeo-aula 57 de Geometria. </a:t>
            </a:r>
            <a:r>
              <a:rPr lang="pt-BR" u="sng" dirty="0">
                <a:hlinkClick r:id="rId2"/>
              </a:rPr>
              <a:t>https://www.youtube.com/watch?v=6NcDAIlDtgA&amp;index=57&amp;list=PLrVGp617x0hBHejKI2bi6dgYjUa0gWduF</a:t>
            </a:r>
            <a:endParaRPr lang="pt-BR" dirty="0"/>
          </a:p>
          <a:p>
            <a:endParaRPr lang="pt-BR" dirty="0"/>
          </a:p>
        </p:txBody>
      </p:sp>
    </p:spTree>
    <p:extLst>
      <p:ext uri="{BB962C8B-B14F-4D97-AF65-F5344CB8AC3E}">
        <p14:creationId xmlns:p14="http://schemas.microsoft.com/office/powerpoint/2010/main" val="1997047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pt-BR" b="1" dirty="0"/>
              <a:t>Questão 15 da Prova Nível 2 - 1ª fase, da OBMEP do ano de 2012.</a:t>
            </a:r>
          </a:p>
        </p:txBody>
      </p:sp>
      <p:pic>
        <p:nvPicPr>
          <p:cNvPr id="4" name="Espaço Reservado para Conteúdo 3"/>
          <p:cNvPicPr>
            <a:picLocks noGrp="1" noChangeAspect="1"/>
          </p:cNvPicPr>
          <p:nvPr>
            <p:ph idx="1"/>
          </p:nvPr>
        </p:nvPicPr>
        <p:blipFill>
          <a:blip r:embed="rId2"/>
          <a:stretch>
            <a:fillRect/>
          </a:stretch>
        </p:blipFill>
        <p:spPr>
          <a:xfrm>
            <a:off x="712158" y="1690689"/>
            <a:ext cx="7719684" cy="3177440"/>
          </a:xfrm>
          <a:prstGeom prst="rect">
            <a:avLst/>
          </a:prstGeom>
        </p:spPr>
      </p:pic>
    </p:spTree>
    <p:extLst>
      <p:ext uri="{BB962C8B-B14F-4D97-AF65-F5344CB8AC3E}">
        <p14:creationId xmlns:p14="http://schemas.microsoft.com/office/powerpoint/2010/main" val="563050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5619" y="224238"/>
            <a:ext cx="9295238" cy="6409524"/>
          </a:xfrm>
          <a:prstGeom prst="rect">
            <a:avLst/>
          </a:prstGeom>
        </p:spPr>
      </p:pic>
    </p:spTree>
    <p:extLst>
      <p:ext uri="{BB962C8B-B14F-4D97-AF65-F5344CB8AC3E}">
        <p14:creationId xmlns:p14="http://schemas.microsoft.com/office/powerpoint/2010/main" val="3261609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pt-BR" b="1" dirty="0"/>
              <a:t>Questão 18 da Prova Nível 2 - 1ª fase, da OBMEP do ano de 2009.</a:t>
            </a:r>
          </a:p>
        </p:txBody>
      </p:sp>
      <p:pic>
        <p:nvPicPr>
          <p:cNvPr id="4" name="Espaço Reservado para Conteúdo 3"/>
          <p:cNvPicPr>
            <a:picLocks noGrp="1" noChangeAspect="1"/>
          </p:cNvPicPr>
          <p:nvPr>
            <p:ph idx="1"/>
          </p:nvPr>
        </p:nvPicPr>
        <p:blipFill>
          <a:blip r:embed="rId2"/>
          <a:stretch>
            <a:fillRect/>
          </a:stretch>
        </p:blipFill>
        <p:spPr>
          <a:xfrm>
            <a:off x="1173039" y="1690689"/>
            <a:ext cx="6797921" cy="3630498"/>
          </a:xfrm>
          <a:prstGeom prst="rect">
            <a:avLst/>
          </a:prstGeom>
        </p:spPr>
      </p:pic>
    </p:spTree>
    <p:extLst>
      <p:ext uri="{BB962C8B-B14F-4D97-AF65-F5344CB8AC3E}">
        <p14:creationId xmlns:p14="http://schemas.microsoft.com/office/powerpoint/2010/main" val="3054249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56133" y="2180492"/>
            <a:ext cx="8920265" cy="2236763"/>
          </a:xfrm>
          <a:prstGeom prst="rect">
            <a:avLst/>
          </a:prstGeom>
        </p:spPr>
      </p:pic>
    </p:spTree>
    <p:extLst>
      <p:ext uri="{BB962C8B-B14F-4D97-AF65-F5344CB8AC3E}">
        <p14:creationId xmlns:p14="http://schemas.microsoft.com/office/powerpoint/2010/main" val="1298529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2579" y="286969"/>
            <a:ext cx="7873246" cy="461665"/>
          </a:xfrm>
          <a:prstGeom prst="rect">
            <a:avLst/>
          </a:prstGeom>
        </p:spPr>
        <p:txBody>
          <a:bodyPr wrap="none">
            <a:spAutoFit/>
          </a:bodyPr>
          <a:lstStyle/>
          <a:p>
            <a:r>
              <a:rPr lang="pt-BR" sz="2400" b="1" dirty="0"/>
              <a:t>Questão 4 da Prova do nível 3 da 2ª fase da OBMEP de 2005 </a:t>
            </a:r>
          </a:p>
        </p:txBody>
      </p:sp>
      <mc:AlternateContent xmlns:mc="http://schemas.openxmlformats.org/markup-compatibility/2006" xmlns:a14="http://schemas.microsoft.com/office/drawing/2010/main">
        <mc:Choice Requires="a14">
          <p:sp>
            <p:nvSpPr>
              <p:cNvPr id="4" name="Retângulo 3"/>
              <p:cNvSpPr/>
              <p:nvPr/>
            </p:nvSpPr>
            <p:spPr>
              <a:xfrm>
                <a:off x="392580" y="3687901"/>
                <a:ext cx="8459872" cy="3170099"/>
              </a:xfrm>
              <a:prstGeom prst="rect">
                <a:avLst/>
              </a:prstGeom>
            </p:spPr>
            <p:txBody>
              <a:bodyPr wrap="square">
                <a:spAutoFit/>
              </a:bodyPr>
              <a:lstStyle/>
              <a:p>
                <a:pPr algn="just"/>
                <a:r>
                  <a:rPr lang="pt-BR" sz="2000" b="1" dirty="0">
                    <a:latin typeface="Arial" panose="020B0604020202020204" pitchFamily="34" charset="0"/>
                  </a:rPr>
                  <a:t>A) </a:t>
                </a:r>
                <a:r>
                  <a:rPr lang="pt-BR" sz="2000" dirty="0">
                    <a:latin typeface="Arial" panose="020B0604020202020204" pitchFamily="34" charset="0"/>
                  </a:rPr>
                  <a:t>Calcule a área do canteiro de grama para </a:t>
                </a:r>
                <a14:m>
                  <m:oMath xmlns:m="http://schemas.openxmlformats.org/officeDocument/2006/math">
                    <m:r>
                      <a:rPr lang="pt-BR" sz="2000" i="1" dirty="0" smtClean="0">
                        <a:latin typeface="Cambria Math" panose="02040503050406030204" pitchFamily="18" charset="0"/>
                      </a:rPr>
                      <m:t>𝑥</m:t>
                    </m:r>
                    <m:r>
                      <a:rPr lang="pt-BR" sz="2000" i="1" dirty="0" smtClean="0">
                        <a:latin typeface="Cambria Math" panose="02040503050406030204" pitchFamily="18" charset="0"/>
                      </a:rPr>
                      <m:t>=2.</m:t>
                    </m:r>
                  </m:oMath>
                </a14:m>
                <a:endParaRPr lang="pt-BR" sz="2000" dirty="0">
                  <a:latin typeface="Arial" panose="020B0604020202020204" pitchFamily="34" charset="0"/>
                </a:endParaRPr>
              </a:p>
              <a:p>
                <a:pPr algn="just"/>
                <a:r>
                  <a:rPr lang="pt-BR" sz="2000" b="1" dirty="0">
                    <a:latin typeface="Arial" panose="020B0604020202020204" pitchFamily="34" charset="0"/>
                  </a:rPr>
                  <a:t>B) </a:t>
                </a:r>
                <a:r>
                  <a:rPr lang="pt-BR" sz="2000" dirty="0">
                    <a:latin typeface="Arial" panose="020B0604020202020204" pitchFamily="34" charset="0"/>
                  </a:rPr>
                  <a:t>Escreva a expressão da área do canteiro de grama em função de </a:t>
                </a:r>
                <a14:m>
                  <m:oMath xmlns:m="http://schemas.openxmlformats.org/officeDocument/2006/math">
                    <m:r>
                      <a:rPr lang="pt-BR" sz="2000" i="1" dirty="0" smtClean="0">
                        <a:latin typeface="Cambria Math" panose="02040503050406030204" pitchFamily="18" charset="0"/>
                      </a:rPr>
                      <m:t>𝑥</m:t>
                    </m:r>
                  </m:oMath>
                </a14:m>
                <a:r>
                  <a:rPr lang="pt-BR" sz="2000" dirty="0">
                    <a:latin typeface="Arial" panose="020B0604020202020204" pitchFamily="34" charset="0"/>
                  </a:rPr>
                  <a:t>.</a:t>
                </a:r>
              </a:p>
              <a:p>
                <a:pPr algn="just"/>
                <a:r>
                  <a:rPr lang="pt-BR" sz="2000" dirty="0">
                    <a:latin typeface="Arial" panose="020B0604020202020204" pitchFamily="34" charset="0"/>
                  </a:rPr>
                  <a:t>Sabe-se que o canteiro de grama custa R$ 4,00 por metro quadrado e os canteiros de pedra custam R$ 3,00 por metro quadrado. Use esta informação para responder aos dois itens a seguir.</a:t>
                </a:r>
              </a:p>
              <a:p>
                <a:pPr algn="just"/>
                <a:r>
                  <a:rPr lang="pt-BR" sz="2000" b="1" dirty="0">
                    <a:latin typeface="Arial" panose="020B0604020202020204" pitchFamily="34" charset="0"/>
                  </a:rPr>
                  <a:t>C) </a:t>
                </a:r>
                <a:r>
                  <a:rPr lang="pt-BR" sz="2000" dirty="0">
                    <a:latin typeface="Arial" panose="020B0604020202020204" pitchFamily="34" charset="0"/>
                  </a:rPr>
                  <a:t>Qual a menor quantia que o prefeito deve ter para construir os cinco canteiros?</a:t>
                </a:r>
              </a:p>
              <a:p>
                <a:pPr algn="just"/>
                <a:r>
                  <a:rPr lang="pt-BR" sz="2000" b="1" dirty="0">
                    <a:latin typeface="Arial" panose="020B0604020202020204" pitchFamily="34" charset="0"/>
                  </a:rPr>
                  <a:t>D) </a:t>
                </a:r>
                <a:r>
                  <a:rPr lang="pt-BR" sz="2000" dirty="0">
                    <a:latin typeface="Arial" panose="020B0604020202020204" pitchFamily="34" charset="0"/>
                  </a:rPr>
                  <a:t>Se o prefeito tem apenas R$ 358,00 para gastar com os cinco canteiros, qual é a área do maior canteiro de grama que a praça poderá ter?</a:t>
                </a:r>
                <a:endParaRPr lang="pt-BR" sz="2000" dirty="0"/>
              </a:p>
            </p:txBody>
          </p:sp>
        </mc:Choice>
        <mc:Fallback xmlns="">
          <p:sp>
            <p:nvSpPr>
              <p:cNvPr id="4" name="Retângulo 3"/>
              <p:cNvSpPr>
                <a:spLocks noRot="1" noChangeAspect="1" noMove="1" noResize="1" noEditPoints="1" noAdjustHandles="1" noChangeArrowheads="1" noChangeShapeType="1" noTextEdit="1"/>
              </p:cNvSpPr>
              <p:nvPr/>
            </p:nvSpPr>
            <p:spPr>
              <a:xfrm>
                <a:off x="392580" y="3687901"/>
                <a:ext cx="8459872" cy="3170099"/>
              </a:xfrm>
              <a:prstGeom prst="rect">
                <a:avLst/>
              </a:prstGeom>
              <a:blipFill>
                <a:blip r:embed="rId2"/>
                <a:stretch>
                  <a:fillRect l="-720" t="-962" r="-793" b="-2308"/>
                </a:stretch>
              </a:blipFill>
            </p:spPr>
            <p:txBody>
              <a:bodyPr/>
              <a:lstStyle/>
              <a:p>
                <a:r>
                  <a:rPr lang="pt-BR">
                    <a:noFill/>
                  </a:rPr>
                  <a:t> </a:t>
                </a:r>
              </a:p>
            </p:txBody>
          </p:sp>
        </mc:Fallback>
      </mc:AlternateContent>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r="3892"/>
          <a:stretch/>
        </p:blipFill>
        <p:spPr>
          <a:xfrm>
            <a:off x="6110287" y="716101"/>
            <a:ext cx="2915621" cy="2971800"/>
          </a:xfrm>
          <a:prstGeom prst="rect">
            <a:avLst/>
          </a:prstGeom>
        </p:spPr>
      </p:pic>
      <mc:AlternateContent xmlns:mc="http://schemas.openxmlformats.org/markup-compatibility/2006" xmlns:a14="http://schemas.microsoft.com/office/drawing/2010/main">
        <mc:Choice Requires="a14">
          <p:sp>
            <p:nvSpPr>
              <p:cNvPr id="3" name="Retângulo 2"/>
              <p:cNvSpPr/>
              <p:nvPr/>
            </p:nvSpPr>
            <p:spPr>
              <a:xfrm>
                <a:off x="392579" y="843529"/>
                <a:ext cx="5597403" cy="2800767"/>
              </a:xfrm>
              <a:prstGeom prst="rect">
                <a:avLst/>
              </a:prstGeom>
            </p:spPr>
            <p:txBody>
              <a:bodyPr wrap="square">
                <a:spAutoFit/>
              </a:bodyPr>
              <a:lstStyle/>
              <a:p>
                <a:pPr algn="just"/>
                <a:r>
                  <a:rPr lang="pt-BR" sz="2200" dirty="0">
                    <a:latin typeface="Arial" panose="020B0604020202020204" pitchFamily="34" charset="0"/>
                  </a:rPr>
                  <a:t>Um prefeito quer construir uma praça quadrada de </a:t>
                </a:r>
                <a14:m>
                  <m:oMath xmlns:m="http://schemas.openxmlformats.org/officeDocument/2006/math">
                    <m:r>
                      <a:rPr lang="pt-BR" sz="2200" i="1" dirty="0" smtClean="0">
                        <a:latin typeface="Cambria Math" panose="02040503050406030204" pitchFamily="18" charset="0"/>
                      </a:rPr>
                      <m:t>10 </m:t>
                    </m:r>
                    <m:r>
                      <a:rPr lang="pt-BR" sz="2200" i="1" dirty="0" smtClean="0">
                        <a:latin typeface="Cambria Math" panose="02040503050406030204" pitchFamily="18" charset="0"/>
                      </a:rPr>
                      <m:t>𝑚</m:t>
                    </m:r>
                  </m:oMath>
                </a14:m>
                <a:r>
                  <a:rPr lang="pt-BR" sz="2200" dirty="0">
                    <a:latin typeface="Arial" panose="020B0604020202020204" pitchFamily="34" charset="0"/>
                  </a:rPr>
                  <a:t> de lado, que terá quatro canteiros triangulares de pedra e um canteiro quadrado de grama, como na figura. O prefeito ainda não decidiu qual será a área do canteiro de grama, e por isso o comprimento do segmento </a:t>
                </a:r>
                <a14:m>
                  <m:oMath xmlns:m="http://schemas.openxmlformats.org/officeDocument/2006/math">
                    <m:r>
                      <a:rPr lang="pt-BR" sz="2200" i="1" dirty="0" smtClean="0">
                        <a:latin typeface="Cambria Math" panose="02040503050406030204" pitchFamily="18" charset="0"/>
                      </a:rPr>
                      <m:t>𝐴𝐵</m:t>
                    </m:r>
                  </m:oMath>
                </a14:m>
                <a:r>
                  <a:rPr lang="pt-BR" sz="2200" i="1" dirty="0">
                    <a:latin typeface="Arial" panose="020B0604020202020204" pitchFamily="34" charset="0"/>
                  </a:rPr>
                  <a:t> </a:t>
                </a:r>
                <a:r>
                  <a:rPr lang="pt-BR" sz="2200" dirty="0">
                    <a:latin typeface="Arial" panose="020B0604020202020204" pitchFamily="34" charset="0"/>
                  </a:rPr>
                  <a:t>está indicado por </a:t>
                </a:r>
                <a14:m>
                  <m:oMath xmlns:m="http://schemas.openxmlformats.org/officeDocument/2006/math">
                    <m:r>
                      <a:rPr lang="pt-BR" sz="2200" i="1" dirty="0" smtClean="0">
                        <a:latin typeface="Cambria Math" panose="02040503050406030204" pitchFamily="18" charset="0"/>
                      </a:rPr>
                      <m:t>𝑥</m:t>
                    </m:r>
                  </m:oMath>
                </a14:m>
                <a:r>
                  <a:rPr lang="pt-BR" sz="2200" i="1" dirty="0">
                    <a:latin typeface="Arial" panose="020B0604020202020204" pitchFamily="34" charset="0"/>
                  </a:rPr>
                  <a:t> </a:t>
                </a:r>
                <a:r>
                  <a:rPr lang="pt-BR" sz="2200" dirty="0">
                    <a:latin typeface="Arial" panose="020B0604020202020204" pitchFamily="34" charset="0"/>
                  </a:rPr>
                  <a:t>na figura.</a:t>
                </a:r>
                <a:endParaRPr lang="pt-BR" sz="2200" dirty="0"/>
              </a:p>
            </p:txBody>
          </p:sp>
        </mc:Choice>
        <mc:Fallback xmlns="">
          <p:sp>
            <p:nvSpPr>
              <p:cNvPr id="3" name="Retângulo 2"/>
              <p:cNvSpPr>
                <a:spLocks noRot="1" noChangeAspect="1" noMove="1" noResize="1" noEditPoints="1" noAdjustHandles="1" noChangeArrowheads="1" noChangeShapeType="1" noTextEdit="1"/>
              </p:cNvSpPr>
              <p:nvPr/>
            </p:nvSpPr>
            <p:spPr>
              <a:xfrm>
                <a:off x="392579" y="843529"/>
                <a:ext cx="5597403" cy="2800767"/>
              </a:xfrm>
              <a:prstGeom prst="rect">
                <a:avLst/>
              </a:prstGeom>
              <a:blipFill>
                <a:blip r:embed="rId4"/>
                <a:stretch>
                  <a:fillRect l="-1415" t="-1087" r="-1306" b="-3261"/>
                </a:stretch>
              </a:blipFill>
            </p:spPr>
            <p:txBody>
              <a:bodyPr/>
              <a:lstStyle/>
              <a:p>
                <a:r>
                  <a:rPr lang="pt-BR">
                    <a:noFill/>
                  </a:rPr>
                  <a:t> </a:t>
                </a:r>
              </a:p>
            </p:txBody>
          </p:sp>
        </mc:Fallback>
      </mc:AlternateContent>
    </p:spTree>
    <p:extLst>
      <p:ext uri="{BB962C8B-B14F-4D97-AF65-F5344CB8AC3E}">
        <p14:creationId xmlns:p14="http://schemas.microsoft.com/office/powerpoint/2010/main" val="281966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pt-BR" dirty="0"/>
          </a:p>
        </p:txBody>
      </p:sp>
      <p:sp>
        <p:nvSpPr>
          <p:cNvPr id="3" name="Espaço Reservado para Conteúdo 2"/>
          <p:cNvSpPr>
            <a:spLocks noGrp="1"/>
          </p:cNvSpPr>
          <p:nvPr>
            <p:ph idx="1"/>
          </p:nvPr>
        </p:nvSpPr>
        <p:spPr/>
        <p:txBody>
          <a:bodyPr/>
          <a:lstStyle/>
          <a:p>
            <a:pPr algn="just"/>
            <a:r>
              <a:rPr lang="pt-BR" sz="4400" dirty="0"/>
              <a:t>O perímetro é o seu contorno.</a:t>
            </a:r>
            <a:endParaRPr lang="pt-BR" dirty="0"/>
          </a:p>
        </p:txBody>
      </p:sp>
    </p:spTree>
    <p:extLst>
      <p:ext uri="{BB962C8B-B14F-4D97-AF65-F5344CB8AC3E}">
        <p14:creationId xmlns:p14="http://schemas.microsoft.com/office/powerpoint/2010/main" val="868186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6999" y="328856"/>
            <a:ext cx="1045735" cy="369332"/>
          </a:xfrm>
          <a:prstGeom prst="rect">
            <a:avLst/>
          </a:prstGeom>
        </p:spPr>
        <p:txBody>
          <a:bodyPr wrap="none">
            <a:spAutoFit/>
          </a:bodyPr>
          <a:lstStyle/>
          <a:p>
            <a:r>
              <a:rPr lang="pt-BR" b="1" dirty="0"/>
              <a:t>Solução: </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99" y="1322973"/>
            <a:ext cx="8620125" cy="1131094"/>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99" y="3304138"/>
            <a:ext cx="8691563" cy="2631281"/>
          </a:xfrm>
          <a:prstGeom prst="rect">
            <a:avLst/>
          </a:prstGeom>
        </p:spPr>
      </p:pic>
    </p:spTree>
    <p:extLst>
      <p:ext uri="{BB962C8B-B14F-4D97-AF65-F5344CB8AC3E}">
        <p14:creationId xmlns:p14="http://schemas.microsoft.com/office/powerpoint/2010/main" val="5256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r="4507"/>
          <a:stretch/>
        </p:blipFill>
        <p:spPr>
          <a:xfrm>
            <a:off x="245165" y="666750"/>
            <a:ext cx="8702773" cy="6191250"/>
          </a:xfrm>
          <a:prstGeom prst="rect">
            <a:avLst/>
          </a:prstGeom>
        </p:spPr>
      </p:pic>
      <p:sp>
        <p:nvSpPr>
          <p:cNvPr id="3" name="Retângulo 2"/>
          <p:cNvSpPr/>
          <p:nvPr/>
        </p:nvSpPr>
        <p:spPr>
          <a:xfrm>
            <a:off x="186999" y="328856"/>
            <a:ext cx="1045735" cy="369332"/>
          </a:xfrm>
          <a:prstGeom prst="rect">
            <a:avLst/>
          </a:prstGeom>
        </p:spPr>
        <p:txBody>
          <a:bodyPr wrap="none">
            <a:spAutoFit/>
          </a:bodyPr>
          <a:lstStyle/>
          <a:p>
            <a:r>
              <a:rPr lang="pt-BR" b="1" dirty="0"/>
              <a:t>Solução: </a:t>
            </a:r>
          </a:p>
        </p:txBody>
      </p:sp>
    </p:spTree>
    <p:extLst>
      <p:ext uri="{BB962C8B-B14F-4D97-AF65-F5344CB8AC3E}">
        <p14:creationId xmlns:p14="http://schemas.microsoft.com/office/powerpoint/2010/main" val="2183750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8" y="1383817"/>
            <a:ext cx="8977122" cy="1380173"/>
          </a:xfrm>
          <a:prstGeom prst="rect">
            <a:avLst/>
          </a:prstGeom>
        </p:spPr>
      </p:pic>
      <p:sp>
        <p:nvSpPr>
          <p:cNvPr id="3" name="Retângulo 2"/>
          <p:cNvSpPr/>
          <p:nvPr/>
        </p:nvSpPr>
        <p:spPr>
          <a:xfrm>
            <a:off x="186999" y="328856"/>
            <a:ext cx="1045735" cy="369332"/>
          </a:xfrm>
          <a:prstGeom prst="rect">
            <a:avLst/>
          </a:prstGeom>
        </p:spPr>
        <p:txBody>
          <a:bodyPr wrap="none">
            <a:spAutoFit/>
          </a:bodyPr>
          <a:lstStyle/>
          <a:p>
            <a:r>
              <a:rPr lang="pt-BR" b="1" dirty="0"/>
              <a:t>Solução: </a:t>
            </a:r>
          </a:p>
        </p:txBody>
      </p:sp>
    </p:spTree>
    <p:extLst>
      <p:ext uri="{BB962C8B-B14F-4D97-AF65-F5344CB8AC3E}">
        <p14:creationId xmlns:p14="http://schemas.microsoft.com/office/powerpoint/2010/main" val="211686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716" y="3184996"/>
            <a:ext cx="7027545" cy="2173605"/>
          </a:xfrm>
          <a:prstGeom prst="rect">
            <a:avLst/>
          </a:prstGeom>
        </p:spPr>
      </p:pic>
      <p:sp>
        <p:nvSpPr>
          <p:cNvPr id="2" name="Retângulo 1"/>
          <p:cNvSpPr/>
          <p:nvPr/>
        </p:nvSpPr>
        <p:spPr>
          <a:xfrm>
            <a:off x="258415" y="1187345"/>
            <a:ext cx="8620539" cy="2308324"/>
          </a:xfrm>
          <a:prstGeom prst="rect">
            <a:avLst/>
          </a:prstGeom>
        </p:spPr>
        <p:txBody>
          <a:bodyPr wrap="square">
            <a:spAutoFit/>
          </a:bodyPr>
          <a:lstStyle/>
          <a:p>
            <a:pPr algn="just"/>
            <a:r>
              <a:rPr lang="pt-BR" sz="2400" dirty="0">
                <a:latin typeface="ArialMT"/>
              </a:rPr>
              <a:t>Na figura, o triângulo </a:t>
            </a:r>
            <a:r>
              <a:rPr lang="pt-BR" sz="2400" i="1" dirty="0">
                <a:latin typeface="Arial-ItalicMT"/>
              </a:rPr>
              <a:t>ABC </a:t>
            </a:r>
            <a:r>
              <a:rPr lang="pt-BR" sz="2400" dirty="0">
                <a:latin typeface="ArialMT"/>
              </a:rPr>
              <a:t>e o retângulo </a:t>
            </a:r>
            <a:r>
              <a:rPr lang="pt-BR" sz="2400" i="1" dirty="0">
                <a:latin typeface="Arial-ItalicMT"/>
              </a:rPr>
              <a:t>PQRS </a:t>
            </a:r>
            <a:r>
              <a:rPr lang="pt-BR" sz="2400" dirty="0">
                <a:latin typeface="ArialMT"/>
              </a:rPr>
              <a:t>têm a mesma área e a mesma altura 1. Para cada valor de </a:t>
            </a:r>
            <a:r>
              <a:rPr lang="pt-BR" sz="2400" i="1" dirty="0">
                <a:latin typeface="Arial-ItalicMT"/>
              </a:rPr>
              <a:t>x </a:t>
            </a:r>
            <a:r>
              <a:rPr lang="pt-BR" sz="2400" dirty="0">
                <a:latin typeface="ArialMT"/>
              </a:rPr>
              <a:t>entre 0 e 1 desenha-se o trapézio </a:t>
            </a:r>
            <a:r>
              <a:rPr lang="pt-BR" sz="2400" i="1" dirty="0">
                <a:latin typeface="Arial-ItalicMT"/>
              </a:rPr>
              <a:t>ABED </a:t>
            </a:r>
            <a:r>
              <a:rPr lang="pt-BR" sz="2400" dirty="0">
                <a:latin typeface="ArialMT"/>
              </a:rPr>
              <a:t>de altura </a:t>
            </a:r>
            <a:r>
              <a:rPr lang="pt-BR" sz="2400" i="1" dirty="0">
                <a:latin typeface="Arial-ItalicMT"/>
              </a:rPr>
              <a:t>x </a:t>
            </a:r>
            <a:r>
              <a:rPr lang="pt-BR" sz="2400" dirty="0">
                <a:latin typeface="ArialMT"/>
              </a:rPr>
              <a:t>e depois o retângulo </a:t>
            </a:r>
            <a:r>
              <a:rPr lang="pt-BR" sz="2400" i="1" dirty="0">
                <a:latin typeface="Arial-ItalicMT"/>
              </a:rPr>
              <a:t>PQNM </a:t>
            </a:r>
            <a:r>
              <a:rPr lang="pt-BR" sz="2400" dirty="0">
                <a:latin typeface="ArialMT"/>
              </a:rPr>
              <a:t>de área igual à do trapézio, como na figura. Seja </a:t>
            </a:r>
            <a:r>
              <a:rPr lang="pt-BR" sz="2400" i="1" dirty="0">
                <a:latin typeface="Arial-ItalicMT"/>
              </a:rPr>
              <a:t>f </a:t>
            </a:r>
            <a:r>
              <a:rPr lang="pt-BR" sz="2400" dirty="0">
                <a:latin typeface="ArialMT"/>
              </a:rPr>
              <a:t>a função que associa a cada </a:t>
            </a:r>
            <a:r>
              <a:rPr lang="pt-BR" sz="2400" i="1" dirty="0">
                <a:latin typeface="Arial-ItalicMT"/>
              </a:rPr>
              <a:t>x </a:t>
            </a:r>
            <a:r>
              <a:rPr lang="pt-BR" sz="2400" dirty="0">
                <a:latin typeface="ArialMT"/>
              </a:rPr>
              <a:t>a altura do retângulo</a:t>
            </a:r>
          </a:p>
          <a:p>
            <a:pPr algn="just"/>
            <a:r>
              <a:rPr lang="pt-BR" sz="2400" i="1" dirty="0">
                <a:latin typeface="Arial-ItalicMT"/>
              </a:rPr>
              <a:t>PQNM</a:t>
            </a:r>
            <a:r>
              <a:rPr lang="pt-BR" sz="2400" dirty="0">
                <a:latin typeface="ArialMT"/>
              </a:rPr>
              <a:t>. </a:t>
            </a:r>
            <a:endParaRPr lang="pt-BR" sz="2400" dirty="0"/>
          </a:p>
        </p:txBody>
      </p:sp>
      <p:sp>
        <p:nvSpPr>
          <p:cNvPr id="7" name="Retângulo 6"/>
          <p:cNvSpPr/>
          <p:nvPr/>
        </p:nvSpPr>
        <p:spPr>
          <a:xfrm>
            <a:off x="258415" y="275484"/>
            <a:ext cx="7873246" cy="461665"/>
          </a:xfrm>
          <a:prstGeom prst="rect">
            <a:avLst/>
          </a:prstGeom>
        </p:spPr>
        <p:txBody>
          <a:bodyPr wrap="none">
            <a:spAutoFit/>
          </a:bodyPr>
          <a:lstStyle/>
          <a:p>
            <a:r>
              <a:rPr lang="pt-BR" sz="2400" b="1" dirty="0"/>
              <a:t>Questão 3 da Prova do nível 3 da 2ª fase da OBMEP de 2008 </a:t>
            </a:r>
          </a:p>
        </p:txBody>
      </p:sp>
      <p:sp>
        <p:nvSpPr>
          <p:cNvPr id="8" name="Retângulo 7"/>
          <p:cNvSpPr/>
          <p:nvPr/>
        </p:nvSpPr>
        <p:spPr>
          <a:xfrm>
            <a:off x="258415" y="5358601"/>
            <a:ext cx="4802918" cy="461665"/>
          </a:xfrm>
          <a:prstGeom prst="rect">
            <a:avLst/>
          </a:prstGeom>
        </p:spPr>
        <p:txBody>
          <a:bodyPr wrap="none">
            <a:spAutoFit/>
          </a:bodyPr>
          <a:lstStyle/>
          <a:p>
            <a:r>
              <a:rPr lang="pt-BR" sz="2400" dirty="0">
                <a:latin typeface="ArialMT"/>
              </a:rPr>
              <a:t>a) Qual é a razão entre </a:t>
            </a:r>
            <a:r>
              <a:rPr lang="pt-BR" sz="2400" i="1" dirty="0">
                <a:latin typeface="Arial-ItalicMT"/>
              </a:rPr>
              <a:t>AB </a:t>
            </a:r>
            <a:r>
              <a:rPr lang="pt-BR" sz="2400" dirty="0">
                <a:latin typeface="ArialMT"/>
              </a:rPr>
              <a:t>e </a:t>
            </a:r>
            <a:r>
              <a:rPr lang="pt-BR" sz="2400" i="1" dirty="0">
                <a:latin typeface="Arial-ItalicMT"/>
              </a:rPr>
              <a:t>PQ</a:t>
            </a:r>
            <a:r>
              <a:rPr lang="pt-BR" sz="2400" dirty="0">
                <a:latin typeface="ArialMT"/>
              </a:rPr>
              <a:t>?</a:t>
            </a:r>
            <a:endParaRPr lang="pt-BR" sz="2400" dirty="0"/>
          </a:p>
        </p:txBody>
      </p:sp>
      <mc:AlternateContent xmlns:mc="http://schemas.openxmlformats.org/markup-compatibility/2006" xmlns:a14="http://schemas.microsoft.com/office/drawing/2010/main">
        <mc:Choice Requires="a14">
          <p:sp>
            <p:nvSpPr>
              <p:cNvPr id="9" name="Retângulo 8"/>
              <p:cNvSpPr/>
              <p:nvPr/>
            </p:nvSpPr>
            <p:spPr>
              <a:xfrm>
                <a:off x="258415" y="5954985"/>
                <a:ext cx="3946145" cy="787716"/>
              </a:xfrm>
              <a:prstGeom prst="rect">
                <a:avLst/>
              </a:prstGeom>
            </p:spPr>
            <p:txBody>
              <a:bodyPr wrap="none">
                <a:spAutoFit/>
              </a:bodyPr>
              <a:lstStyle/>
              <a:p>
                <a:r>
                  <a:rPr lang="pt-BR" sz="2400" dirty="0">
                    <a:latin typeface="ArialMT"/>
                  </a:rPr>
                  <a:t>(b) Qual é o valor de </a:t>
                </a:r>
                <a14:m>
                  <m:oMath xmlns:m="http://schemas.openxmlformats.org/officeDocument/2006/math">
                    <m:r>
                      <a:rPr lang="pt-BR" sz="3200" b="0" i="1" smtClean="0">
                        <a:latin typeface="Cambria Math" panose="02040503050406030204" pitchFamily="18" charset="0"/>
                      </a:rPr>
                      <m:t>𝑓</m:t>
                    </m:r>
                    <m:r>
                      <a:rPr lang="pt-BR" sz="3200" b="0" i="1" smtClean="0">
                        <a:latin typeface="Cambria Math" panose="02040503050406030204" pitchFamily="18" charset="0"/>
                      </a:rPr>
                      <m:t>(</m:t>
                    </m:r>
                    <m:f>
                      <m:fPr>
                        <m:ctrlPr>
                          <a:rPr lang="pt-BR" sz="3200" b="0" i="1" smtClean="0">
                            <a:latin typeface="Cambria Math" panose="02040503050406030204" pitchFamily="18" charset="0"/>
                          </a:rPr>
                        </m:ctrlPr>
                      </m:fPr>
                      <m:num>
                        <m:r>
                          <a:rPr lang="pt-BR" sz="3200" b="0" i="1" smtClean="0">
                            <a:latin typeface="Cambria Math" panose="02040503050406030204" pitchFamily="18" charset="0"/>
                          </a:rPr>
                          <m:t>1</m:t>
                        </m:r>
                      </m:num>
                      <m:den>
                        <m:r>
                          <a:rPr lang="pt-BR" sz="3200" b="0" i="1" smtClean="0">
                            <a:latin typeface="Cambria Math" panose="02040503050406030204" pitchFamily="18" charset="0"/>
                          </a:rPr>
                          <m:t>2</m:t>
                        </m:r>
                      </m:den>
                    </m:f>
                    <m:r>
                      <a:rPr lang="pt-BR" sz="3200" b="0" i="1" smtClean="0">
                        <a:latin typeface="Cambria Math" panose="02040503050406030204" pitchFamily="18" charset="0"/>
                      </a:rPr>
                      <m:t>)</m:t>
                    </m:r>
                  </m:oMath>
                </a14:m>
                <a:r>
                  <a:rPr lang="pt-BR" sz="2400" dirty="0"/>
                  <a:t>?</a:t>
                </a:r>
              </a:p>
            </p:txBody>
          </p:sp>
        </mc:Choice>
        <mc:Fallback xmlns="">
          <p:sp>
            <p:nvSpPr>
              <p:cNvPr id="9" name="Retângulo 8"/>
              <p:cNvSpPr>
                <a:spLocks noRot="1" noChangeAspect="1" noMove="1" noResize="1" noEditPoints="1" noAdjustHandles="1" noChangeArrowheads="1" noChangeShapeType="1" noTextEdit="1"/>
              </p:cNvSpPr>
              <p:nvPr/>
            </p:nvSpPr>
            <p:spPr>
              <a:xfrm>
                <a:off x="258415" y="5954985"/>
                <a:ext cx="3946145" cy="787716"/>
              </a:xfrm>
              <a:prstGeom prst="rect">
                <a:avLst/>
              </a:prstGeom>
              <a:blipFill>
                <a:blip r:embed="rId3"/>
                <a:stretch>
                  <a:fillRect l="-2315" r="-2006" b="-775"/>
                </a:stretch>
              </a:blipFill>
            </p:spPr>
            <p:txBody>
              <a:bodyPr/>
              <a:lstStyle/>
              <a:p>
                <a:r>
                  <a:rPr lang="pt-BR">
                    <a:noFill/>
                  </a:rPr>
                  <a:t> </a:t>
                </a:r>
              </a:p>
            </p:txBody>
          </p:sp>
        </mc:Fallback>
      </mc:AlternateContent>
    </p:spTree>
    <p:extLst>
      <p:ext uri="{BB962C8B-B14F-4D97-AF65-F5344CB8AC3E}">
        <p14:creationId xmlns:p14="http://schemas.microsoft.com/office/powerpoint/2010/main" val="2181836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6999" y="328856"/>
            <a:ext cx="1045735" cy="369332"/>
          </a:xfrm>
          <a:prstGeom prst="rect">
            <a:avLst/>
          </a:prstGeom>
        </p:spPr>
        <p:txBody>
          <a:bodyPr wrap="none">
            <a:spAutoFit/>
          </a:bodyPr>
          <a:lstStyle/>
          <a:p>
            <a:r>
              <a:rPr lang="pt-BR" b="1" dirty="0"/>
              <a:t>Solução: </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r="50123"/>
          <a:stretch/>
        </p:blipFill>
        <p:spPr>
          <a:xfrm>
            <a:off x="487250" y="839308"/>
            <a:ext cx="7026409" cy="2671763"/>
          </a:xfrm>
          <a:prstGeom prst="rect">
            <a:avLst/>
          </a:prstGeom>
        </p:spPr>
      </p:pic>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50164"/>
          <a:stretch/>
        </p:blipFill>
        <p:spPr>
          <a:xfrm>
            <a:off x="487249" y="3680416"/>
            <a:ext cx="6607656" cy="2514600"/>
          </a:xfrm>
          <a:prstGeom prst="rect">
            <a:avLst/>
          </a:prstGeom>
        </p:spPr>
      </p:pic>
    </p:spTree>
    <p:extLst>
      <p:ext uri="{BB962C8B-B14F-4D97-AF65-F5344CB8AC3E}">
        <p14:creationId xmlns:p14="http://schemas.microsoft.com/office/powerpoint/2010/main" val="2677941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6999" y="328856"/>
            <a:ext cx="1045735" cy="369332"/>
          </a:xfrm>
          <a:prstGeom prst="rect">
            <a:avLst/>
          </a:prstGeom>
        </p:spPr>
        <p:txBody>
          <a:bodyPr wrap="none">
            <a:spAutoFit/>
          </a:bodyPr>
          <a:lstStyle/>
          <a:p>
            <a:r>
              <a:rPr lang="pt-BR" b="1" dirty="0"/>
              <a:t>Solução: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64" y="975482"/>
            <a:ext cx="8625840" cy="5349240"/>
          </a:xfrm>
          <a:prstGeom prst="rect">
            <a:avLst/>
          </a:prstGeom>
        </p:spPr>
      </p:pic>
    </p:spTree>
    <p:extLst>
      <p:ext uri="{BB962C8B-B14F-4D97-AF65-F5344CB8AC3E}">
        <p14:creationId xmlns:p14="http://schemas.microsoft.com/office/powerpoint/2010/main" val="898965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86999" y="984671"/>
                <a:ext cx="8559436" cy="1938992"/>
              </a:xfrm>
              <a:prstGeom prst="rect">
                <a:avLst/>
              </a:prstGeom>
            </p:spPr>
            <p:txBody>
              <a:bodyPr wrap="square">
                <a:spAutoFit/>
              </a:bodyPr>
              <a:lstStyle/>
              <a:p>
                <a:pPr algn="just"/>
                <a:r>
                  <a:rPr lang="pt-BR" sz="2400" dirty="0">
                    <a:latin typeface="ArialMT"/>
                  </a:rPr>
                  <a:t>Dois triângulos retângulos isósceles com catetos de medida 2 são posicionados como mostra a figura 1. A seguir, o triângulo da esquerda é deslocado para a direita. Nas figuras 2 e 3, </a:t>
                </a:r>
                <a14:m>
                  <m:oMath xmlns:m="http://schemas.openxmlformats.org/officeDocument/2006/math">
                    <m:r>
                      <a:rPr lang="pt-BR" sz="2400" i="1" dirty="0" smtClean="0">
                        <a:latin typeface="Cambria Math" panose="02040503050406030204" pitchFamily="18" charset="0"/>
                      </a:rPr>
                      <m:t>𝑥</m:t>
                    </m:r>
                  </m:oMath>
                </a14:m>
                <a:r>
                  <a:rPr lang="pt-BR" sz="2400" i="1" dirty="0">
                    <a:latin typeface="Arial-ItalicMT"/>
                  </a:rPr>
                  <a:t> </a:t>
                </a:r>
                <a:r>
                  <a:rPr lang="pt-BR" sz="2400" dirty="0">
                    <a:latin typeface="ArialMT"/>
                  </a:rPr>
                  <a:t>indica a distância entre os vértices </a:t>
                </a:r>
                <a14:m>
                  <m:oMath xmlns:m="http://schemas.openxmlformats.org/officeDocument/2006/math">
                    <m:r>
                      <a:rPr lang="pt-BR" sz="2400" i="1" dirty="0" smtClean="0">
                        <a:latin typeface="Cambria Math" panose="02040503050406030204" pitchFamily="18" charset="0"/>
                      </a:rPr>
                      <m:t>𝐴</m:t>
                    </m:r>
                  </m:oMath>
                </a14:m>
                <a:r>
                  <a:rPr lang="pt-BR" sz="2400" i="1" dirty="0">
                    <a:latin typeface="Arial-ItalicMT"/>
                  </a:rPr>
                  <a:t> </a:t>
                </a:r>
                <a:r>
                  <a:rPr lang="pt-BR" sz="2400" dirty="0">
                    <a:latin typeface="ArialMT"/>
                  </a:rPr>
                  <a:t>e</a:t>
                </a:r>
                <a14:m>
                  <m:oMath xmlns:m="http://schemas.openxmlformats.org/officeDocument/2006/math">
                    <m:r>
                      <a:rPr lang="pt-BR" sz="2400" i="1" dirty="0" smtClean="0">
                        <a:latin typeface="Cambria Math" panose="02040503050406030204" pitchFamily="18" charset="0"/>
                      </a:rPr>
                      <m:t> </m:t>
                    </m:r>
                    <m:r>
                      <a:rPr lang="pt-BR" sz="2400" i="1" dirty="0" smtClean="0">
                        <a:latin typeface="Cambria Math" panose="02040503050406030204" pitchFamily="18" charset="0"/>
                      </a:rPr>
                      <m:t>𝐵</m:t>
                    </m:r>
                    <m:r>
                      <a:rPr lang="pt-BR" sz="2400" i="1" dirty="0" smtClean="0">
                        <a:latin typeface="Cambria Math" panose="02040503050406030204" pitchFamily="18" charset="0"/>
                      </a:rPr>
                      <m:t> </m:t>
                    </m:r>
                  </m:oMath>
                </a14:m>
                <a:r>
                  <a:rPr lang="pt-BR" sz="2400" dirty="0">
                    <a:latin typeface="ArialMT"/>
                  </a:rPr>
                  <a:t>dos dois triângulos.</a:t>
                </a:r>
                <a:endParaRPr lang="pt-BR" sz="2400" dirty="0"/>
              </a:p>
            </p:txBody>
          </p:sp>
        </mc:Choice>
        <mc:Fallback xmlns="">
          <p:sp>
            <p:nvSpPr>
              <p:cNvPr id="2" name="Retângulo 1"/>
              <p:cNvSpPr>
                <a:spLocks noRot="1" noChangeAspect="1" noMove="1" noResize="1" noEditPoints="1" noAdjustHandles="1" noChangeArrowheads="1" noChangeShapeType="1" noTextEdit="1"/>
              </p:cNvSpPr>
              <p:nvPr/>
            </p:nvSpPr>
            <p:spPr>
              <a:xfrm>
                <a:off x="186999" y="984671"/>
                <a:ext cx="8559436" cy="1938992"/>
              </a:xfrm>
              <a:prstGeom prst="rect">
                <a:avLst/>
              </a:prstGeom>
              <a:blipFill>
                <a:blip r:embed="rId2"/>
                <a:stretch>
                  <a:fillRect l="-1140" t="-2201" r="-1068" b="-5975"/>
                </a:stretch>
              </a:blipFill>
            </p:spPr>
            <p:txBody>
              <a:bodyPr/>
              <a:lstStyle/>
              <a:p>
                <a:r>
                  <a:rPr lang="pt-BR">
                    <a:noFill/>
                  </a:rPr>
                  <a:t> </a:t>
                </a:r>
              </a:p>
            </p:txBody>
          </p:sp>
        </mc:Fallback>
      </mc:AlternateContent>
      <p:sp>
        <p:nvSpPr>
          <p:cNvPr id="5" name="Retângulo 4"/>
          <p:cNvSpPr/>
          <p:nvPr/>
        </p:nvSpPr>
        <p:spPr>
          <a:xfrm>
            <a:off x="186999" y="4401977"/>
            <a:ext cx="8559436" cy="1938992"/>
          </a:xfrm>
          <a:prstGeom prst="rect">
            <a:avLst/>
          </a:prstGeom>
        </p:spPr>
        <p:txBody>
          <a:bodyPr wrap="square">
            <a:spAutoFit/>
          </a:bodyPr>
          <a:lstStyle/>
          <a:p>
            <a:r>
              <a:rPr lang="pt-BR" sz="2000" dirty="0">
                <a:solidFill>
                  <a:srgbClr val="000000"/>
                </a:solidFill>
                <a:latin typeface="ArialMT"/>
              </a:rPr>
              <a:t>Para cada </a:t>
            </a:r>
            <a:r>
              <a:rPr lang="pt-BR" sz="2000" i="1" dirty="0">
                <a:solidFill>
                  <a:srgbClr val="000000"/>
                </a:solidFill>
                <a:latin typeface="Arial-ItalicMT"/>
              </a:rPr>
              <a:t>x </a:t>
            </a:r>
            <a:r>
              <a:rPr lang="pt-BR" sz="2000" dirty="0">
                <a:solidFill>
                  <a:srgbClr val="000000"/>
                </a:solidFill>
                <a:latin typeface="ArialMT"/>
              </a:rPr>
              <a:t>no intervalo [0,4], seja </a:t>
            </a:r>
            <a:r>
              <a:rPr lang="pt-BR" sz="2000" i="1" dirty="0">
                <a:solidFill>
                  <a:srgbClr val="000000"/>
                </a:solidFill>
                <a:latin typeface="ArialMT-NormalItalic"/>
              </a:rPr>
              <a:t>f </a:t>
            </a:r>
            <a:r>
              <a:rPr lang="pt-BR" sz="2000" dirty="0">
                <a:solidFill>
                  <a:srgbClr val="000000"/>
                </a:solidFill>
                <a:latin typeface="ArialMT"/>
              </a:rPr>
              <a:t>(</a:t>
            </a:r>
            <a:r>
              <a:rPr lang="pt-BR" sz="2000" i="1" dirty="0">
                <a:solidFill>
                  <a:srgbClr val="000000"/>
                </a:solidFill>
                <a:latin typeface="ArialMT-NormalItalic"/>
              </a:rPr>
              <a:t>x</a:t>
            </a:r>
            <a:r>
              <a:rPr lang="pt-BR" sz="2000" dirty="0">
                <a:solidFill>
                  <a:srgbClr val="000000"/>
                </a:solidFill>
                <a:latin typeface="ArialMT"/>
              </a:rPr>
              <a:t>) a área da região comum aos dois triângulos (em cinza nas figuras).</a:t>
            </a:r>
          </a:p>
          <a:p>
            <a:endParaRPr lang="pt-BR" sz="2000" dirty="0">
              <a:solidFill>
                <a:srgbClr val="000000"/>
              </a:solidFill>
              <a:latin typeface="ArialMT"/>
            </a:endParaRPr>
          </a:p>
          <a:p>
            <a:pPr marL="457200" indent="-457200">
              <a:buAutoNum type="alphaLcParenBoth"/>
            </a:pPr>
            <a:r>
              <a:rPr lang="pt-BR" sz="2000" dirty="0">
                <a:solidFill>
                  <a:srgbClr val="000000"/>
                </a:solidFill>
                <a:latin typeface="ArialMT"/>
              </a:rPr>
              <a:t>Calcule </a:t>
            </a:r>
            <a:r>
              <a:rPr lang="pt-BR" sz="2000" i="1" dirty="0">
                <a:solidFill>
                  <a:srgbClr val="000000"/>
                </a:solidFill>
                <a:latin typeface="Arial-ItalicMT"/>
              </a:rPr>
              <a:t>f </a:t>
            </a:r>
            <a:r>
              <a:rPr lang="pt-BR" sz="2000" dirty="0">
                <a:solidFill>
                  <a:srgbClr val="000000"/>
                </a:solidFill>
                <a:latin typeface="ArialMT"/>
              </a:rPr>
              <a:t>(1) e </a:t>
            </a:r>
            <a:r>
              <a:rPr lang="pt-BR" sz="2000" i="1" dirty="0">
                <a:solidFill>
                  <a:srgbClr val="000000"/>
                </a:solidFill>
                <a:latin typeface="Arial-ItalicMT"/>
              </a:rPr>
              <a:t>f </a:t>
            </a:r>
            <a:r>
              <a:rPr lang="pt-BR" sz="2000" dirty="0">
                <a:solidFill>
                  <a:srgbClr val="000000"/>
                </a:solidFill>
                <a:latin typeface="ArialMT"/>
              </a:rPr>
              <a:t>(3) .</a:t>
            </a:r>
          </a:p>
          <a:p>
            <a:endParaRPr lang="pt-BR" sz="2000" dirty="0">
              <a:solidFill>
                <a:srgbClr val="000000"/>
              </a:solidFill>
              <a:latin typeface="ArialMT"/>
            </a:endParaRPr>
          </a:p>
          <a:p>
            <a:endParaRPr lang="pt-BR" sz="2000"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785" y="2851909"/>
            <a:ext cx="6343650" cy="1419225"/>
          </a:xfrm>
          <a:prstGeom prst="rect">
            <a:avLst/>
          </a:prstGeom>
        </p:spPr>
      </p:pic>
      <p:sp>
        <p:nvSpPr>
          <p:cNvPr id="7" name="Retângulo 6"/>
          <p:cNvSpPr/>
          <p:nvPr/>
        </p:nvSpPr>
        <p:spPr>
          <a:xfrm>
            <a:off x="258415" y="275484"/>
            <a:ext cx="7873246" cy="461665"/>
          </a:xfrm>
          <a:prstGeom prst="rect">
            <a:avLst/>
          </a:prstGeom>
        </p:spPr>
        <p:txBody>
          <a:bodyPr wrap="none">
            <a:spAutoFit/>
          </a:bodyPr>
          <a:lstStyle/>
          <a:p>
            <a:r>
              <a:rPr lang="pt-BR" sz="2400" b="1" dirty="0"/>
              <a:t>Questão 5 da Prova do nível 3 da 2ª fase da OBMEP de 2009 </a:t>
            </a:r>
          </a:p>
        </p:txBody>
      </p:sp>
    </p:spTree>
    <p:extLst>
      <p:ext uri="{BB962C8B-B14F-4D97-AF65-F5344CB8AC3E}">
        <p14:creationId xmlns:p14="http://schemas.microsoft.com/office/powerpoint/2010/main" val="2305020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6999" y="328856"/>
            <a:ext cx="1045735" cy="369332"/>
          </a:xfrm>
          <a:prstGeom prst="rect">
            <a:avLst/>
          </a:prstGeom>
        </p:spPr>
        <p:txBody>
          <a:bodyPr wrap="none">
            <a:spAutoFit/>
          </a:bodyPr>
          <a:lstStyle/>
          <a:p>
            <a:r>
              <a:rPr lang="pt-BR" b="1" dirty="0"/>
              <a:t>Solução: </a:t>
            </a:r>
          </a:p>
        </p:txBody>
      </p:sp>
      <mc:AlternateContent xmlns:mc="http://schemas.openxmlformats.org/markup-compatibility/2006" xmlns:a14="http://schemas.microsoft.com/office/drawing/2010/main">
        <mc:Choice Requires="a14">
          <p:sp>
            <p:nvSpPr>
              <p:cNvPr id="4" name="Retângulo 3"/>
              <p:cNvSpPr/>
              <p:nvPr/>
            </p:nvSpPr>
            <p:spPr>
              <a:xfrm>
                <a:off x="186999" y="747019"/>
                <a:ext cx="4870777" cy="3604705"/>
              </a:xfrm>
              <a:prstGeom prst="rect">
                <a:avLst/>
              </a:prstGeom>
            </p:spPr>
            <p:txBody>
              <a:bodyPr wrap="square">
                <a:spAutoFit/>
              </a:bodyPr>
              <a:lstStyle/>
              <a:p>
                <a:pPr algn="just"/>
                <a:r>
                  <a:rPr lang="pt-BR" sz="2000" dirty="0">
                    <a:latin typeface="Arial" panose="020B0604020202020204" pitchFamily="34" charset="0"/>
                  </a:rPr>
                  <a:t>O argumento geral para a resolução desta questão está ilustrado ao lado. O triângulo </a:t>
                </a:r>
                <a:r>
                  <a:rPr lang="pt-BR" sz="2000" i="1" dirty="0">
                    <a:latin typeface="Arial" panose="020B0604020202020204" pitchFamily="34" charset="0"/>
                  </a:rPr>
                  <a:t>ABC </a:t>
                </a:r>
                <a:r>
                  <a:rPr lang="pt-BR" sz="2000" dirty="0">
                    <a:latin typeface="Arial" panose="020B0604020202020204" pitchFamily="34" charset="0"/>
                  </a:rPr>
                  <a:t>é um dos triângulos resultantes do corte do quadrado, e </a:t>
                </a:r>
                <a:r>
                  <a:rPr lang="pt-BR" sz="2000" i="1" dirty="0">
                    <a:latin typeface="Arial" panose="020B0604020202020204" pitchFamily="34" charset="0"/>
                  </a:rPr>
                  <a:t>D </a:t>
                </a:r>
                <a:r>
                  <a:rPr lang="pt-BR" sz="2000" dirty="0">
                    <a:latin typeface="Arial" panose="020B0604020202020204" pitchFamily="34" charset="0"/>
                  </a:rPr>
                  <a:t>é um ponto qualquer no lado </a:t>
                </a:r>
                <a:r>
                  <a:rPr lang="pt-BR" sz="2000" i="1" dirty="0">
                    <a:latin typeface="Arial" panose="020B0604020202020204" pitchFamily="34" charset="0"/>
                  </a:rPr>
                  <a:t>AB</a:t>
                </a:r>
                <a:r>
                  <a:rPr lang="pt-BR" sz="2000" dirty="0">
                    <a:latin typeface="Arial" panose="020B0604020202020204" pitchFamily="34" charset="0"/>
                  </a:rPr>
                  <a:t>. Fazendo </a:t>
                </a:r>
                <a:r>
                  <a:rPr lang="pt-BR" sz="2000" i="1" dirty="0">
                    <a:latin typeface="Arial" panose="020B0604020202020204" pitchFamily="34" charset="0"/>
                  </a:rPr>
                  <a:t>DE </a:t>
                </a:r>
                <a:r>
                  <a:rPr lang="pt-BR" sz="2000" dirty="0">
                    <a:latin typeface="Arial" panose="020B0604020202020204" pitchFamily="34" charset="0"/>
                  </a:rPr>
                  <a:t>perpendicular a </a:t>
                </a:r>
                <a:r>
                  <a:rPr lang="pt-BR" sz="2000" i="1" dirty="0">
                    <a:latin typeface="Arial" panose="020B0604020202020204" pitchFamily="34" charset="0"/>
                  </a:rPr>
                  <a:t>AB</a:t>
                </a:r>
                <a:r>
                  <a:rPr lang="pt-BR" sz="2000" dirty="0">
                    <a:latin typeface="Arial" panose="020B0604020202020204" pitchFamily="34" charset="0"/>
                  </a:rPr>
                  <a:t>, o triângulo </a:t>
                </a:r>
                <a:r>
                  <a:rPr lang="pt-BR" sz="2000" i="1" dirty="0">
                    <a:latin typeface="Arial" panose="020B0604020202020204" pitchFamily="34" charset="0"/>
                  </a:rPr>
                  <a:t>ADE </a:t>
                </a:r>
                <a:r>
                  <a:rPr lang="pt-BR" sz="2000" dirty="0">
                    <a:latin typeface="Arial" panose="020B0604020202020204" pitchFamily="34" charset="0"/>
                  </a:rPr>
                  <a:t>também é retângulo de lados iguais, e sua área é igual a metade da área do quadrado </a:t>
                </a:r>
                <a:r>
                  <a:rPr lang="pt-BR" sz="2000" i="1" dirty="0">
                    <a:latin typeface="Arial" panose="020B0604020202020204" pitchFamily="34" charset="0"/>
                  </a:rPr>
                  <a:t>ADEF</a:t>
                </a:r>
                <a:r>
                  <a:rPr lang="pt-BR" sz="2000" dirty="0">
                    <a:latin typeface="Arial" panose="020B0604020202020204" pitchFamily="34" charset="0"/>
                  </a:rPr>
                  <a:t>; a área do triângulo </a:t>
                </a:r>
                <a:r>
                  <a:rPr lang="pt-BR" sz="2000" i="1" dirty="0">
                    <a:latin typeface="Arial" panose="020B0604020202020204" pitchFamily="34" charset="0"/>
                  </a:rPr>
                  <a:t>ADG </a:t>
                </a:r>
                <a:r>
                  <a:rPr lang="pt-BR" sz="2000" dirty="0">
                    <a:latin typeface="Arial" panose="020B0604020202020204" pitchFamily="34" charset="0"/>
                  </a:rPr>
                  <a:t>é então igual a </a:t>
                </a:r>
                <a14:m>
                  <m:oMath xmlns:m="http://schemas.openxmlformats.org/officeDocument/2006/math">
                    <m:f>
                      <m:fPr>
                        <m:ctrlPr>
                          <a:rPr lang="pt-BR" sz="2000" i="1" smtClean="0">
                            <a:latin typeface="Cambria Math" panose="02040503050406030204" pitchFamily="18" charset="0"/>
                          </a:rPr>
                        </m:ctrlPr>
                      </m:fPr>
                      <m:num>
                        <m:r>
                          <a:rPr lang="pt-BR" sz="2000" b="0" i="1" smtClean="0">
                            <a:latin typeface="Cambria Math" panose="02040503050406030204" pitchFamily="18" charset="0"/>
                          </a:rPr>
                          <m:t>1</m:t>
                        </m:r>
                      </m:num>
                      <m:den>
                        <m:r>
                          <a:rPr lang="pt-BR" sz="2000" b="0" i="1" smtClean="0">
                            <a:latin typeface="Cambria Math" panose="02040503050406030204" pitchFamily="18" charset="0"/>
                          </a:rPr>
                          <m:t>4</m:t>
                        </m:r>
                      </m:den>
                    </m:f>
                  </m:oMath>
                </a14:m>
                <a:r>
                  <a:rPr lang="pt-BR" sz="2000" dirty="0">
                    <a:latin typeface="Arial" panose="020B0604020202020204" pitchFamily="34" charset="0"/>
                  </a:rPr>
                  <a:t> da área do quadrado </a:t>
                </a:r>
                <a:r>
                  <a:rPr lang="pt-BR" sz="2000" i="1" dirty="0">
                    <a:latin typeface="Arial" panose="020B0604020202020204" pitchFamily="34" charset="0"/>
                  </a:rPr>
                  <a:t>ADEF</a:t>
                </a:r>
                <a:r>
                  <a:rPr lang="pt-BR" sz="2000" dirty="0">
                    <a:latin typeface="Arial" panose="020B0604020202020204" pitchFamily="34" charset="0"/>
                  </a:rPr>
                  <a:t>.</a:t>
                </a:r>
                <a:endParaRPr lang="pt-BR" sz="2000" dirty="0"/>
              </a:p>
            </p:txBody>
          </p:sp>
        </mc:Choice>
        <mc:Fallback xmlns="">
          <p:sp>
            <p:nvSpPr>
              <p:cNvPr id="4" name="Retângulo 3"/>
              <p:cNvSpPr>
                <a:spLocks noRot="1" noChangeAspect="1" noMove="1" noResize="1" noEditPoints="1" noAdjustHandles="1" noChangeArrowheads="1" noChangeShapeType="1" noTextEdit="1"/>
              </p:cNvSpPr>
              <p:nvPr/>
            </p:nvSpPr>
            <p:spPr>
              <a:xfrm>
                <a:off x="186999" y="747019"/>
                <a:ext cx="4870777" cy="3604705"/>
              </a:xfrm>
              <a:prstGeom prst="rect">
                <a:avLst/>
              </a:prstGeom>
              <a:blipFill>
                <a:blip r:embed="rId2"/>
                <a:stretch>
                  <a:fillRect l="-1377" t="-846" r="-1252" b="-2030"/>
                </a:stretch>
              </a:blipFill>
            </p:spPr>
            <p:txBody>
              <a:bodyPr/>
              <a:lstStyle/>
              <a:p>
                <a:r>
                  <a:rPr lang="pt-BR">
                    <a:noFill/>
                  </a:rPr>
                  <a:t> </a:t>
                </a:r>
              </a:p>
            </p:txBody>
          </p:sp>
        </mc:Fallback>
      </mc:AlternateContent>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76" y="486002"/>
            <a:ext cx="3905250" cy="4029075"/>
          </a:xfrm>
          <a:prstGeom prst="rect">
            <a:avLst/>
          </a:prstGeom>
        </p:spPr>
      </p:pic>
    </p:spTree>
    <p:extLst>
      <p:ext uri="{BB962C8B-B14F-4D97-AF65-F5344CB8AC3E}">
        <p14:creationId xmlns:p14="http://schemas.microsoft.com/office/powerpoint/2010/main" val="2987669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6999" y="328856"/>
            <a:ext cx="1045735" cy="369332"/>
          </a:xfrm>
          <a:prstGeom prst="rect">
            <a:avLst/>
          </a:prstGeom>
        </p:spPr>
        <p:txBody>
          <a:bodyPr wrap="none">
            <a:spAutoFit/>
          </a:bodyPr>
          <a:lstStyle/>
          <a:p>
            <a:r>
              <a:rPr lang="pt-BR" b="1" dirty="0"/>
              <a:t>Solução: </a:t>
            </a:r>
          </a:p>
        </p:txBody>
      </p:sp>
      <p:grpSp>
        <p:nvGrpSpPr>
          <p:cNvPr id="8" name="Agrupar 7"/>
          <p:cNvGrpSpPr/>
          <p:nvPr/>
        </p:nvGrpSpPr>
        <p:grpSpPr>
          <a:xfrm>
            <a:off x="291548" y="575147"/>
            <a:ext cx="8459443" cy="2857500"/>
            <a:chOff x="291548" y="575147"/>
            <a:chExt cx="8459443" cy="2857500"/>
          </a:xfrm>
        </p:grpSpPr>
        <mc:AlternateContent xmlns:mc="http://schemas.openxmlformats.org/markup-compatibility/2006" xmlns:a14="http://schemas.microsoft.com/office/drawing/2010/main">
          <mc:Choice Requires="a14">
            <p:sp>
              <p:nvSpPr>
                <p:cNvPr id="2" name="Retângulo 1"/>
                <p:cNvSpPr/>
                <p:nvPr/>
              </p:nvSpPr>
              <p:spPr>
                <a:xfrm>
                  <a:off x="291548" y="817098"/>
                  <a:ext cx="5261114" cy="2373598"/>
                </a:xfrm>
                <a:prstGeom prst="rect">
                  <a:avLst/>
                </a:prstGeom>
              </p:spPr>
              <p:txBody>
                <a:bodyPr wrap="square">
                  <a:spAutoFit/>
                </a:bodyPr>
                <a:lstStyle/>
                <a:p>
                  <a:pPr algn="just"/>
                  <a:r>
                    <a:rPr lang="pt-BR" sz="2000" dirty="0">
                      <a:latin typeface="Arial" panose="020B0604020202020204" pitchFamily="34" charset="0"/>
                    </a:rPr>
                    <a:t>a) Quando </a:t>
                  </a:r>
                  <a14:m>
                    <m:oMath xmlns:m="http://schemas.openxmlformats.org/officeDocument/2006/math">
                      <m:r>
                        <a:rPr lang="pt-BR" sz="2000" i="1" dirty="0" smtClean="0">
                          <a:latin typeface="Cambria Math" panose="02040503050406030204" pitchFamily="18" charset="0"/>
                        </a:rPr>
                        <m:t>𝑥</m:t>
                      </m:r>
                      <m:r>
                        <a:rPr lang="pt-BR" sz="2000" i="1" dirty="0" smtClean="0">
                          <a:latin typeface="Cambria Math" panose="02040503050406030204" pitchFamily="18" charset="0"/>
                        </a:rPr>
                        <m:t>=1</m:t>
                      </m:r>
                    </m:oMath>
                  </a14:m>
                  <a:r>
                    <a:rPr lang="pt-BR" sz="2000" dirty="0">
                      <a:latin typeface="Arial" panose="020B0604020202020204" pitchFamily="34" charset="0"/>
                    </a:rPr>
                    <a:t>, a figura formada pela formado pela sobreposição dos triângulos maiores é um triângulo menor, indicado em cinza na figura à esquerda. A observação acima mostra que sua área é a quarta parte da área de um quadrado de lado 1, isto é,</a:t>
                  </a:r>
                  <a14:m>
                    <m:oMath xmlns:m="http://schemas.openxmlformats.org/officeDocument/2006/math">
                      <m:r>
                        <a:rPr lang="pt-BR" sz="2000" b="0" i="1" smtClean="0">
                          <a:latin typeface="Cambria Math" panose="02040503050406030204" pitchFamily="18" charset="0"/>
                        </a:rPr>
                        <m:t>𝑓</m:t>
                      </m:r>
                      <m:d>
                        <m:dPr>
                          <m:ctrlPr>
                            <a:rPr lang="pt-BR" sz="2000" b="0" i="1" smtClean="0">
                              <a:latin typeface="Cambria Math" panose="02040503050406030204" pitchFamily="18" charset="0"/>
                            </a:rPr>
                          </m:ctrlPr>
                        </m:dPr>
                        <m:e>
                          <m:r>
                            <a:rPr lang="pt-BR" sz="2000" b="0" i="1" smtClean="0">
                              <a:latin typeface="Cambria Math" panose="02040503050406030204" pitchFamily="18" charset="0"/>
                            </a:rPr>
                            <m:t>1</m:t>
                          </m:r>
                        </m:e>
                      </m:d>
                      <m:r>
                        <a:rPr lang="pt-BR" sz="2000" b="0" i="1" smtClean="0">
                          <a:latin typeface="Cambria Math" panose="02040503050406030204" pitchFamily="18" charset="0"/>
                        </a:rPr>
                        <m:t>=</m:t>
                      </m:r>
                      <m:f>
                        <m:fPr>
                          <m:ctrlPr>
                            <a:rPr lang="pt-BR" sz="2000" b="0" i="1" smtClean="0">
                              <a:latin typeface="Cambria Math" panose="02040503050406030204" pitchFamily="18" charset="0"/>
                            </a:rPr>
                          </m:ctrlPr>
                        </m:fPr>
                        <m:num>
                          <m:r>
                            <a:rPr lang="pt-BR" sz="2000" b="0" i="1" smtClean="0">
                              <a:latin typeface="Cambria Math" panose="02040503050406030204" pitchFamily="18" charset="0"/>
                            </a:rPr>
                            <m:t>1</m:t>
                          </m:r>
                        </m:num>
                        <m:den>
                          <m:r>
                            <a:rPr lang="pt-BR" sz="2000" b="0" i="1" smtClean="0">
                              <a:latin typeface="Cambria Math" panose="02040503050406030204" pitchFamily="18" charset="0"/>
                            </a:rPr>
                            <m:t>4</m:t>
                          </m:r>
                        </m:den>
                      </m:f>
                    </m:oMath>
                  </a14:m>
                  <a:r>
                    <a:rPr lang="pt-BR" sz="2000" dirty="0"/>
                    <a:t>.</a:t>
                  </a:r>
                </a:p>
              </p:txBody>
            </p:sp>
          </mc:Choice>
          <mc:Fallback xmlns="">
            <p:sp>
              <p:nvSpPr>
                <p:cNvPr id="2" name="Retângulo 1"/>
                <p:cNvSpPr>
                  <a:spLocks noRot="1" noChangeAspect="1" noMove="1" noResize="1" noEditPoints="1" noAdjustHandles="1" noChangeArrowheads="1" noChangeShapeType="1" noTextEdit="1"/>
                </p:cNvSpPr>
                <p:nvPr/>
              </p:nvSpPr>
              <p:spPr>
                <a:xfrm>
                  <a:off x="291548" y="817098"/>
                  <a:ext cx="5261114" cy="2373598"/>
                </a:xfrm>
                <a:prstGeom prst="rect">
                  <a:avLst/>
                </a:prstGeom>
                <a:blipFill>
                  <a:blip r:embed="rId2"/>
                  <a:stretch>
                    <a:fillRect l="-1275" t="-1028" r="-1159" b="-1285"/>
                  </a:stretch>
                </a:blipFill>
              </p:spPr>
              <p:txBody>
                <a:bodyPr/>
                <a:lstStyle/>
                <a:p>
                  <a:r>
                    <a:rPr lang="pt-BR">
                      <a:noFill/>
                    </a:rPr>
                    <a:t> </a:t>
                  </a:r>
                </a:p>
              </p:txBody>
            </p:sp>
          </mc:Fallback>
        </mc:AlternateContent>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4371" r="6920"/>
            <a:stretch/>
          </p:blipFill>
          <p:spPr>
            <a:xfrm>
              <a:off x="5523258" y="575147"/>
              <a:ext cx="3227733" cy="2857500"/>
            </a:xfrm>
            <a:prstGeom prst="rect">
              <a:avLst/>
            </a:prstGeom>
          </p:spPr>
        </p:pic>
      </p:grpSp>
      <p:grpSp>
        <p:nvGrpSpPr>
          <p:cNvPr id="10" name="Agrupar 9"/>
          <p:cNvGrpSpPr/>
          <p:nvPr/>
        </p:nvGrpSpPr>
        <p:grpSpPr>
          <a:xfrm>
            <a:off x="291548" y="3190696"/>
            <a:ext cx="8459443" cy="3399520"/>
            <a:chOff x="291548" y="3190696"/>
            <a:chExt cx="8459443" cy="3399520"/>
          </a:xfrm>
        </p:grpSpPr>
        <mc:AlternateContent xmlns:mc="http://schemas.openxmlformats.org/markup-compatibility/2006" xmlns:a14="http://schemas.microsoft.com/office/drawing/2010/main">
          <mc:Choice Requires="a14">
            <p:sp>
              <p:nvSpPr>
                <p:cNvPr id="7" name="Retângulo 6"/>
                <p:cNvSpPr/>
                <p:nvPr/>
              </p:nvSpPr>
              <p:spPr>
                <a:xfrm>
                  <a:off x="291548" y="3190696"/>
                  <a:ext cx="5231710" cy="3399520"/>
                </a:xfrm>
                <a:prstGeom prst="rect">
                  <a:avLst/>
                </a:prstGeom>
              </p:spPr>
              <p:txBody>
                <a:bodyPr wrap="square">
                  <a:spAutoFit/>
                </a:bodyPr>
                <a:lstStyle/>
                <a:p>
                  <a:pPr algn="just"/>
                  <a:r>
                    <a:rPr lang="pt-BR" sz="2000" dirty="0">
                      <a:latin typeface="Arial" panose="020B0604020202020204" pitchFamily="34" charset="0"/>
                    </a:rPr>
                    <a:t>Quando </a:t>
                  </a:r>
                  <a:r>
                    <a:rPr lang="pt-BR" i="1" dirty="0">
                      <a:latin typeface="Arial" panose="020B0604020202020204" pitchFamily="34" charset="0"/>
                    </a:rPr>
                    <a:t>x </a:t>
                  </a:r>
                  <a:r>
                    <a:rPr lang="pt-BR" dirty="0">
                      <a:latin typeface="Symbol" panose="05050102010706020507" pitchFamily="18" charset="2"/>
                    </a:rPr>
                    <a:t>= </a:t>
                  </a:r>
                  <a:r>
                    <a:rPr lang="pt-BR" dirty="0">
                      <a:latin typeface="Arial" panose="020B0604020202020204" pitchFamily="34" charset="0"/>
                    </a:rPr>
                    <a:t>3 </a:t>
                  </a:r>
                  <a:r>
                    <a:rPr lang="pt-BR" sz="2000" dirty="0">
                      <a:latin typeface="Arial" panose="020B0604020202020204" pitchFamily="34" charset="0"/>
                    </a:rPr>
                    <a:t>, a figura formada pela sobreposição dos dois triângulos é um pentágono, como na figura à direita. Como os triângulos têm catetos de medida 2 e </a:t>
                  </a:r>
                  <a:r>
                    <a:rPr lang="pt-BR" i="1" dirty="0">
                      <a:latin typeface="Arial" panose="020B0604020202020204" pitchFamily="34" charset="0"/>
                    </a:rPr>
                    <a:t>AB </a:t>
                  </a:r>
                  <a:r>
                    <a:rPr lang="pt-BR" dirty="0">
                      <a:latin typeface="Symbol" panose="05050102010706020507" pitchFamily="18" charset="2"/>
                    </a:rPr>
                    <a:t>= </a:t>
                  </a:r>
                  <a:r>
                    <a:rPr lang="pt-BR" dirty="0">
                      <a:latin typeface="Arial" panose="020B0604020202020204" pitchFamily="34" charset="0"/>
                    </a:rPr>
                    <a:t>3 </a:t>
                  </a:r>
                  <a:r>
                    <a:rPr lang="pt-BR" sz="2000" dirty="0">
                      <a:latin typeface="Arial" panose="020B0604020202020204" pitchFamily="34" charset="0"/>
                    </a:rPr>
                    <a:t>, vemos que os catetos se sobrepõem em um segmento de medida 1. Logo o pentágono é a união de um quadrado de lado 1 e um triângulo idêntico ao que consideramos no início desta questão. Logo </a:t>
                  </a:r>
                  <a14:m>
                    <m:oMath xmlns:m="http://schemas.openxmlformats.org/officeDocument/2006/math">
                      <m:r>
                        <a:rPr lang="pt-BR" sz="2400" i="1">
                          <a:latin typeface="Cambria Math" panose="02040503050406030204" pitchFamily="18" charset="0"/>
                        </a:rPr>
                        <m:t>𝑓</m:t>
                      </m:r>
                      <m:d>
                        <m:dPr>
                          <m:ctrlPr>
                            <a:rPr lang="pt-BR" sz="2400" i="1">
                              <a:latin typeface="Cambria Math" panose="02040503050406030204" pitchFamily="18" charset="0"/>
                            </a:rPr>
                          </m:ctrlPr>
                        </m:dPr>
                        <m:e>
                          <m:r>
                            <a:rPr lang="pt-BR" sz="2400" b="0" i="1" smtClean="0">
                              <a:latin typeface="Cambria Math" panose="02040503050406030204" pitchFamily="18" charset="0"/>
                            </a:rPr>
                            <m:t>3</m:t>
                          </m:r>
                        </m:e>
                      </m:d>
                      <m:r>
                        <a:rPr lang="pt-BR" sz="2400" i="1">
                          <a:latin typeface="Cambria Math" panose="02040503050406030204" pitchFamily="18" charset="0"/>
                        </a:rPr>
                        <m:t>=</m:t>
                      </m:r>
                      <m:r>
                        <a:rPr lang="pt-BR" sz="2400" b="0" i="1" smtClean="0">
                          <a:latin typeface="Cambria Math" panose="02040503050406030204" pitchFamily="18" charset="0"/>
                        </a:rPr>
                        <m:t>1+</m:t>
                      </m:r>
                      <m:f>
                        <m:fPr>
                          <m:ctrlPr>
                            <a:rPr lang="pt-BR" sz="2400" i="1">
                              <a:latin typeface="Cambria Math" panose="02040503050406030204" pitchFamily="18" charset="0"/>
                            </a:rPr>
                          </m:ctrlPr>
                        </m:fPr>
                        <m:num>
                          <m:r>
                            <a:rPr lang="pt-BR" sz="2400" i="1">
                              <a:latin typeface="Cambria Math" panose="02040503050406030204" pitchFamily="18" charset="0"/>
                            </a:rPr>
                            <m:t>1</m:t>
                          </m:r>
                        </m:num>
                        <m:den>
                          <m:r>
                            <a:rPr lang="pt-BR" sz="2400" i="1">
                              <a:latin typeface="Cambria Math" panose="02040503050406030204" pitchFamily="18" charset="0"/>
                            </a:rPr>
                            <m:t>4</m:t>
                          </m:r>
                        </m:den>
                      </m:f>
                      <m:r>
                        <a:rPr lang="pt-BR" sz="2400" b="0" i="1" smtClean="0">
                          <a:latin typeface="Cambria Math" panose="02040503050406030204" pitchFamily="18" charset="0"/>
                        </a:rPr>
                        <m:t>=</m:t>
                      </m:r>
                      <m:f>
                        <m:fPr>
                          <m:ctrlPr>
                            <a:rPr lang="pt-BR" sz="2400" b="1" i="1">
                              <a:latin typeface="Cambria Math" panose="02040503050406030204" pitchFamily="18" charset="0"/>
                            </a:rPr>
                          </m:ctrlPr>
                        </m:fPr>
                        <m:num>
                          <m:r>
                            <a:rPr lang="pt-BR" sz="2400" b="1" i="1" smtClean="0">
                              <a:latin typeface="Cambria Math" panose="02040503050406030204" pitchFamily="18" charset="0"/>
                            </a:rPr>
                            <m:t>𝟓</m:t>
                          </m:r>
                        </m:num>
                        <m:den>
                          <m:r>
                            <a:rPr lang="pt-BR" sz="2400" b="1" i="1">
                              <a:latin typeface="Cambria Math" panose="02040503050406030204" pitchFamily="18" charset="0"/>
                            </a:rPr>
                            <m:t>𝟒</m:t>
                          </m:r>
                        </m:den>
                      </m:f>
                    </m:oMath>
                  </a14:m>
                  <a:endParaRPr lang="pt-BR" sz="2000" b="1" dirty="0"/>
                </a:p>
              </p:txBody>
            </p:sp>
          </mc:Choice>
          <mc:Fallback xmlns="">
            <p:sp>
              <p:nvSpPr>
                <p:cNvPr id="7" name="Retângulo 6"/>
                <p:cNvSpPr>
                  <a:spLocks noRot="1" noChangeAspect="1" noMove="1" noResize="1" noEditPoints="1" noAdjustHandles="1" noChangeArrowheads="1" noChangeShapeType="1" noTextEdit="1"/>
                </p:cNvSpPr>
                <p:nvPr/>
              </p:nvSpPr>
              <p:spPr>
                <a:xfrm>
                  <a:off x="291548" y="3190696"/>
                  <a:ext cx="5231710" cy="3399520"/>
                </a:xfrm>
                <a:prstGeom prst="rect">
                  <a:avLst/>
                </a:prstGeom>
                <a:blipFill>
                  <a:blip r:embed="rId4"/>
                  <a:stretch>
                    <a:fillRect l="-1282" t="-717" r="-1166"/>
                  </a:stretch>
                </a:blipFill>
              </p:spPr>
              <p:txBody>
                <a:bodyPr/>
                <a:lstStyle/>
                <a:p>
                  <a:r>
                    <a:rPr lang="pt-BR">
                      <a:noFill/>
                    </a:rPr>
                    <a:t> </a:t>
                  </a:r>
                </a:p>
              </p:txBody>
            </p:sp>
          </mc:Fallback>
        </mc:AlternateContent>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1550" y="3546395"/>
              <a:ext cx="3149441" cy="2307431"/>
            </a:xfrm>
            <a:prstGeom prst="rect">
              <a:avLst/>
            </a:prstGeom>
          </p:spPr>
        </p:pic>
      </p:grpSp>
    </p:spTree>
    <p:extLst>
      <p:ext uri="{BB962C8B-B14F-4D97-AF65-F5344CB8AC3E}">
        <p14:creationId xmlns:p14="http://schemas.microsoft.com/office/powerpoint/2010/main" val="31207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Propriedades</a:t>
            </a:r>
          </a:p>
        </p:txBody>
      </p:sp>
      <p:sp>
        <p:nvSpPr>
          <p:cNvPr id="3" name="Espaço Reservado para Conteúdo 2"/>
          <p:cNvSpPr>
            <a:spLocks noGrp="1"/>
          </p:cNvSpPr>
          <p:nvPr>
            <p:ph idx="1"/>
          </p:nvPr>
        </p:nvSpPr>
        <p:spPr/>
        <p:txBody>
          <a:bodyPr/>
          <a:lstStyle/>
          <a:p>
            <a:pPr algn="just"/>
            <a:r>
              <a:rPr lang="pt-BR" dirty="0"/>
              <a:t>Figuras iguais possuem mesma área.</a:t>
            </a:r>
          </a:p>
          <a:p>
            <a:pPr algn="just"/>
            <a:endParaRPr lang="pt-BR" dirty="0"/>
          </a:p>
          <a:p>
            <a:pPr algn="just"/>
            <a:r>
              <a:rPr lang="pt-BR" dirty="0"/>
              <a:t>Se uma figura está dividida em figuras disjuntas então a soma das áreas destas figuras disjuntas é igual a área da figura total.</a:t>
            </a:r>
          </a:p>
        </p:txBody>
      </p:sp>
    </p:spTree>
    <p:extLst>
      <p:ext uri="{BB962C8B-B14F-4D97-AF65-F5344CB8AC3E}">
        <p14:creationId xmlns:p14="http://schemas.microsoft.com/office/powerpoint/2010/main" val="63764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174" y="1001289"/>
            <a:ext cx="5040630" cy="1973580"/>
          </a:xfrm>
          <a:prstGeom prst="rect">
            <a:avLst/>
          </a:prstGeom>
        </p:spPr>
      </p:pic>
      <p:sp>
        <p:nvSpPr>
          <p:cNvPr id="4" name="Retângulo 3"/>
          <p:cNvSpPr/>
          <p:nvPr/>
        </p:nvSpPr>
        <p:spPr>
          <a:xfrm>
            <a:off x="303854" y="3403415"/>
            <a:ext cx="8501270" cy="830997"/>
          </a:xfrm>
          <a:prstGeom prst="rect">
            <a:avLst/>
          </a:prstGeom>
        </p:spPr>
        <p:txBody>
          <a:bodyPr wrap="square">
            <a:spAutoFit/>
          </a:bodyPr>
          <a:lstStyle/>
          <a:p>
            <a:pPr marL="342900" indent="-342900" algn="just">
              <a:buFont typeface="Wingdings" panose="05000000000000000000" pitchFamily="2" charset="2"/>
              <a:buChar char="q"/>
            </a:pPr>
            <a:r>
              <a:rPr lang="pt-BR" sz="2400" dirty="0">
                <a:latin typeface="CMR10"/>
              </a:rPr>
              <a:t>Por definição o quadrado de lado 1 tem uma unidade de área.</a:t>
            </a:r>
            <a:endParaRPr lang="pt-BR" sz="2400" dirty="0"/>
          </a:p>
        </p:txBody>
      </p:sp>
      <p:sp>
        <p:nvSpPr>
          <p:cNvPr id="5" name="Retângulo 4"/>
          <p:cNvSpPr/>
          <p:nvPr/>
        </p:nvSpPr>
        <p:spPr>
          <a:xfrm>
            <a:off x="303854" y="4234699"/>
            <a:ext cx="8501270" cy="1200329"/>
          </a:xfrm>
          <a:prstGeom prst="rect">
            <a:avLst/>
          </a:prstGeom>
        </p:spPr>
        <p:txBody>
          <a:bodyPr wrap="square">
            <a:spAutoFit/>
          </a:bodyPr>
          <a:lstStyle/>
          <a:p>
            <a:pPr marL="342900" indent="-342900" algn="just">
              <a:buFont typeface="Wingdings" panose="05000000000000000000" pitchFamily="2" charset="2"/>
              <a:buChar char="q"/>
            </a:pPr>
            <a:r>
              <a:rPr lang="pt-BR" sz="2400" dirty="0">
                <a:latin typeface="CMR10"/>
              </a:rPr>
              <a:t>Como o quadrado de lado 2 pode ser dividido em 4 quadrados de lado 1, dizemos que o quadrado de lado 2 tem área igual a 4.</a:t>
            </a:r>
            <a:endParaRPr lang="pt-BR" sz="2400" dirty="0"/>
          </a:p>
        </p:txBody>
      </p:sp>
      <p:sp>
        <p:nvSpPr>
          <p:cNvPr id="2" name="Retângulo 1"/>
          <p:cNvSpPr/>
          <p:nvPr/>
        </p:nvSpPr>
        <p:spPr>
          <a:xfrm>
            <a:off x="303854" y="290396"/>
            <a:ext cx="8501270" cy="461665"/>
          </a:xfrm>
          <a:prstGeom prst="rect">
            <a:avLst/>
          </a:prstGeom>
        </p:spPr>
        <p:txBody>
          <a:bodyPr wrap="square">
            <a:spAutoFit/>
          </a:bodyPr>
          <a:lstStyle/>
          <a:p>
            <a:pPr marL="342900" indent="-342900"/>
            <a:r>
              <a:rPr lang="pt-BR" sz="2400" b="1" i="1" dirty="0"/>
              <a:t>Conceito / Área do Quadrado</a:t>
            </a:r>
          </a:p>
        </p:txBody>
      </p:sp>
      <p:sp>
        <p:nvSpPr>
          <p:cNvPr id="6" name="Retângulo 5"/>
          <p:cNvSpPr/>
          <p:nvPr/>
        </p:nvSpPr>
        <p:spPr>
          <a:xfrm>
            <a:off x="303854" y="5398285"/>
            <a:ext cx="8501270" cy="1200329"/>
          </a:xfrm>
          <a:prstGeom prst="rect">
            <a:avLst/>
          </a:prstGeom>
        </p:spPr>
        <p:txBody>
          <a:bodyPr wrap="square">
            <a:spAutoFit/>
          </a:bodyPr>
          <a:lstStyle/>
          <a:p>
            <a:pPr marL="342900" indent="-342900" algn="just">
              <a:buFont typeface="Wingdings" panose="05000000000000000000" pitchFamily="2" charset="2"/>
              <a:buChar char="q"/>
            </a:pPr>
            <a:r>
              <a:rPr lang="pt-BR" sz="2400" dirty="0">
                <a:latin typeface="CMR10"/>
              </a:rPr>
              <a:t>Do mesmo modo, como o quadrado de lado 3 pode ser dividido em 9 quadrados de lado 1, dizemos que o quadrado de lado 3 tem área igual a 9.</a:t>
            </a:r>
            <a:endParaRPr lang="pt-BR" sz="2400" dirty="0"/>
          </a:p>
        </p:txBody>
      </p:sp>
    </p:spTree>
    <p:extLst>
      <p:ext uri="{BB962C8B-B14F-4D97-AF65-F5344CB8AC3E}">
        <p14:creationId xmlns:p14="http://schemas.microsoft.com/office/powerpoint/2010/main" val="16289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3206</Words>
  <Application>Microsoft Office PowerPoint</Application>
  <PresentationFormat>Apresentação na tela (4:3)</PresentationFormat>
  <Paragraphs>174</Paragraphs>
  <Slides>78</Slides>
  <Notes>0</Notes>
  <HiddenSlides>0</HiddenSlides>
  <MMClips>0</MMClips>
  <ScaleCrop>false</ScaleCrop>
  <HeadingPairs>
    <vt:vector size="6" baseType="variant">
      <vt:variant>
        <vt:lpstr>Fontes usadas</vt:lpstr>
      </vt:variant>
      <vt:variant>
        <vt:i4>17</vt:i4>
      </vt:variant>
      <vt:variant>
        <vt:lpstr>Tema</vt:lpstr>
      </vt:variant>
      <vt:variant>
        <vt:i4>1</vt:i4>
      </vt:variant>
      <vt:variant>
        <vt:lpstr>Títulos de slides</vt:lpstr>
      </vt:variant>
      <vt:variant>
        <vt:i4>78</vt:i4>
      </vt:variant>
    </vt:vector>
  </HeadingPairs>
  <TitlesOfParts>
    <vt:vector size="96" baseType="lpstr">
      <vt:lpstr>Arial</vt:lpstr>
      <vt:lpstr>Arial-ItalicMT</vt:lpstr>
      <vt:lpstr>ArialMT</vt:lpstr>
      <vt:lpstr>ArialMT-NormalItalic</vt:lpstr>
      <vt:lpstr>Calibri</vt:lpstr>
      <vt:lpstr>Calibri Light</vt:lpstr>
      <vt:lpstr>Cambria Math</vt:lpstr>
      <vt:lpstr>CMBX10</vt:lpstr>
      <vt:lpstr>CMMI10</vt:lpstr>
      <vt:lpstr>CMR10</vt:lpstr>
      <vt:lpstr>CMSY8</vt:lpstr>
      <vt:lpstr>SFBX1200</vt:lpstr>
      <vt:lpstr>SFRM1095</vt:lpstr>
      <vt:lpstr>SFTI1095</vt:lpstr>
      <vt:lpstr>Symbol</vt:lpstr>
      <vt:lpstr>Times New Roman</vt:lpstr>
      <vt:lpstr>Wingdings</vt:lpstr>
      <vt:lpstr>Tema do Office</vt:lpstr>
      <vt:lpstr>Geometria Figuras geométricas simples, áreas e perímetros.</vt:lpstr>
      <vt:lpstr>Cronograma</vt:lpstr>
      <vt:lpstr>Vídeo-aulas</vt:lpstr>
      <vt:lpstr>O que é área?</vt:lpstr>
      <vt:lpstr>Apresentação do PowerPoint</vt:lpstr>
      <vt:lpstr>O que é perímetro?</vt:lpstr>
      <vt:lpstr>Apresentação do PowerPoint</vt:lpstr>
      <vt:lpstr>Propriedades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Exemplos Resolvidos</vt:lpstr>
      <vt:lpstr>Exemplo 1</vt:lpstr>
      <vt:lpstr>Apresentação do PowerPoint</vt:lpstr>
      <vt:lpstr>Exemplo 2</vt:lpstr>
      <vt:lpstr>Apresentação do PowerPoint</vt:lpstr>
      <vt:lpstr>Exemplo 3</vt:lpstr>
      <vt:lpstr>Apresentação do PowerPoint</vt:lpstr>
      <vt:lpstr>Exemplo 4</vt:lpstr>
      <vt:lpstr>Apresentação do PowerPoint</vt:lpstr>
      <vt:lpstr>Exemplo 5</vt:lpstr>
      <vt:lpstr>Apresentação do PowerPoint</vt:lpstr>
      <vt:lpstr>Exemplo 6</vt:lpstr>
      <vt:lpstr>Apresentação do PowerPoint</vt:lpstr>
      <vt:lpstr>Apresentação do PowerPoint</vt:lpstr>
      <vt:lpstr>Apresentação do PowerPoint</vt:lpstr>
      <vt:lpstr>Áreas: Propriedades importantes.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Exercícios Complementares</vt:lpstr>
      <vt:lpstr>Apresentação do PowerPoint</vt:lpstr>
      <vt:lpstr>Questão 15 da Prova Nível 2 - 1ª fase, da OBMEP do ano de 2012.</vt:lpstr>
      <vt:lpstr>Apresentação do PowerPoint</vt:lpstr>
      <vt:lpstr>Questão 18 da Prova Nível 2 - 1ª fase, da OBMEP do ano de 2009.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Geometria: Áreas</dc:title>
  <dc:creator>DANIEL DA CONCEIÇÃO SANTOS</dc:creator>
  <cp:lastModifiedBy>Tiago Sousa Carmo</cp:lastModifiedBy>
  <cp:revision>65</cp:revision>
  <dcterms:created xsi:type="dcterms:W3CDTF">2016-06-25T13:37:59Z</dcterms:created>
  <dcterms:modified xsi:type="dcterms:W3CDTF">2016-07-02T05:15:25Z</dcterms:modified>
</cp:coreProperties>
</file>