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27/07/2016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27/07/2016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27/07/2016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27/07/2016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27/07/2016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27/07/2016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99A61-40E4-4507-828A-E2664C7814E4}" type="datetimeFigureOut">
              <a:rPr lang="pt-BR" smtClean="0"/>
              <a:pPr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13800" dirty="0" smtClean="0"/>
              <a:t>Exercícios</a:t>
            </a:r>
            <a:endParaRPr lang="pt-BR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285728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arenR"/>
            </a:pPr>
            <a:r>
              <a:rPr lang="pt-BR" sz="2800" b="1" dirty="0" smtClean="0">
                <a:latin typeface="Comic Sans MS" pitchFamily="66" charset="0"/>
              </a:rPr>
              <a:t>Questão 15 do nível2- </a:t>
            </a:r>
            <a:r>
              <a:rPr lang="pt-BR" sz="2800" b="1" dirty="0" err="1" smtClean="0">
                <a:latin typeface="Comic Sans MS" pitchFamily="66" charset="0"/>
              </a:rPr>
              <a:t>1ª</a:t>
            </a:r>
            <a:r>
              <a:rPr lang="pt-BR" sz="2800" b="1" dirty="0" smtClean="0">
                <a:latin typeface="Comic Sans MS" pitchFamily="66" charset="0"/>
              </a:rPr>
              <a:t>fase da OBMEP 2012</a:t>
            </a:r>
            <a:r>
              <a:rPr lang="pt-BR" sz="2800" b="1" dirty="0" smtClean="0">
                <a:latin typeface="Comic Sans MS" pitchFamily="66" charset="0"/>
              </a:rPr>
              <a:t>.</a:t>
            </a:r>
          </a:p>
          <a:p>
            <a:pPr marL="400050" indent="-400050"/>
            <a:r>
              <a:rPr lang="pt-BR" sz="2800" b="1" dirty="0" smtClean="0">
                <a:latin typeface="Comic Sans MS" pitchFamily="66" charset="0"/>
              </a:rPr>
              <a:t> </a:t>
            </a:r>
            <a:endParaRPr lang="pt-BR" sz="2800" b="1" dirty="0" smtClean="0">
              <a:latin typeface="Comic Sans MS" pitchFamily="66" charset="0"/>
            </a:endParaRPr>
          </a:p>
          <a:p>
            <a:pPr marL="400050" indent="-400050" algn="just"/>
            <a:r>
              <a:rPr lang="pt-BR" dirty="0" smtClean="0"/>
              <a:t>	</a:t>
            </a:r>
            <a:r>
              <a:rPr lang="pt-BR" sz="3200" dirty="0" smtClean="0"/>
              <a:t>	</a:t>
            </a:r>
            <a:r>
              <a:rPr lang="pt-BR" sz="3600" dirty="0" smtClean="0"/>
              <a:t>A figura mostra um retângulo de área </a:t>
            </a:r>
            <a:r>
              <a:rPr lang="pt-BR" sz="3600" dirty="0" smtClean="0"/>
              <a:t>720cm2</a:t>
            </a:r>
            <a:r>
              <a:rPr lang="pt-BR" sz="3600" dirty="0" smtClean="0"/>
              <a:t>, formado por nove retângulos menores e iguais. Qual é o perímetro, em centímetros, de um dos retângulos menores?</a:t>
            </a:r>
            <a:r>
              <a:rPr lang="pt-BR" sz="3200" dirty="0" smtClean="0"/>
              <a:t> </a:t>
            </a:r>
          </a:p>
          <a:p>
            <a:pPr marL="400050" indent="-400050"/>
            <a:endParaRPr lang="pt-BR" sz="3200" dirty="0" smtClean="0"/>
          </a:p>
          <a:p>
            <a:pPr marL="400050" indent="-400050"/>
            <a:r>
              <a:rPr lang="pt-BR" sz="3200" dirty="0" smtClean="0"/>
              <a:t>A) 20 </a:t>
            </a:r>
          </a:p>
          <a:p>
            <a:pPr marL="400050" indent="-400050"/>
            <a:r>
              <a:rPr lang="pt-BR" sz="3200" dirty="0" smtClean="0"/>
              <a:t>B) 24</a:t>
            </a:r>
          </a:p>
          <a:p>
            <a:pPr marL="400050" indent="-400050"/>
            <a:r>
              <a:rPr lang="pt-BR" sz="3200" dirty="0" smtClean="0"/>
              <a:t>C) 30 </a:t>
            </a:r>
          </a:p>
          <a:p>
            <a:pPr marL="400050" indent="-400050"/>
            <a:r>
              <a:rPr lang="pt-BR" sz="3200" dirty="0" smtClean="0"/>
              <a:t>D) 36 </a:t>
            </a:r>
          </a:p>
          <a:p>
            <a:pPr marL="400050" indent="-400050"/>
            <a:r>
              <a:rPr lang="pt-BR" sz="3200" dirty="0" smtClean="0"/>
              <a:t>E) 48</a:t>
            </a:r>
            <a:endParaRPr lang="pt-BR" sz="3200" b="1" dirty="0" smtClean="0">
              <a:latin typeface="Comic Sans MS" pitchFamily="66" charset="0"/>
            </a:endParaRPr>
          </a:p>
        </p:txBody>
      </p:sp>
      <p:pic>
        <p:nvPicPr>
          <p:cNvPr id="3" name="Imagem 2" descr="IM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929066"/>
            <a:ext cx="5033317" cy="2428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190285"/>
            <a:ext cx="871540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  <a:latin typeface="Comic Sans MS" pitchFamily="66" charset="0"/>
              </a:rPr>
              <a:t>Solução:</a:t>
            </a:r>
          </a:p>
          <a:p>
            <a:r>
              <a:rPr lang="pt-BR" dirty="0" smtClean="0">
                <a:latin typeface="Comic Sans MS" pitchFamily="66" charset="0"/>
              </a:rPr>
              <a:t>Temos</a:t>
            </a:r>
          </a:p>
          <a:p>
            <a:r>
              <a:rPr lang="pt-BR" dirty="0" smtClean="0">
                <a:latin typeface="Comic Sans MS" pitchFamily="66" charset="0"/>
              </a:rPr>
              <a:t>Área do Retângulo = 720cm²</a:t>
            </a:r>
            <a:br>
              <a:rPr lang="pt-BR" dirty="0" smtClean="0">
                <a:latin typeface="Comic Sans MS" pitchFamily="66" charset="0"/>
              </a:rPr>
            </a:br>
            <a:r>
              <a:rPr lang="pt-BR" dirty="0" smtClean="0">
                <a:latin typeface="Comic Sans MS" pitchFamily="66" charset="0"/>
              </a:rPr>
              <a:t>formado = 9 retângulo menores e iguais</a:t>
            </a:r>
            <a:br>
              <a:rPr lang="pt-BR" dirty="0" smtClean="0">
                <a:latin typeface="Comic Sans MS" pitchFamily="66" charset="0"/>
              </a:rPr>
            </a:br>
            <a:r>
              <a:rPr lang="pt-BR" dirty="0" smtClean="0">
                <a:latin typeface="Comic Sans MS" pitchFamily="66" charset="0"/>
              </a:rPr>
              <a:t/>
            </a:r>
            <a:br>
              <a:rPr lang="pt-BR" dirty="0" smtClean="0">
                <a:latin typeface="Comic Sans MS" pitchFamily="66" charset="0"/>
              </a:rPr>
            </a:br>
            <a:r>
              <a:rPr lang="pt-BR" dirty="0" smtClean="0">
                <a:latin typeface="Comic Sans MS" pitchFamily="66" charset="0"/>
              </a:rPr>
              <a:t>720 divide por 9 retângulos pequenos</a:t>
            </a:r>
            <a:br>
              <a:rPr lang="pt-BR" dirty="0" smtClean="0">
                <a:latin typeface="Comic Sans MS" pitchFamily="66" charset="0"/>
              </a:rPr>
            </a:br>
            <a:r>
              <a:rPr lang="pt-BR" dirty="0" smtClean="0">
                <a:latin typeface="Comic Sans MS" pitchFamily="66" charset="0"/>
              </a:rPr>
              <a:t>720 </a:t>
            </a:r>
            <a:r>
              <a:rPr lang="pt-BR" dirty="0" smtClean="0">
                <a:latin typeface="Comic Sans MS" pitchFamily="66" charset="0"/>
              </a:rPr>
              <a:t>: 9 = 80 </a:t>
            </a:r>
            <a:r>
              <a:rPr lang="pt-BR" dirty="0" err="1" smtClean="0">
                <a:latin typeface="Comic Sans MS" pitchFamily="66" charset="0"/>
              </a:rPr>
              <a:t>cm²</a:t>
            </a:r>
            <a:r>
              <a:rPr lang="pt-BR" dirty="0" smtClean="0">
                <a:latin typeface="Comic Sans MS" pitchFamily="66" charset="0"/>
              </a:rPr>
              <a:t> (cada retângulo  menor)</a:t>
            </a:r>
            <a:br>
              <a:rPr lang="pt-BR" dirty="0" smtClean="0">
                <a:latin typeface="Comic Sans MS" pitchFamily="66" charset="0"/>
              </a:rPr>
            </a:br>
            <a:r>
              <a:rPr lang="pt-BR" dirty="0" smtClean="0">
                <a:latin typeface="Comic Sans MS" pitchFamily="66" charset="0"/>
              </a:rPr>
              <a:t/>
            </a:r>
            <a:br>
              <a:rPr lang="pt-BR" dirty="0" smtClean="0">
                <a:latin typeface="Comic Sans MS" pitchFamily="66" charset="0"/>
              </a:rPr>
            </a:b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pt-BR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Qual </a:t>
            </a: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é o perímetro, em centímetros, em um dos retângulo menores?</a:t>
            </a:r>
          </a:p>
          <a:p>
            <a:r>
              <a:rPr lang="pt-BR" dirty="0" smtClean="0">
                <a:latin typeface="Comic Sans MS" pitchFamily="66" charset="0"/>
              </a:rPr>
              <a:t>Se a área do </a:t>
            </a:r>
            <a:r>
              <a:rPr lang="pt-BR" dirty="0" smtClean="0">
                <a:latin typeface="Comic Sans MS" pitchFamily="66" charset="0"/>
              </a:rPr>
              <a:t>retângulo </a:t>
            </a:r>
            <a:r>
              <a:rPr lang="pt-BR" dirty="0" smtClean="0">
                <a:latin typeface="Comic Sans MS" pitchFamily="66" charset="0"/>
              </a:rPr>
              <a:t>menor é 80cm² então:</a:t>
            </a:r>
            <a:br>
              <a:rPr lang="pt-BR" dirty="0" smtClean="0">
                <a:latin typeface="Comic Sans MS" pitchFamily="66" charset="0"/>
              </a:rPr>
            </a:br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Comprimento = 10cm</a:t>
            </a:r>
            <a:br>
              <a:rPr lang="pt-BR" dirty="0" smtClean="0">
                <a:latin typeface="Comic Sans MS" pitchFamily="66" charset="0"/>
              </a:rPr>
            </a:br>
            <a:r>
              <a:rPr lang="pt-BR" dirty="0" smtClean="0">
                <a:latin typeface="Comic Sans MS" pitchFamily="66" charset="0"/>
              </a:rPr>
              <a:t>Largura = 8cm</a:t>
            </a:r>
            <a:br>
              <a:rPr lang="pt-BR" dirty="0" smtClean="0">
                <a:latin typeface="Comic Sans MS" pitchFamily="66" charset="0"/>
              </a:rPr>
            </a:br>
            <a:r>
              <a:rPr lang="pt-BR" dirty="0" smtClean="0">
                <a:latin typeface="Comic Sans MS" pitchFamily="66" charset="0"/>
              </a:rPr>
              <a:t/>
            </a:r>
            <a:br>
              <a:rPr lang="pt-BR" dirty="0" smtClean="0">
                <a:latin typeface="Comic Sans MS" pitchFamily="66" charset="0"/>
              </a:rPr>
            </a:br>
            <a:r>
              <a:rPr lang="pt-BR" b="1" dirty="0" smtClean="0">
                <a:latin typeface="Comic Sans MS" pitchFamily="66" charset="0"/>
              </a:rPr>
              <a:t>Perímetro </a:t>
            </a:r>
            <a:r>
              <a:rPr lang="pt-BR" b="1" dirty="0" smtClean="0">
                <a:latin typeface="Comic Sans MS" pitchFamily="66" charset="0"/>
              </a:rPr>
              <a:t>do </a:t>
            </a:r>
            <a:r>
              <a:rPr lang="pt-BR" b="1" dirty="0" smtClean="0">
                <a:latin typeface="Comic Sans MS" pitchFamily="66" charset="0"/>
              </a:rPr>
              <a:t>Retângulo </a:t>
            </a:r>
            <a:r>
              <a:rPr lang="pt-BR" b="1" dirty="0" smtClean="0">
                <a:latin typeface="Comic Sans MS" pitchFamily="66" charset="0"/>
              </a:rPr>
              <a:t>menor</a:t>
            </a:r>
            <a:r>
              <a:rPr lang="pt-BR" dirty="0" smtClean="0">
                <a:latin typeface="Comic Sans MS" pitchFamily="66" charset="0"/>
              </a:rPr>
              <a:t/>
            </a:r>
            <a:br>
              <a:rPr lang="pt-BR" dirty="0" smtClean="0">
                <a:latin typeface="Comic Sans MS" pitchFamily="66" charset="0"/>
              </a:rPr>
            </a:br>
            <a:r>
              <a:rPr lang="pt-BR" dirty="0" smtClean="0">
                <a:latin typeface="Comic Sans MS" pitchFamily="66" charset="0"/>
              </a:rPr>
              <a:t>P = C + L + C +L</a:t>
            </a:r>
            <a:br>
              <a:rPr lang="pt-BR" dirty="0" smtClean="0">
                <a:latin typeface="Comic Sans MS" pitchFamily="66" charset="0"/>
              </a:rPr>
            </a:br>
            <a:r>
              <a:rPr lang="pt-BR" dirty="0" smtClean="0">
                <a:latin typeface="Comic Sans MS" pitchFamily="66" charset="0"/>
              </a:rPr>
              <a:t>P = 2C + 2L</a:t>
            </a:r>
            <a:br>
              <a:rPr lang="pt-BR" dirty="0" smtClean="0">
                <a:latin typeface="Comic Sans MS" pitchFamily="66" charset="0"/>
              </a:rPr>
            </a:br>
            <a:r>
              <a:rPr lang="pt-BR" dirty="0" smtClean="0">
                <a:latin typeface="Comic Sans MS" pitchFamily="66" charset="0"/>
              </a:rPr>
              <a:t>P = 2(10cm) + 2(8cm)</a:t>
            </a:r>
            <a:br>
              <a:rPr lang="pt-BR" dirty="0" smtClean="0">
                <a:latin typeface="Comic Sans MS" pitchFamily="66" charset="0"/>
              </a:rPr>
            </a:br>
            <a:r>
              <a:rPr lang="pt-BR" dirty="0" smtClean="0">
                <a:latin typeface="Comic Sans MS" pitchFamily="66" charset="0"/>
              </a:rPr>
              <a:t>P = 20cm + 16cm</a:t>
            </a:r>
            <a:br>
              <a:rPr lang="pt-BR" dirty="0" smtClean="0">
                <a:latin typeface="Comic Sans MS" pitchFamily="66" charset="0"/>
              </a:rPr>
            </a:br>
            <a:r>
              <a:rPr lang="pt-BR" dirty="0" smtClean="0">
                <a:latin typeface="Comic Sans MS" pitchFamily="66" charset="0"/>
              </a:rPr>
              <a:t>P = 36cm </a:t>
            </a:r>
            <a:br>
              <a:rPr lang="pt-BR" dirty="0" smtClean="0">
                <a:latin typeface="Comic Sans MS" pitchFamily="66" charset="0"/>
              </a:rPr>
            </a:br>
            <a:r>
              <a:rPr lang="pt-BR" b="1" dirty="0" smtClean="0">
                <a:latin typeface="Comic Sans MS" pitchFamily="66" charset="0"/>
              </a:rPr>
              <a:t>o </a:t>
            </a:r>
            <a:r>
              <a:rPr lang="pt-BR" b="1" dirty="0" smtClean="0">
                <a:latin typeface="Comic Sans MS" pitchFamily="66" charset="0"/>
              </a:rPr>
              <a:t>Perímetro </a:t>
            </a:r>
            <a:r>
              <a:rPr lang="pt-BR" b="1" dirty="0" smtClean="0">
                <a:latin typeface="Comic Sans MS" pitchFamily="66" charset="0"/>
              </a:rPr>
              <a:t>do triângulo menor é de </a:t>
            </a:r>
            <a:r>
              <a:rPr lang="pt-BR" b="1" dirty="0" smtClean="0">
                <a:solidFill>
                  <a:srgbClr val="FF0000"/>
                </a:solidFill>
                <a:latin typeface="Comic Sans MS" pitchFamily="66" charset="0"/>
              </a:rPr>
              <a:t>36 cm</a:t>
            </a:r>
            <a:endParaRPr lang="pt-B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Comic Sans MS" pitchFamily="66" charset="0"/>
              </a:rPr>
              <a:t>II) </a:t>
            </a:r>
            <a:r>
              <a:rPr lang="pt-BR" sz="3200" b="1" dirty="0" smtClean="0">
                <a:latin typeface="Comic Sans MS" pitchFamily="66" charset="0"/>
              </a:rPr>
              <a:t>Questão 18 do nível 2-</a:t>
            </a:r>
            <a:r>
              <a:rPr lang="pt-BR" sz="3200" b="1" dirty="0" err="1" smtClean="0">
                <a:latin typeface="Comic Sans MS" pitchFamily="66" charset="0"/>
              </a:rPr>
              <a:t>1ª</a:t>
            </a:r>
            <a:r>
              <a:rPr lang="pt-BR" sz="3200" b="1" dirty="0" smtClean="0">
                <a:latin typeface="Comic Sans MS" pitchFamily="66" charset="0"/>
              </a:rPr>
              <a:t>fase da OBMEP de 2009</a:t>
            </a:r>
            <a:endParaRPr lang="pt-BR" sz="2000" b="1" dirty="0" smtClean="0">
              <a:latin typeface="Comic Sans MS" pitchFamily="66" charset="0"/>
            </a:endParaRPr>
          </a:p>
          <a:p>
            <a:endParaRPr lang="pt-BR" sz="2000" b="1" dirty="0" smtClean="0">
              <a:latin typeface="Comic Sans MS" pitchFamily="66" charset="0"/>
            </a:endParaRPr>
          </a:p>
          <a:p>
            <a:r>
              <a:rPr lang="pt-BR" sz="2000" b="1" dirty="0" smtClean="0">
                <a:latin typeface="Comic Sans MS" pitchFamily="66" charset="0"/>
              </a:rPr>
              <a:t> </a:t>
            </a:r>
          </a:p>
          <a:p>
            <a:r>
              <a:rPr lang="pt-BR" sz="2000" b="1" dirty="0" smtClean="0">
                <a:latin typeface="Comic Sans MS" pitchFamily="66" charset="0"/>
              </a:rPr>
              <a:t>   </a:t>
            </a:r>
          </a:p>
          <a:p>
            <a:endParaRPr lang="pt-BR" sz="2000" b="1" dirty="0">
              <a:latin typeface="Comic Sans MS" pitchFamily="66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1017331"/>
            <a:ext cx="90725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/>
              <a:t>	Na </a:t>
            </a:r>
            <a:r>
              <a:rPr lang="pt-BR" sz="4000" dirty="0" smtClean="0"/>
              <a:t>figura, ABCD é um paralelogramo e o segmento EF é paralelo a AB. Qual é a soma das áreas dos triângulos sombreados?</a:t>
            </a:r>
            <a:endParaRPr lang="pt-BR" sz="4000" dirty="0"/>
          </a:p>
        </p:txBody>
      </p:sp>
      <p:pic>
        <p:nvPicPr>
          <p:cNvPr id="5" name="Imagem 4" descr="im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1876"/>
            <a:ext cx="7345033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ex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785794"/>
            <a:ext cx="8810687" cy="52864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20" y="1000108"/>
            <a:ext cx="850112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Daniela quer cercar o terreno representado pela figura. Nessa figura dois lados consecutivos são sempre perpendiculares e as medidas de alguns lados estão indicadas em metros. Quantos metros de cerca Daniela terá que comprar?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140 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b) 280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c) 320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d) 1800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e) 4800</a:t>
            </a:r>
            <a:endParaRPr kumimoji="0" lang="pt-B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85720" y="214290"/>
            <a:ext cx="8858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latin typeface="Comic Sans MS" pitchFamily="66" charset="0"/>
              </a:rPr>
              <a:t>III) </a:t>
            </a:r>
            <a:r>
              <a:rPr lang="pt-BR" sz="2400" b="1" dirty="0" smtClean="0">
                <a:latin typeface="Comic Sans MS" pitchFamily="66" charset="0"/>
              </a:rPr>
              <a:t>Questão </a:t>
            </a:r>
            <a:r>
              <a:rPr lang="pt-BR" sz="2400" b="1" dirty="0" smtClean="0">
                <a:latin typeface="Comic Sans MS" pitchFamily="66" charset="0"/>
              </a:rPr>
              <a:t>8 </a:t>
            </a:r>
            <a:r>
              <a:rPr lang="pt-BR" sz="2400" b="1" dirty="0" smtClean="0">
                <a:latin typeface="Comic Sans MS" pitchFamily="66" charset="0"/>
              </a:rPr>
              <a:t>do nível </a:t>
            </a:r>
            <a:r>
              <a:rPr lang="pt-BR" sz="2400" b="1" dirty="0" smtClean="0">
                <a:latin typeface="Comic Sans MS" pitchFamily="66" charset="0"/>
              </a:rPr>
              <a:t>1-</a:t>
            </a:r>
            <a:r>
              <a:rPr lang="pt-BR" sz="2400" b="1" dirty="0" err="1" smtClean="0">
                <a:latin typeface="Comic Sans MS" pitchFamily="66" charset="0"/>
              </a:rPr>
              <a:t>1ª</a:t>
            </a:r>
            <a:r>
              <a:rPr lang="pt-BR" sz="2400" b="1" dirty="0" smtClean="0">
                <a:latin typeface="Comic Sans MS" pitchFamily="66" charset="0"/>
              </a:rPr>
              <a:t>fase </a:t>
            </a:r>
            <a:r>
              <a:rPr lang="pt-BR" sz="2400" b="1" dirty="0" smtClean="0">
                <a:latin typeface="Comic Sans MS" pitchFamily="66" charset="0"/>
              </a:rPr>
              <a:t>da OBMEP de </a:t>
            </a:r>
            <a:r>
              <a:rPr lang="pt-BR" sz="2400" b="1" dirty="0" smtClean="0">
                <a:latin typeface="Comic Sans MS" pitchFamily="66" charset="0"/>
              </a:rPr>
              <a:t>2005</a:t>
            </a:r>
            <a:endParaRPr lang="pt-BR" sz="1600" b="1" dirty="0" smtClean="0">
              <a:latin typeface="Comic Sans MS" pitchFamily="66" charset="0"/>
            </a:endParaRPr>
          </a:p>
        </p:txBody>
      </p:sp>
      <p:pic>
        <p:nvPicPr>
          <p:cNvPr id="5" name="Imagem 4" descr="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429000"/>
            <a:ext cx="3967423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l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62" y="642918"/>
            <a:ext cx="8752356" cy="54007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8" y="142852"/>
            <a:ext cx="90011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dirty="0" smtClean="0">
                <a:latin typeface="Comic Sans MS" pitchFamily="66" charset="0"/>
              </a:rPr>
              <a:t>IV) Questão14 </a:t>
            </a:r>
            <a:r>
              <a:rPr lang="pt-BR" sz="2600" b="1" dirty="0" smtClean="0">
                <a:latin typeface="Comic Sans MS" pitchFamily="66" charset="0"/>
              </a:rPr>
              <a:t>do </a:t>
            </a:r>
            <a:r>
              <a:rPr lang="pt-BR" sz="2600" b="1" dirty="0" smtClean="0">
                <a:latin typeface="Comic Sans MS" pitchFamily="66" charset="0"/>
              </a:rPr>
              <a:t>nível 2 -</a:t>
            </a:r>
            <a:r>
              <a:rPr lang="pt-BR" sz="2600" b="1" dirty="0" err="1" smtClean="0">
                <a:latin typeface="Comic Sans MS" pitchFamily="66" charset="0"/>
              </a:rPr>
              <a:t>1ª</a:t>
            </a:r>
            <a:r>
              <a:rPr lang="pt-BR" sz="2600" b="1" dirty="0" smtClean="0">
                <a:latin typeface="Comic Sans MS" pitchFamily="66" charset="0"/>
              </a:rPr>
              <a:t>fase </a:t>
            </a:r>
            <a:r>
              <a:rPr lang="pt-BR" sz="2600" b="1" dirty="0" smtClean="0">
                <a:latin typeface="Comic Sans MS" pitchFamily="66" charset="0"/>
              </a:rPr>
              <a:t>da OBMEP de </a:t>
            </a:r>
            <a:r>
              <a:rPr lang="pt-BR" sz="2600" b="1" dirty="0" smtClean="0">
                <a:latin typeface="Comic Sans MS" pitchFamily="66" charset="0"/>
              </a:rPr>
              <a:t>2007</a:t>
            </a:r>
            <a:endParaRPr lang="pt-BR" sz="2600" b="1" dirty="0" smtClean="0"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Imagem 39" descr="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142984"/>
            <a:ext cx="8785472" cy="457203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2876" y="571480"/>
            <a:ext cx="885828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 figura mostra um cartão com suas dimensões em cent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metros indicadas por x e y, bem como os retângulos que Juliana pode fazer.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Segue que 2(8x + y) = 236 e 2(x + 8y) = 376. Temos então 8x + y = 118, donde y = 118 − 8x. Da segunda equa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ão segue x+ 8y = 188. Substituindo o valor de y temos x+ 8(118−8x) = x+ 944−64x = 944−63x = 188. Logo 63x = 756, donde x = 12 e então y = 118 − 8x = 118 − 96 = 22. Portanto a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rea do cartão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12 × 22 =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264</a:t>
            </a:r>
            <a:endParaRPr kumimoji="0" lang="pt-BR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4285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Comic Sans MS" pitchFamily="66" charset="0"/>
              </a:rPr>
              <a:t>Solução:</a:t>
            </a:r>
          </a:p>
        </p:txBody>
      </p:sp>
      <p:pic>
        <p:nvPicPr>
          <p:cNvPr id="4" name="Imagem 3" descr="ik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818" y="1904989"/>
            <a:ext cx="6868016" cy="25241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232</Words>
  <Application>Microsoft Office PowerPoint</Application>
  <PresentationFormat>Apresentação na tela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Exercícios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</dc:title>
  <dc:creator>GERSON</dc:creator>
  <cp:lastModifiedBy>GERSON</cp:lastModifiedBy>
  <cp:revision>37</cp:revision>
  <dcterms:created xsi:type="dcterms:W3CDTF">2016-07-09T17:31:28Z</dcterms:created>
  <dcterms:modified xsi:type="dcterms:W3CDTF">2016-07-27T21:53:20Z</dcterms:modified>
</cp:coreProperties>
</file>