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02" r:id="rId3"/>
    <p:sldId id="303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7" r:id="rId19"/>
    <p:sldId id="348" r:id="rId20"/>
    <p:sldId id="349" r:id="rId21"/>
    <p:sldId id="350" r:id="rId22"/>
    <p:sldId id="351" r:id="rId23"/>
    <p:sldId id="304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09" r:id="rId33"/>
    <p:sldId id="321" r:id="rId34"/>
    <p:sldId id="322" r:id="rId35"/>
    <p:sldId id="323" r:id="rId36"/>
    <p:sldId id="324" r:id="rId37"/>
    <p:sldId id="325" r:id="rId38"/>
    <p:sldId id="326" r:id="rId39"/>
    <p:sldId id="327" r:id="rId40"/>
    <p:sldId id="328" r:id="rId41"/>
    <p:sldId id="329" r:id="rId42"/>
    <p:sldId id="330" r:id="rId43"/>
    <p:sldId id="258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8/12/2016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8/12/2016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8/12/2016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8/12/2016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8/12/2016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8/12/2016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8/12/2016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8/12/2016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8/12/2016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8/12/2016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8/12/2016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8/12/2016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86.png"/><Relationship Id="rId4" Type="http://schemas.openxmlformats.org/officeDocument/2006/relationships/image" Target="../media/image42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-x5YTX7aDY" TargetMode="External"/><Relationship Id="rId7" Type="http://schemas.openxmlformats.org/officeDocument/2006/relationships/hyperlink" Target="https://www.youtube.com/watch?v=LpqJrPreyYQ" TargetMode="External"/><Relationship Id="rId2" Type="http://schemas.openxmlformats.org/officeDocument/2006/relationships/hyperlink" Target="https://www.youtube.com/watch?v=yttXyq8-xu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CLEXHyd2afM" TargetMode="External"/><Relationship Id="rId5" Type="http://schemas.openxmlformats.org/officeDocument/2006/relationships/hyperlink" Target="https://www.youtube.com/watch?v=FtXdBpiWeD8" TargetMode="External"/><Relationship Id="rId4" Type="http://schemas.openxmlformats.org/officeDocument/2006/relationships/hyperlink" Target="https://www.youtube.com/watch?v=3XBqtR0NeAU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Aula 6</a:t>
            </a:r>
            <a:r>
              <a:rPr lang="pt-BR" dirty="0" smtClean="0"/>
              <a:t> </a:t>
            </a:r>
            <a:r>
              <a:rPr lang="pt-BR" dirty="0"/>
              <a:t>- </a:t>
            </a:r>
            <a:r>
              <a:rPr lang="pt-BR" dirty="0" smtClean="0"/>
              <a:t>Geometria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FIGURAS GEOMÉTRICAS SIMPLES, ÁREAS E PERÍMETROS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48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/>
              <a:t>Exemplo 4</a:t>
            </a:r>
            <a:endParaRPr lang="pt-BR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655" y="4634338"/>
            <a:ext cx="2218691" cy="171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Na figura a seguir, ABCD é um quadrado de lado 18. Sobre cada um dos seus lados estão marcados dois pontos que dividem o lado do quadrado em 3 partes iguais. Traçando alguns segmentos que unem estes pontos, foi obtida a seguinte figura. Qual é a área do quadrado sombreado?</a:t>
            </a:r>
          </a:p>
        </p:txBody>
      </p:sp>
    </p:spTree>
    <p:extLst>
      <p:ext uri="{BB962C8B-B14F-4D97-AF65-F5344CB8AC3E}">
        <p14:creationId xmlns:p14="http://schemas.microsoft.com/office/powerpoint/2010/main" val="640001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98" y="647115"/>
            <a:ext cx="11608421" cy="550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49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Exemplo 5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dirty="0"/>
              <a:t>(Banco de Questões 2011, N1Q11, página 15) O Tio Mané é torcedor doente do Coco da Selva Futebol Clube e resolveu fazer uma bandeira para apoiar seu time no jogo contra o Desportivo </a:t>
            </a:r>
            <a:r>
              <a:rPr lang="pt-BR" sz="2000" dirty="0" err="1"/>
              <a:t>Quixajuba</a:t>
            </a:r>
            <a:r>
              <a:rPr lang="pt-BR" sz="2000" dirty="0"/>
              <a:t>. Para isto, comprou um tecido branco retangular com 100 cm de largura e 60 cm de altura. Dividiu dois de seus lados em cinco partes iguais e os outros dois em três partes iguais, marcou o centro do retângulo e pintou o tecido da forma indicada na figura. Qual é a área do tecido que Tio Mané pintou?</a:t>
            </a:r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958" y="4001294"/>
            <a:ext cx="2878085" cy="138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300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617" y="187986"/>
            <a:ext cx="8179795" cy="667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589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Exemplo 6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859" y="1690689"/>
            <a:ext cx="11976283" cy="440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89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05" y="1448972"/>
            <a:ext cx="11288916" cy="334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392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222" y="1358183"/>
            <a:ext cx="11429103" cy="372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42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074" y="92446"/>
            <a:ext cx="8259764" cy="676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56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44550"/>
            <a:ext cx="5486400" cy="208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982664"/>
            <a:ext cx="5486400" cy="180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 descr="3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49700"/>
            <a:ext cx="5486400" cy="204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4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825876"/>
            <a:ext cx="5486400" cy="2290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2513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73139"/>
            <a:ext cx="5486400" cy="182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973139"/>
            <a:ext cx="5486400" cy="182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 descr="7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44939"/>
            <a:ext cx="5486400" cy="2052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8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217989"/>
            <a:ext cx="5486400" cy="1508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4918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dirty="0" smtClean="0"/>
              <a:t>Revisão da 1ª aula de Geometria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t-BR" dirty="0" smtClean="0"/>
              <a:t>Seções 7.1 </a:t>
            </a:r>
            <a:r>
              <a:rPr lang="pt-BR" dirty="0"/>
              <a:t>a 7.6 da Apostila do PIC “Encontros de Geometria – Parte 1”, F. </a:t>
            </a:r>
            <a:r>
              <a:rPr lang="pt-BR" dirty="0" err="1"/>
              <a:t>Dutenhefner</a:t>
            </a:r>
            <a:r>
              <a:rPr lang="pt-BR" dirty="0"/>
              <a:t>, L. </a:t>
            </a:r>
            <a:r>
              <a:rPr lang="pt-BR" dirty="0" err="1"/>
              <a:t>Cadar</a:t>
            </a:r>
            <a:r>
              <a:rPr lang="pt-BR" dirty="0"/>
              <a:t> (http://www.obmep.org.br/docs/Geometria.pdf). </a:t>
            </a:r>
          </a:p>
        </p:txBody>
      </p:sp>
    </p:spTree>
    <p:extLst>
      <p:ext uri="{BB962C8B-B14F-4D97-AF65-F5344CB8AC3E}">
        <p14:creationId xmlns:p14="http://schemas.microsoft.com/office/powerpoint/2010/main" val="3059085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01700"/>
            <a:ext cx="5486400" cy="196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1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846138"/>
            <a:ext cx="5486400" cy="2078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 descr="11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48125"/>
            <a:ext cx="5486400" cy="1847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5356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08075"/>
            <a:ext cx="5486400" cy="155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063625"/>
            <a:ext cx="5486400" cy="164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 descr="3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86201"/>
            <a:ext cx="5486400" cy="2170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4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987800"/>
            <a:ext cx="5486400" cy="1968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3073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85" y="457200"/>
            <a:ext cx="4322233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0" y="457200"/>
            <a:ext cx="38608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48448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dirty="0" smtClean="0"/>
              <a:t>Propriedades </a:t>
            </a:r>
            <a:r>
              <a:rPr lang="pt-BR" dirty="0"/>
              <a:t>que facilitam o cálculo de área de um </a:t>
            </a:r>
            <a:r>
              <a:rPr lang="pt-BR" dirty="0" smtClean="0"/>
              <a:t>triângulo.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/>
              <a:t>seção 2.1 da Apostila do PIC da OBMEP “Teorema de Pitágoras e Áreas”, E. </a:t>
            </a:r>
            <a:r>
              <a:rPr lang="pt-BR" dirty="0" smtClean="0"/>
              <a:t>Wagner.</a:t>
            </a:r>
          </a:p>
        </p:txBody>
      </p:sp>
    </p:spTree>
    <p:extLst>
      <p:ext uri="{BB962C8B-B14F-4D97-AF65-F5344CB8AC3E}">
        <p14:creationId xmlns:p14="http://schemas.microsoft.com/office/powerpoint/2010/main" val="333981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18052" y="175625"/>
            <a:ext cx="3549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b="1" dirty="0">
                <a:latin typeface="SFRM1095"/>
              </a:rPr>
              <a:t>Área de um triângulo</a:t>
            </a:r>
            <a:endParaRPr lang="pt-BR" sz="2400" b="1" dirty="0"/>
          </a:p>
        </p:txBody>
      </p:sp>
      <p:sp>
        <p:nvSpPr>
          <p:cNvPr id="4" name="Retângulo 3"/>
          <p:cNvSpPr/>
          <p:nvPr/>
        </p:nvSpPr>
        <p:spPr>
          <a:xfrm>
            <a:off x="318053" y="852246"/>
            <a:ext cx="47993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400" dirty="0">
                <a:latin typeface="SFRM1095"/>
              </a:rPr>
              <a:t>A fórmula tradicional.</a:t>
            </a:r>
            <a:endParaRPr lang="pt-BR" sz="2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366" y="285837"/>
            <a:ext cx="5280660" cy="1594485"/>
          </a:xfrm>
          <a:prstGeom prst="rect">
            <a:avLst/>
          </a:prstGeom>
        </p:spPr>
      </p:pic>
      <p:grpSp>
        <p:nvGrpSpPr>
          <p:cNvPr id="10" name="Agrupar 9"/>
          <p:cNvGrpSpPr/>
          <p:nvPr/>
        </p:nvGrpSpPr>
        <p:grpSpPr>
          <a:xfrm>
            <a:off x="318053" y="4083408"/>
            <a:ext cx="11709913" cy="2774592"/>
            <a:chOff x="238539" y="4083408"/>
            <a:chExt cx="8782435" cy="2774592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8909" y="5212080"/>
              <a:ext cx="5092065" cy="1645920"/>
            </a:xfrm>
            <a:prstGeom prst="rect">
              <a:avLst/>
            </a:prstGeom>
          </p:spPr>
        </p:pic>
        <p:sp>
          <p:nvSpPr>
            <p:cNvPr id="7" name="Retângulo 6"/>
            <p:cNvSpPr/>
            <p:nvPr/>
          </p:nvSpPr>
          <p:spPr>
            <a:xfrm>
              <a:off x="238539" y="4083408"/>
              <a:ext cx="8615176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>
                <a:buFont typeface="Wingdings" panose="05000000000000000000" pitchFamily="2" charset="2"/>
                <a:buChar char="q"/>
              </a:pPr>
              <a:r>
                <a:rPr lang="pt-BR" sz="2400" dirty="0">
                  <a:latin typeface="SFRM1095"/>
                </a:rPr>
                <a:t>Quando os três lados são conhecidos, calcular a altura ou um dos ângulos dá algum trabalho. Nesse momento, a fórmula de Heron é ótima. </a:t>
              </a:r>
              <a:r>
                <a:rPr lang="pt-BR" dirty="0">
                  <a:latin typeface="SFRM1095"/>
                </a:rPr>
                <a:t>(não daremos aqui a demonstração dela)</a:t>
              </a:r>
              <a:endParaRPr lang="pt-BR" sz="2400" dirty="0"/>
            </a:p>
          </p:txBody>
        </p:sp>
      </p:grpSp>
      <p:grpSp>
        <p:nvGrpSpPr>
          <p:cNvPr id="12" name="Agrupar 11"/>
          <p:cNvGrpSpPr/>
          <p:nvPr/>
        </p:nvGrpSpPr>
        <p:grpSpPr>
          <a:xfrm>
            <a:off x="318053" y="2004622"/>
            <a:ext cx="11873948" cy="1609725"/>
            <a:chOff x="238539" y="2004621"/>
            <a:chExt cx="8905461" cy="1609725"/>
          </a:xfrm>
        </p:grpSpPr>
        <p:sp>
          <p:nvSpPr>
            <p:cNvPr id="2" name="Retângulo 1"/>
            <p:cNvSpPr/>
            <p:nvPr/>
          </p:nvSpPr>
          <p:spPr>
            <a:xfrm>
              <a:off x="238539" y="2318743"/>
              <a:ext cx="506688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>
                <a:buFont typeface="Wingdings" panose="05000000000000000000" pitchFamily="2" charset="2"/>
                <a:buChar char="q"/>
              </a:pPr>
              <a:r>
                <a:rPr lang="pt-BR" sz="2400" dirty="0">
                  <a:latin typeface="SFRM1095"/>
                </a:rPr>
                <a:t>Se você já conhece um pouco de trigonometria, a fórmula seguinte é muito boa.</a:t>
              </a:r>
              <a:endParaRPr lang="pt-BR" sz="2400" dirty="0"/>
            </a:p>
          </p:txBody>
        </p:sp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5425" y="2004621"/>
              <a:ext cx="3838575" cy="1609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692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18053" y="175625"/>
            <a:ext cx="4344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>
                <a:latin typeface="SFRM1095"/>
              </a:rPr>
              <a:t>Propriedades Importantes</a:t>
            </a:r>
            <a:endParaRPr lang="pt-BR" sz="2400" b="1" dirty="0"/>
          </a:p>
        </p:txBody>
      </p:sp>
      <p:sp>
        <p:nvSpPr>
          <p:cNvPr id="6" name="Retângulo 5"/>
          <p:cNvSpPr/>
          <p:nvPr/>
        </p:nvSpPr>
        <p:spPr>
          <a:xfrm>
            <a:off x="318052" y="1115285"/>
            <a:ext cx="2236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latin typeface="SFBX1200"/>
              </a:rPr>
              <a:t>Propriedade 1</a:t>
            </a:r>
            <a:endParaRPr lang="pt-BR" sz="2400" b="1" dirty="0"/>
          </a:p>
        </p:txBody>
      </p:sp>
      <p:sp>
        <p:nvSpPr>
          <p:cNvPr id="9" name="Retângulo 8"/>
          <p:cNvSpPr/>
          <p:nvPr/>
        </p:nvSpPr>
        <p:spPr>
          <a:xfrm>
            <a:off x="318051" y="1750664"/>
            <a:ext cx="11291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SFRM1095"/>
              </a:rPr>
              <a:t>	A área de um triângulo não se altera quando sua base permanece fixa e o terceiro vértice percorre uma reta paralela à base.</a:t>
            </a:r>
            <a:endParaRPr lang="pt-BR" sz="2400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092" y="2748258"/>
            <a:ext cx="5897880" cy="1905000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411092" y="4935932"/>
            <a:ext cx="111986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SFRM1095"/>
              </a:rPr>
              <a:t>Na figura acima, a reta </a:t>
            </a:r>
            <a:r>
              <a:rPr lang="pt-BR" sz="2400" dirty="0">
                <a:latin typeface="CMMI10"/>
              </a:rPr>
              <a:t>r </a:t>
            </a:r>
            <a:r>
              <a:rPr lang="pt-BR" sz="2400" dirty="0">
                <a:latin typeface="SFRM1095"/>
              </a:rPr>
              <a:t>é paralela a </a:t>
            </a:r>
            <a:r>
              <a:rPr lang="pt-BR" sz="2400" dirty="0">
                <a:latin typeface="CMMI10"/>
              </a:rPr>
              <a:t>BC</a:t>
            </a:r>
            <a:r>
              <a:rPr lang="pt-BR" sz="2400" dirty="0">
                <a:latin typeface="SFRM1095"/>
              </a:rPr>
              <a:t>. Os triângulos </a:t>
            </a:r>
            <a:r>
              <a:rPr lang="pt-BR" sz="2400" dirty="0">
                <a:latin typeface="CMMI10"/>
              </a:rPr>
              <a:t>ABC </a:t>
            </a:r>
            <a:r>
              <a:rPr lang="pt-BR" sz="2400" dirty="0">
                <a:latin typeface="SFRM1095"/>
              </a:rPr>
              <a:t>e </a:t>
            </a:r>
            <a:r>
              <a:rPr lang="pt-BR" sz="2400" dirty="0">
                <a:latin typeface="CMMI10"/>
              </a:rPr>
              <a:t>A</a:t>
            </a:r>
            <a:r>
              <a:rPr lang="pt-BR" sz="2400" dirty="0">
                <a:latin typeface="CMSY8"/>
              </a:rPr>
              <a:t>′</a:t>
            </a:r>
            <a:r>
              <a:rPr lang="pt-BR" sz="2400" dirty="0">
                <a:latin typeface="CMMI10"/>
              </a:rPr>
              <a:t>BC </a:t>
            </a:r>
            <a:r>
              <a:rPr lang="pt-BR" sz="2400" dirty="0">
                <a:latin typeface="SFRM1095"/>
              </a:rPr>
              <a:t>têm mesma área, pois possuem mesma base e mesma altura.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343537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18053" y="175625"/>
            <a:ext cx="4344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>
                <a:latin typeface="SFRM1095"/>
              </a:rPr>
              <a:t>Propriedades Importantes</a:t>
            </a:r>
            <a:endParaRPr lang="pt-BR" sz="2400" b="1" dirty="0"/>
          </a:p>
        </p:txBody>
      </p:sp>
      <p:sp>
        <p:nvSpPr>
          <p:cNvPr id="6" name="Retângulo 5"/>
          <p:cNvSpPr/>
          <p:nvPr/>
        </p:nvSpPr>
        <p:spPr>
          <a:xfrm>
            <a:off x="318052" y="1115285"/>
            <a:ext cx="2236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latin typeface="SFBX1200"/>
              </a:rPr>
              <a:t>Propriedade 2</a:t>
            </a:r>
            <a:endParaRPr lang="pt-BR" sz="2400" b="1" dirty="0"/>
          </a:p>
        </p:txBody>
      </p:sp>
      <p:grpSp>
        <p:nvGrpSpPr>
          <p:cNvPr id="7" name="Agrupar 6"/>
          <p:cNvGrpSpPr/>
          <p:nvPr/>
        </p:nvGrpSpPr>
        <p:grpSpPr>
          <a:xfrm>
            <a:off x="1179385" y="2147277"/>
            <a:ext cx="10588544" cy="2310289"/>
            <a:chOff x="884539" y="2147276"/>
            <a:chExt cx="7941408" cy="2310289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539" y="2147276"/>
              <a:ext cx="3740468" cy="2310289"/>
            </a:xfrm>
            <a:prstGeom prst="rect">
              <a:avLst/>
            </a:prstGeom>
          </p:spPr>
        </p:pic>
        <p:sp>
          <p:nvSpPr>
            <p:cNvPr id="5" name="Retângulo 4"/>
            <p:cNvSpPr/>
            <p:nvPr/>
          </p:nvSpPr>
          <p:spPr>
            <a:xfrm>
              <a:off x="4724400" y="2872434"/>
              <a:ext cx="410154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pt-BR" sz="2400" dirty="0">
                  <a:latin typeface="SFRM1095"/>
                </a:rPr>
                <a:t>De fato, os dois triângulos interiores possuem mesma base e mesma altura. Logo, possuem mesma área.</a:t>
              </a:r>
              <a:endParaRPr lang="pt-BR" sz="2400" dirty="0"/>
            </a:p>
          </p:txBody>
        </p:sp>
      </p:grpSp>
      <p:sp>
        <p:nvSpPr>
          <p:cNvPr id="2" name="Retângulo 1"/>
          <p:cNvSpPr/>
          <p:nvPr/>
        </p:nvSpPr>
        <p:spPr>
          <a:xfrm>
            <a:off x="318051" y="1731779"/>
            <a:ext cx="114498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SFRM1095"/>
              </a:rPr>
              <a:t>	Em um triângulo, uma mediana divide sua área em partes iguais.</a:t>
            </a:r>
            <a:endParaRPr lang="pt-B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318050" y="4751753"/>
                <a:ext cx="11449879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BR" sz="2400" dirty="0">
                    <a:latin typeface="SFRM1095"/>
                  </a:rPr>
                  <a:t>Quando duas figuras possuem mesma área, dizemos que elas são equivalentes. Portanto, o enunciado desta propriedade pode ser: </a:t>
                </a:r>
              </a:p>
              <a:p>
                <a:pPr algn="just"/>
                <a:endParaRPr lang="pt-BR" sz="2400" dirty="0">
                  <a:latin typeface="SFRM1095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dirty="0" smtClean="0">
                          <a:latin typeface="Cambria Math" panose="02040503050406030204" pitchFamily="18" charset="0"/>
                        </a:rPr>
                        <m:t>“</m:t>
                      </m:r>
                      <m:r>
                        <a:rPr lang="pt-BR" sz="2400" i="1" dirty="0" smtClean="0">
                          <a:latin typeface="Cambria Math" panose="02040503050406030204" pitchFamily="18" charset="0"/>
                        </a:rPr>
                        <m:t>𝑈𝑚𝑎</m:t>
                      </m:r>
                      <m:r>
                        <a:rPr lang="pt-BR" sz="24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i="1" dirty="0" smtClean="0">
                          <a:latin typeface="Cambria Math" panose="02040503050406030204" pitchFamily="18" charset="0"/>
                        </a:rPr>
                        <m:t>𝑚𝑒𝑑𝑖𝑎𝑛𝑎</m:t>
                      </m:r>
                      <m:r>
                        <a:rPr lang="pt-BR" sz="24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i="1" dirty="0">
                          <a:latin typeface="Cambria Math" panose="02040503050406030204" pitchFamily="18" charset="0"/>
                        </a:rPr>
                        <m:t>𝑑𝑖𝑣𝑖𝑑𝑒</m:t>
                      </m:r>
                      <m:r>
                        <a:rPr lang="pt-BR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i="1" dirty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i="1" dirty="0">
                          <a:latin typeface="Cambria Math" panose="02040503050406030204" pitchFamily="18" charset="0"/>
                        </a:rPr>
                        <m:t>𝑡𝑟𝑖</m:t>
                      </m:r>
                      <m:r>
                        <a:rPr lang="pt-BR" sz="2400" i="1" dirty="0">
                          <a:latin typeface="Cambria Math" panose="02040503050406030204" pitchFamily="18" charset="0"/>
                        </a:rPr>
                        <m:t>â</m:t>
                      </m:r>
                      <m:r>
                        <a:rPr lang="pt-BR" sz="2400" i="1" dirty="0">
                          <a:latin typeface="Cambria Math" panose="02040503050406030204" pitchFamily="18" charset="0"/>
                        </a:rPr>
                        <m:t>𝑛𝑔𝑢𝑙𝑜</m:t>
                      </m:r>
                      <m:r>
                        <a:rPr lang="pt-BR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i="1" dirty="0">
                          <a:latin typeface="Cambria Math" panose="02040503050406030204" pitchFamily="18" charset="0"/>
                        </a:rPr>
                        <m:t>𝑒𝑚</m:t>
                      </m:r>
                      <m:r>
                        <a:rPr lang="pt-BR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i="1" dirty="0">
                          <a:latin typeface="Cambria Math" panose="02040503050406030204" pitchFamily="18" charset="0"/>
                        </a:rPr>
                        <m:t>𝑑𝑜𝑖𝑠</m:t>
                      </m:r>
                      <m:r>
                        <a:rPr lang="pt-BR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i="1" dirty="0">
                          <a:latin typeface="Cambria Math" panose="02040503050406030204" pitchFamily="18" charset="0"/>
                        </a:rPr>
                        <m:t>𝑜𝑢𝑡𝑟𝑜𝑠</m:t>
                      </m:r>
                      <m:r>
                        <a:rPr lang="pt-BR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i="1" dirty="0">
                          <a:latin typeface="Cambria Math" panose="02040503050406030204" pitchFamily="18" charset="0"/>
                        </a:rPr>
                        <m:t>𝑒𝑞𝑢𝑖𝑣𝑎𝑙𝑒𝑛𝑡𝑒𝑠</m:t>
                      </m:r>
                      <m:r>
                        <a:rPr lang="pt-BR" sz="2400" i="1" dirty="0">
                          <a:latin typeface="Cambria Math" panose="02040503050406030204" pitchFamily="18" charset="0"/>
                        </a:rPr>
                        <m:t>.”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37" y="4751753"/>
                <a:ext cx="8587409" cy="1938992"/>
              </a:xfrm>
              <a:prstGeom prst="rect">
                <a:avLst/>
              </a:prstGeom>
              <a:blipFill>
                <a:blip r:embed="rId3"/>
                <a:stretch>
                  <a:fillRect l="-1065" t="-2194" r="-4045" b="-313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974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35581" y="302351"/>
            <a:ext cx="2082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i="1" dirty="0">
                <a:latin typeface="SFBX1200"/>
              </a:rPr>
              <a:t>Exercício 2</a:t>
            </a:r>
            <a:endParaRPr lang="pt-BR" sz="2800" b="1" i="1" dirty="0"/>
          </a:p>
        </p:txBody>
      </p:sp>
      <p:sp>
        <p:nvSpPr>
          <p:cNvPr id="3" name="Retângulo 2"/>
          <p:cNvSpPr/>
          <p:nvPr/>
        </p:nvSpPr>
        <p:spPr>
          <a:xfrm>
            <a:off x="635580" y="955600"/>
            <a:ext cx="11008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SFRM1095"/>
              </a:rPr>
              <a:t>	É dado um triângulo ABC e um ponto P do lado AC mais próximo de A que de C. Traçar uma reta por P que divida o triângulo ABC em duas partes de mesma área.</a:t>
            </a:r>
            <a:endParaRPr lang="pt-BR" sz="2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930" y="2922270"/>
            <a:ext cx="4366260" cy="294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758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8244" y="356656"/>
            <a:ext cx="113703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i="1" dirty="0">
                <a:latin typeface="SFTI1095"/>
              </a:rPr>
              <a:t>Solução: </a:t>
            </a:r>
            <a:r>
              <a:rPr lang="pt-BR" sz="2000" dirty="0">
                <a:latin typeface="SFRM1095"/>
              </a:rPr>
              <a:t>Façamos o seguinte. Trace </a:t>
            </a:r>
            <a:r>
              <a:rPr lang="pt-BR" sz="2000" dirty="0">
                <a:latin typeface="CMMI10"/>
              </a:rPr>
              <a:t>BP </a:t>
            </a:r>
            <a:r>
              <a:rPr lang="pt-BR" sz="2000" dirty="0">
                <a:latin typeface="SFRM1095"/>
              </a:rPr>
              <a:t>e uma paralela a </a:t>
            </a:r>
            <a:r>
              <a:rPr lang="pt-BR" sz="2000" dirty="0">
                <a:latin typeface="CMMI10"/>
              </a:rPr>
              <a:t>BP </a:t>
            </a:r>
            <a:r>
              <a:rPr lang="pt-BR" sz="2000" dirty="0">
                <a:latin typeface="SFRM1095"/>
              </a:rPr>
              <a:t>por </a:t>
            </a:r>
            <a:r>
              <a:rPr lang="pt-BR" sz="2000" dirty="0">
                <a:latin typeface="CMMI10"/>
              </a:rPr>
              <a:t>A </a:t>
            </a:r>
            <a:r>
              <a:rPr lang="pt-BR" sz="2000" dirty="0">
                <a:latin typeface="SFRM1095"/>
              </a:rPr>
              <a:t>que encontra a reta </a:t>
            </a:r>
            <a:r>
              <a:rPr lang="pt-BR" sz="2000" dirty="0">
                <a:latin typeface="CMMI10"/>
              </a:rPr>
              <a:t>BC </a:t>
            </a:r>
            <a:r>
              <a:rPr lang="pt-BR" sz="2000" dirty="0">
                <a:latin typeface="SFRM1095"/>
              </a:rPr>
              <a:t>em </a:t>
            </a:r>
            <a:r>
              <a:rPr lang="pt-BR" sz="2000" dirty="0">
                <a:latin typeface="CMMI10"/>
              </a:rPr>
              <a:t>D</a:t>
            </a:r>
            <a:r>
              <a:rPr lang="pt-BR" sz="2000" dirty="0">
                <a:latin typeface="SFRM1095"/>
              </a:rPr>
              <a:t>.</a:t>
            </a:r>
            <a:endParaRPr lang="pt-BR" sz="2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038" y="1064542"/>
            <a:ext cx="5972175" cy="2781776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68244" y="4554204"/>
            <a:ext cx="113703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SFRM1095"/>
              </a:rPr>
              <a:t>Os triângulos </a:t>
            </a:r>
            <a:r>
              <a:rPr lang="pt-BR" sz="2000" dirty="0">
                <a:latin typeface="CMMI10"/>
              </a:rPr>
              <a:t>ABP </a:t>
            </a:r>
            <a:r>
              <a:rPr lang="pt-BR" sz="2000" dirty="0">
                <a:latin typeface="SFRM1095"/>
              </a:rPr>
              <a:t>e </a:t>
            </a:r>
            <a:r>
              <a:rPr lang="pt-BR" sz="2000" dirty="0">
                <a:latin typeface="CMMI10"/>
              </a:rPr>
              <a:t>DBP </a:t>
            </a:r>
            <a:r>
              <a:rPr lang="pt-BR" sz="2000" dirty="0">
                <a:latin typeface="SFRM1095"/>
              </a:rPr>
              <a:t>têm áreas iguais pela propriedade 1.  Assim, o triângulo </a:t>
            </a:r>
            <a:r>
              <a:rPr lang="pt-BR" sz="2000" dirty="0">
                <a:latin typeface="CMMI10"/>
              </a:rPr>
              <a:t>PDC </a:t>
            </a:r>
            <a:r>
              <a:rPr lang="pt-BR" sz="2000" dirty="0">
                <a:latin typeface="SFRM1095"/>
              </a:rPr>
              <a:t>tem mesma área que o triângulo </a:t>
            </a:r>
            <a:r>
              <a:rPr lang="pt-BR" sz="2000" dirty="0">
                <a:latin typeface="CMMI10"/>
              </a:rPr>
              <a:t>ABC</a:t>
            </a:r>
            <a:r>
              <a:rPr lang="pt-BR" sz="2000" dirty="0">
                <a:latin typeface="SFRM1095"/>
              </a:rPr>
              <a:t>. Mas, tomando o ponto médio </a:t>
            </a:r>
            <a:r>
              <a:rPr lang="pt-BR" sz="2000" dirty="0">
                <a:latin typeface="CMMI10"/>
              </a:rPr>
              <a:t>M </a:t>
            </a:r>
            <a:r>
              <a:rPr lang="pt-BR" sz="2000" dirty="0">
                <a:latin typeface="SFRM1095"/>
              </a:rPr>
              <a:t>de </a:t>
            </a:r>
            <a:r>
              <a:rPr lang="pt-BR" sz="2000" dirty="0">
                <a:latin typeface="CMMI10"/>
              </a:rPr>
              <a:t>DC</a:t>
            </a:r>
            <a:r>
              <a:rPr lang="pt-BR" sz="2000" dirty="0">
                <a:latin typeface="SFRM1095"/>
              </a:rPr>
              <a:t>, a reta </a:t>
            </a:r>
            <a:r>
              <a:rPr lang="pt-BR" sz="2000" dirty="0">
                <a:latin typeface="CMMI10"/>
              </a:rPr>
              <a:t>PM </a:t>
            </a:r>
            <a:r>
              <a:rPr lang="pt-BR" sz="2000" dirty="0">
                <a:latin typeface="SFRM1095"/>
              </a:rPr>
              <a:t>divide </a:t>
            </a:r>
            <a:r>
              <a:rPr lang="pt-BR" sz="2000" dirty="0">
                <a:latin typeface="CMMI10"/>
              </a:rPr>
              <a:t>PDC </a:t>
            </a:r>
            <a:r>
              <a:rPr lang="pt-BR" sz="2000" dirty="0">
                <a:latin typeface="SFRM1095"/>
              </a:rPr>
              <a:t>em duas partes de mesma área (propriedade 2). Logo, </a:t>
            </a:r>
            <a:r>
              <a:rPr lang="pt-BR" sz="2000" dirty="0">
                <a:latin typeface="CMMI10"/>
              </a:rPr>
              <a:t>PM </a:t>
            </a:r>
            <a:r>
              <a:rPr lang="pt-BR" sz="2000" dirty="0">
                <a:latin typeface="SFRM1095"/>
              </a:rPr>
              <a:t>divide também </a:t>
            </a:r>
            <a:r>
              <a:rPr lang="pt-BR" sz="2000" dirty="0">
                <a:latin typeface="CMMI10"/>
              </a:rPr>
              <a:t>ABC </a:t>
            </a:r>
            <a:r>
              <a:rPr lang="pt-BR" sz="2000" dirty="0">
                <a:latin typeface="SFRM1095"/>
              </a:rPr>
              <a:t>em duas partes de mesma área.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2867780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18053" y="175625"/>
            <a:ext cx="4344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>
                <a:latin typeface="SFRM1095"/>
              </a:rPr>
              <a:t>Propriedades Importantes</a:t>
            </a:r>
            <a:endParaRPr lang="pt-BR" sz="2400" b="1" dirty="0"/>
          </a:p>
        </p:txBody>
      </p:sp>
      <p:sp>
        <p:nvSpPr>
          <p:cNvPr id="6" name="Retângulo 5"/>
          <p:cNvSpPr/>
          <p:nvPr/>
        </p:nvSpPr>
        <p:spPr>
          <a:xfrm>
            <a:off x="318052" y="1115285"/>
            <a:ext cx="2236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latin typeface="SFBX1200"/>
              </a:rPr>
              <a:t>Propriedade 3</a:t>
            </a:r>
            <a:endParaRPr lang="pt-BR" sz="2400" b="1" dirty="0"/>
          </a:p>
        </p:txBody>
      </p:sp>
      <p:sp>
        <p:nvSpPr>
          <p:cNvPr id="2" name="Retângulo 1"/>
          <p:cNvSpPr/>
          <p:nvPr/>
        </p:nvSpPr>
        <p:spPr>
          <a:xfrm>
            <a:off x="318052" y="1783212"/>
            <a:ext cx="115382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SFRM1095"/>
              </a:rPr>
              <a:t>	Se dois triângulos têm mesma altura, então a razão entre suas áreas é igual à razão entre suas bases. A afirmação acima tem comprovação imediata a partir da fórmula que calcula a área do triângulo.</a:t>
            </a:r>
            <a:endParaRPr lang="pt-BR" sz="20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235" y="3307342"/>
            <a:ext cx="4491991" cy="228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16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dirty="0" smtClean="0"/>
              <a:t>Lista de exercícios.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 smtClean="0"/>
              <a:t>Exercícios das seções </a:t>
            </a:r>
            <a:r>
              <a:rPr lang="pt-BR" dirty="0"/>
              <a:t>7.6, 7.7 e </a:t>
            </a:r>
            <a:r>
              <a:rPr lang="pt-BR" dirty="0" smtClean="0"/>
              <a:t>7.8 </a:t>
            </a:r>
            <a:r>
              <a:rPr lang="pt-BR" dirty="0"/>
              <a:t>da Apostila do PIC “Encontros de Geometria – Parte 1”, F. </a:t>
            </a:r>
            <a:r>
              <a:rPr lang="pt-BR" dirty="0" err="1"/>
              <a:t>Dutenhefner</a:t>
            </a:r>
            <a:r>
              <a:rPr lang="pt-BR" dirty="0"/>
              <a:t>, L. </a:t>
            </a:r>
            <a:r>
              <a:rPr lang="pt-BR" dirty="0" err="1"/>
              <a:t>Cadar</a:t>
            </a:r>
            <a:r>
              <a:rPr lang="pt-BR" dirty="0"/>
              <a:t> (http://www.obmep.org.br/docs/Geometria.pdf). 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81109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50574" y="283123"/>
            <a:ext cx="113173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atin typeface="SFRM1095"/>
              </a:rPr>
              <a:t>O exercício a seguir, caiu em um vestibular da FGV-RJ.</a:t>
            </a:r>
            <a:endParaRPr lang="pt-BR" sz="2400" dirty="0"/>
          </a:p>
        </p:txBody>
      </p:sp>
      <p:sp>
        <p:nvSpPr>
          <p:cNvPr id="3" name="Retângulo 2"/>
          <p:cNvSpPr/>
          <p:nvPr/>
        </p:nvSpPr>
        <p:spPr>
          <a:xfrm>
            <a:off x="450574" y="938456"/>
            <a:ext cx="18101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i="1" dirty="0">
                <a:latin typeface="SFBX1200"/>
              </a:rPr>
              <a:t>Exercício 3</a:t>
            </a:r>
            <a:endParaRPr lang="pt-BR" sz="2400" b="1" i="1" dirty="0"/>
          </a:p>
        </p:txBody>
      </p:sp>
      <p:sp>
        <p:nvSpPr>
          <p:cNvPr id="4" name="Retângulo 3"/>
          <p:cNvSpPr/>
          <p:nvPr/>
        </p:nvSpPr>
        <p:spPr>
          <a:xfrm>
            <a:off x="450574" y="1400120"/>
            <a:ext cx="109462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SFRM1095"/>
              </a:rPr>
              <a:t>Em algum momento, na primeira metade do século passado, uma pessoa chamada Afrânio tinha um valioso terreno desocupado, perto do centro da cidade do Rio de Janeiro. Com a urbanização da cidade, ruas novas foram abertas e o terreno de Afrânio ficou reduzido a um triângulo </a:t>
            </a:r>
            <a:r>
              <a:rPr lang="pt-BR" dirty="0">
                <a:latin typeface="CMMI10"/>
              </a:rPr>
              <a:t>ABC</a:t>
            </a:r>
            <a:r>
              <a:rPr lang="pt-BR" dirty="0">
                <a:latin typeface="SFRM1095"/>
              </a:rPr>
              <a:t>, retângulo em </a:t>
            </a:r>
            <a:r>
              <a:rPr lang="pt-BR" dirty="0">
                <a:latin typeface="CMMI10"/>
              </a:rPr>
              <a:t>B</a:t>
            </a:r>
            <a:r>
              <a:rPr lang="pt-BR" dirty="0">
                <a:latin typeface="SFRM1095"/>
              </a:rPr>
              <a:t>, ainda de grande valor, pois o lado </a:t>
            </a:r>
            <a:r>
              <a:rPr lang="pt-BR" dirty="0">
                <a:latin typeface="CMMI10"/>
              </a:rPr>
              <a:t>AB </a:t>
            </a:r>
            <a:r>
              <a:rPr lang="pt-BR" dirty="0">
                <a:latin typeface="SFRM1095"/>
              </a:rPr>
              <a:t>media 156 metros. Pois bem, Afrânio morreu e em seu testamento os advogados encontraram as instruções para dividir o terreno “igualmente” entre seus dois filhos. Era assim: “um muro deve ser construído perpendicularmente ao lado </a:t>
            </a:r>
            <a:r>
              <a:rPr lang="pt-BR" dirty="0">
                <a:latin typeface="CMMI10"/>
              </a:rPr>
              <a:t>AB</a:t>
            </a:r>
            <a:r>
              <a:rPr lang="pt-BR" dirty="0">
                <a:latin typeface="SFRM1095"/>
              </a:rPr>
              <a:t>, de forma que os dois terrenos resultantes da divisão tenham mesmo valor; o que tem a forma de um trapézio será do meu filho mais velho e o outro será do mais novo”.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450573" y="4262443"/>
            <a:ext cx="109462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SFRM1095"/>
              </a:rPr>
              <a:t>Os advogados concluíram que os terrenos deviam ter mesma área, pois o testamento dizia que deveriam ter mesmo valor. Mas não foram capazes de decidir em que posição deveria ficar o muro. Conta meu avô que o episódio ganhou as páginas dos jornais por vários dias, com leitores opinando de diversas maneiras sobre a posição correta do muro. Ele falava e se divertia muito com as opiniões absurdas mas, ao mesmo tempo, me instigava a resolver o problema. E o problema retorna para vocês.</a:t>
            </a:r>
          </a:p>
          <a:p>
            <a:pPr algn="just"/>
            <a:r>
              <a:rPr lang="pt-BR" dirty="0">
                <a:latin typeface="SFRM1095"/>
              </a:rPr>
              <a:t>Em que posição, relativamente ao lado AB do terreno, o muro deve ser construído?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59864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68313" y="395117"/>
            <a:ext cx="14830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i="1" dirty="0">
                <a:latin typeface="SFTI1095"/>
              </a:rPr>
              <a:t>Solução:</a:t>
            </a:r>
            <a:endParaRPr lang="pt-BR" sz="24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702" y="212241"/>
            <a:ext cx="4554855" cy="29189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568314" y="856781"/>
                <a:ext cx="6474388" cy="17356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BR" sz="2000" dirty="0">
                    <a:latin typeface="SFRM1095"/>
                  </a:rPr>
                  <a:t>Na figura acima, </a:t>
                </a:r>
                <a:r>
                  <a:rPr lang="pt-BR" sz="2000" dirty="0">
                    <a:latin typeface="CMMI10"/>
                  </a:rPr>
                  <a:t>MN </a:t>
                </a:r>
                <a:r>
                  <a:rPr lang="pt-BR" sz="2000" dirty="0">
                    <a:latin typeface="SFRM1095"/>
                  </a:rPr>
                  <a:t>é o muro que deve ser construído perpendicularmente ao lado </a:t>
                </a:r>
                <a:r>
                  <a:rPr lang="pt-BR" sz="2000" dirty="0">
                    <a:latin typeface="CMMI10"/>
                  </a:rPr>
                  <a:t>AB</a:t>
                </a:r>
                <a:r>
                  <a:rPr lang="pt-BR" sz="2000" dirty="0">
                    <a:latin typeface="SFRM1095"/>
                  </a:rPr>
                  <a:t>. Seja </a:t>
                </a:r>
                <a:r>
                  <a:rPr lang="pt-BR" sz="2000" dirty="0">
                    <a:latin typeface="CMMI10"/>
                  </a:rPr>
                  <a:t>AM </a:t>
                </a:r>
                <a:r>
                  <a:rPr lang="pt-BR" sz="2000" dirty="0">
                    <a:latin typeface="CMR10"/>
                  </a:rPr>
                  <a:t>= </a:t>
                </a:r>
                <a:r>
                  <a:rPr lang="pt-BR" sz="2000" dirty="0">
                    <a:latin typeface="CMMI10"/>
                  </a:rPr>
                  <a:t>x</a:t>
                </a:r>
                <a:r>
                  <a:rPr lang="pt-BR" sz="2000" dirty="0">
                    <a:latin typeface="SFRM1095"/>
                  </a:rPr>
                  <a:t>, de forma que o triângulo </a:t>
                </a:r>
                <a:r>
                  <a:rPr lang="pt-BR" sz="2000" dirty="0">
                    <a:latin typeface="CMMI10"/>
                  </a:rPr>
                  <a:t>AMN </a:t>
                </a:r>
                <a:r>
                  <a:rPr lang="pt-BR" sz="2000" dirty="0">
                    <a:latin typeface="SFRM1095"/>
                  </a:rPr>
                  <a:t>e o trapézio </a:t>
                </a:r>
                <a:r>
                  <a:rPr lang="pt-BR" sz="2000" dirty="0">
                    <a:latin typeface="CMMI10"/>
                  </a:rPr>
                  <a:t>MBCN </a:t>
                </a:r>
                <a:r>
                  <a:rPr lang="pt-BR" sz="2000" dirty="0">
                    <a:latin typeface="SFRM1095"/>
                  </a:rPr>
                  <a:t>tenham mesma área </a:t>
                </a:r>
                <a:r>
                  <a:rPr lang="pt-BR" sz="2000" dirty="0">
                    <a:latin typeface="CMMI10"/>
                  </a:rPr>
                  <a:t>S</a:t>
                </a:r>
                <a:r>
                  <a:rPr lang="pt-BR" sz="2000" dirty="0">
                    <a:latin typeface="SFRM1095"/>
                  </a:rPr>
                  <a:t>. Os triângulos </a:t>
                </a:r>
                <a:r>
                  <a:rPr lang="pt-BR" sz="2000" dirty="0">
                    <a:latin typeface="CMMI10"/>
                  </a:rPr>
                  <a:t>AMN </a:t>
                </a:r>
                <a:r>
                  <a:rPr lang="pt-BR" sz="2000" dirty="0">
                    <a:latin typeface="SFRM1095"/>
                  </a:rPr>
                  <a:t>e </a:t>
                </a:r>
                <a:r>
                  <a:rPr lang="pt-BR" sz="2000" dirty="0">
                    <a:latin typeface="CMMI10"/>
                  </a:rPr>
                  <a:t>ABC </a:t>
                </a:r>
                <a:r>
                  <a:rPr lang="pt-BR" sz="2000" dirty="0">
                    <a:latin typeface="SFRM1095"/>
                  </a:rPr>
                  <a:t>são semelhantes e a razão de semelhança entre eles é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0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pt-BR" sz="2000" b="0" i="1" dirty="0" smtClean="0">
                            <a:latin typeface="Cambria Math" panose="02040503050406030204" pitchFamily="18" charset="0"/>
                          </a:rPr>
                          <m:t>156</m:t>
                        </m:r>
                      </m:den>
                    </m:f>
                    <m:r>
                      <a:rPr lang="pt-BR" sz="20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pt-BR" sz="2000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35" y="856781"/>
                <a:ext cx="4855791" cy="2351156"/>
              </a:xfrm>
              <a:prstGeom prst="rect">
                <a:avLst/>
              </a:prstGeom>
              <a:blipFill>
                <a:blip r:embed="rId3"/>
                <a:stretch>
                  <a:fillRect l="-1382" t="-1299" r="-1256" b="-103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Agrupar 9"/>
          <p:cNvGrpSpPr/>
          <p:nvPr/>
        </p:nvGrpSpPr>
        <p:grpSpPr>
          <a:xfrm>
            <a:off x="568313" y="3390813"/>
            <a:ext cx="11029243" cy="1044017"/>
            <a:chOff x="426235" y="3390812"/>
            <a:chExt cx="8271932" cy="1044017"/>
          </a:xfrm>
        </p:grpSpPr>
        <p:sp>
          <p:nvSpPr>
            <p:cNvPr id="5" name="Retângulo 4"/>
            <p:cNvSpPr/>
            <p:nvPr/>
          </p:nvSpPr>
          <p:spPr>
            <a:xfrm>
              <a:off x="426235" y="3390812"/>
              <a:ext cx="827193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pt-BR" sz="2000" dirty="0">
                  <a:latin typeface="SFRM1095"/>
                </a:rPr>
                <a:t>Como a razão entre suas áreas é o quadrado da razão de semelhança devemos ter:</a:t>
              </a:r>
              <a:endParaRPr lang="pt-BR" sz="2000" dirty="0"/>
            </a:p>
          </p:txBody>
        </p:sp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3927" y="3844279"/>
              <a:ext cx="1257300" cy="590550"/>
            </a:xfrm>
            <a:prstGeom prst="rect">
              <a:avLst/>
            </a:prstGeom>
          </p:spPr>
        </p:pic>
      </p:grpSp>
      <p:grpSp>
        <p:nvGrpSpPr>
          <p:cNvPr id="11" name="Agrupar 10"/>
          <p:cNvGrpSpPr/>
          <p:nvPr/>
        </p:nvGrpSpPr>
        <p:grpSpPr>
          <a:xfrm>
            <a:off x="568313" y="4563575"/>
            <a:ext cx="11029243" cy="1671404"/>
            <a:chOff x="426235" y="4563574"/>
            <a:chExt cx="8271932" cy="1671404"/>
          </a:xfrm>
        </p:grpSpPr>
        <p:sp>
          <p:nvSpPr>
            <p:cNvPr id="6" name="Retângulo 5"/>
            <p:cNvSpPr/>
            <p:nvPr/>
          </p:nvSpPr>
          <p:spPr>
            <a:xfrm>
              <a:off x="426235" y="4563574"/>
              <a:ext cx="827193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pt-BR" sz="2000" dirty="0">
                  <a:latin typeface="SFRM1095"/>
                </a:rPr>
                <a:t>Extraindo a raiz quadrada de ambos os lados ficamos com</a:t>
              </a:r>
              <a:endParaRPr lang="pt-BR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tângulo 6"/>
                <p:cNvSpPr/>
                <p:nvPr/>
              </p:nvSpPr>
              <p:spPr>
                <a:xfrm>
                  <a:off x="426235" y="5497084"/>
                  <a:ext cx="8271932" cy="73789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pt-BR" sz="2000" dirty="0">
                      <a:latin typeface="SFRM1095"/>
                    </a:rPr>
                    <a:t>o que dá </a:t>
                  </a:r>
                  <a14:m>
                    <m:oMath xmlns:m="http://schemas.openxmlformats.org/officeDocument/2006/math">
                      <m:r>
                        <a:rPr lang="pt-BR" sz="20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2000" i="1" dirty="0" smtClean="0">
                          <a:latin typeface="Cambria Math" panose="02040503050406030204" pitchFamily="18" charset="0"/>
                        </a:rPr>
                        <m:t>=78</m:t>
                      </m:r>
                      <m:rad>
                        <m:radPr>
                          <m:degHide m:val="on"/>
                          <m:ctrlPr>
                            <a:rPr lang="pt-BR" sz="2000" i="1" dirty="0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pt-BR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pt-BR" sz="2000" b="0" i="1" dirty="0" smtClean="0">
                          <a:latin typeface="Cambria Math" panose="02040503050406030204" pitchFamily="18" charset="0"/>
                        </a:rPr>
                        <m:t>≅</m:t>
                      </m:r>
                      <m:r>
                        <a:rPr lang="pt-BR" sz="2000" i="1" dirty="0" smtClean="0">
                          <a:latin typeface="Cambria Math" panose="02040503050406030204" pitchFamily="18" charset="0"/>
                        </a:rPr>
                        <m:t>110</m:t>
                      </m:r>
                    </m:oMath>
                  </a14:m>
                  <a:r>
                    <a:rPr lang="pt-BR" sz="2000" dirty="0">
                      <a:latin typeface="SFRM1095"/>
                    </a:rPr>
                    <a:t>. Temos a solução. O muro deve ser construído a 110 metros de </a:t>
                  </a:r>
                  <a:r>
                    <a:rPr lang="pt-BR" sz="2000" dirty="0">
                      <a:latin typeface="CMMI10"/>
                    </a:rPr>
                    <a:t>A</a:t>
                  </a:r>
                  <a:r>
                    <a:rPr lang="pt-BR" sz="2000" dirty="0">
                      <a:latin typeface="SFRM1095"/>
                    </a:rPr>
                    <a:t>. As áreas dos dois terrenos serão iguais e Afrânio ficará feliz em ver sua vontade atendida.</a:t>
                  </a:r>
                  <a:endParaRPr lang="pt-BR" sz="2000" dirty="0"/>
                </a:p>
              </p:txBody>
            </p:sp>
          </mc:Choice>
          <mc:Fallback xmlns="">
            <p:sp>
              <p:nvSpPr>
                <p:cNvPr id="7" name="Retângulo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235" y="5497084"/>
                  <a:ext cx="8271932" cy="1045671"/>
                </a:xfrm>
                <a:prstGeom prst="rect">
                  <a:avLst/>
                </a:prstGeom>
                <a:blipFill>
                  <a:blip r:embed="rId5"/>
                  <a:stretch>
                    <a:fillRect l="-811" t="-585" r="-737" b="-935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226" y="4963684"/>
              <a:ext cx="942975" cy="533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049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dirty="0" smtClean="0"/>
              <a:t>Lista de exercícios.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pt-BR" dirty="0" smtClean="0"/>
              <a:t>seção </a:t>
            </a:r>
            <a:r>
              <a:rPr lang="pt-BR" dirty="0"/>
              <a:t>8.1 da Apostila do PIC da OBMEP “Encontros de Geometria”, L. </a:t>
            </a:r>
            <a:r>
              <a:rPr lang="pt-BR" dirty="0" err="1"/>
              <a:t>Cadar</a:t>
            </a:r>
            <a:r>
              <a:rPr lang="pt-BR" dirty="0"/>
              <a:t> e F. </a:t>
            </a:r>
            <a:r>
              <a:rPr lang="pt-BR" dirty="0" err="1"/>
              <a:t>Dutenhefner</a:t>
            </a:r>
            <a:r>
              <a:rPr lang="pt-BR" dirty="0"/>
              <a:t>.</a:t>
            </a:r>
          </a:p>
          <a:p>
            <a:pPr algn="ctr"/>
            <a:r>
              <a:rPr lang="pt-BR" dirty="0" smtClean="0"/>
              <a:t>http</a:t>
            </a:r>
            <a:r>
              <a:rPr lang="pt-BR" dirty="0"/>
              <a:t>://www.obmep.org.br/docs/Geometria.pdf</a:t>
            </a:r>
          </a:p>
        </p:txBody>
      </p:sp>
    </p:spTree>
    <p:extLst>
      <p:ext uri="{BB962C8B-B14F-4D97-AF65-F5344CB8AC3E}">
        <p14:creationId xmlns:p14="http://schemas.microsoft.com/office/powerpoint/2010/main" val="39825595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2764"/>
            <a:ext cx="12192000" cy="3292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77579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0114"/>
            <a:ext cx="12192000" cy="5057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72364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576"/>
            <a:ext cx="12192000" cy="6545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65755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8451"/>
            <a:ext cx="12192000" cy="3719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895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2564"/>
            <a:ext cx="12192000" cy="3952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68983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39"/>
            <a:ext cx="12192000" cy="67643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04658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464"/>
            <a:ext cx="12192000" cy="3521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8815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Exemplo 1</a:t>
            </a:r>
          </a:p>
        </p:txBody>
      </p:sp>
      <p:sp>
        <p:nvSpPr>
          <p:cNvPr id="4" name="Subtítul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(Exemplos 1, página 98 da apostila “encontros de geometria”) Decompondo em figuras geométricas mais simples, calcule a área de cada uma das seguintes figuras desenhadas em uma malha de quadrados de lado 1.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endParaRPr lang="pt-BR" dirty="0"/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246" y="3907302"/>
            <a:ext cx="5094263" cy="1735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66552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489"/>
            <a:ext cx="12192000" cy="6423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01438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em títul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5250"/>
            <a:ext cx="12192000" cy="412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65154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em títdsful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1564"/>
            <a:ext cx="12192000" cy="2174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56159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Vídeo-aulas do Portal da Matemática: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www.youtube.com/watch?v=yttXyq8-xuc</a:t>
            </a:r>
            <a:endParaRPr lang="pt-BR" dirty="0" smtClean="0"/>
          </a:p>
          <a:p>
            <a:r>
              <a:rPr lang="pt-BR" dirty="0">
                <a:hlinkClick r:id="rId3"/>
              </a:rPr>
              <a:t>https://</a:t>
            </a:r>
            <a:r>
              <a:rPr lang="pt-BR" dirty="0" smtClean="0">
                <a:hlinkClick r:id="rId3"/>
              </a:rPr>
              <a:t>www.youtube.com/watch?v=7-x5YTX7aDY</a:t>
            </a:r>
            <a:endParaRPr lang="pt-BR" dirty="0" smtClean="0"/>
          </a:p>
          <a:p>
            <a:r>
              <a:rPr lang="pt-BR" dirty="0">
                <a:hlinkClick r:id="rId4"/>
              </a:rPr>
              <a:t>https://</a:t>
            </a:r>
            <a:r>
              <a:rPr lang="pt-BR" dirty="0" smtClean="0">
                <a:hlinkClick r:id="rId4"/>
              </a:rPr>
              <a:t>www.youtube.com/watch?v=3XBqtR0NeAU</a:t>
            </a:r>
            <a:endParaRPr lang="pt-BR" dirty="0" smtClean="0"/>
          </a:p>
          <a:p>
            <a:r>
              <a:rPr lang="pt-BR" dirty="0">
                <a:hlinkClick r:id="rId5"/>
              </a:rPr>
              <a:t>https://</a:t>
            </a:r>
            <a:r>
              <a:rPr lang="pt-BR" dirty="0" smtClean="0">
                <a:hlinkClick r:id="rId5"/>
              </a:rPr>
              <a:t>www.youtube.com/watch?v=FtXdBpiWeD8</a:t>
            </a:r>
            <a:endParaRPr lang="pt-BR" dirty="0" smtClean="0"/>
          </a:p>
          <a:p>
            <a:r>
              <a:rPr lang="pt-BR" dirty="0">
                <a:hlinkClick r:id="rId6"/>
              </a:rPr>
              <a:t>https://</a:t>
            </a:r>
            <a:r>
              <a:rPr lang="pt-BR" dirty="0" smtClean="0">
                <a:hlinkClick r:id="rId6"/>
              </a:rPr>
              <a:t>www.youtube.com/watch?v=CLEXHyd2afM</a:t>
            </a:r>
            <a:endParaRPr lang="pt-BR" dirty="0" smtClean="0"/>
          </a:p>
          <a:p>
            <a:r>
              <a:rPr lang="pt-BR" dirty="0">
                <a:hlinkClick r:id="rId7"/>
              </a:rPr>
              <a:t>https://</a:t>
            </a:r>
            <a:r>
              <a:rPr lang="pt-BR" dirty="0" smtClean="0">
                <a:hlinkClick r:id="rId7"/>
              </a:rPr>
              <a:t>www.youtube.com/watch?v=LpqJrPreyYQ</a:t>
            </a:r>
            <a:endParaRPr lang="pt-BR" dirty="0" smtClean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463074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555" y="125404"/>
            <a:ext cx="9346212" cy="673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227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Exemplo 2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buNone/>
            </a:pPr>
            <a:r>
              <a:rPr lang="pt-BR" dirty="0"/>
              <a:t>Na figura, o quadrado ABCD tem área 40 cm</a:t>
            </a:r>
            <a:r>
              <a:rPr lang="pt-BR" baseline="30000" dirty="0"/>
              <a:t>2</a:t>
            </a:r>
            <a:r>
              <a:rPr lang="pt-BR" dirty="0"/>
              <a:t>. Os pontos P, Q, R, S são pontos médios dos lados do quadrado e T é o ponto médio do segmento RS. Qual é a área do triângulo PQT?</a:t>
            </a:r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900" y="3570407"/>
            <a:ext cx="2544201" cy="1733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8756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898" y="239151"/>
            <a:ext cx="10446257" cy="617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443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Exemplo 3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alt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 figura a seguir, ABCD é um quadrado de lado 10 e M, N, P e Q são pontos médios dos lados deste quadrado. Qual é a área do quadrado sombreado?</a:t>
            </a:r>
            <a:endParaRPr lang="pt-BR" altLang="pt-BR" sz="2400" dirty="0"/>
          </a:p>
          <a:p>
            <a:endParaRPr lang="pt-BR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016" y="3673379"/>
            <a:ext cx="2625969" cy="193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13964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0770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55" y="365761"/>
            <a:ext cx="10955652" cy="578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4069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TM02900769[[fn=Retrospectiva]]</Template>
  <TotalTime>226</TotalTime>
  <Words>1095</Words>
  <Application>Microsoft Office PowerPoint</Application>
  <PresentationFormat>Personalizar</PresentationFormat>
  <Paragraphs>63</Paragraphs>
  <Slides>43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4" baseType="lpstr">
      <vt:lpstr>Retrospectiva</vt:lpstr>
      <vt:lpstr>Aula 6 - Geometria</vt:lpstr>
      <vt:lpstr>Revisão da 1ª aula de Geometria</vt:lpstr>
      <vt:lpstr>Lista de exercícios.</vt:lpstr>
      <vt:lpstr>Exemplo 1</vt:lpstr>
      <vt:lpstr>Apresentação do PowerPoint</vt:lpstr>
      <vt:lpstr>Exemplo 2</vt:lpstr>
      <vt:lpstr>Apresentação do PowerPoint</vt:lpstr>
      <vt:lpstr>Exemplo 3</vt:lpstr>
      <vt:lpstr>Apresentação do PowerPoint</vt:lpstr>
      <vt:lpstr>Exemplo 4</vt:lpstr>
      <vt:lpstr>Apresentação do PowerPoint</vt:lpstr>
      <vt:lpstr>Exemplo 5</vt:lpstr>
      <vt:lpstr>Apresentação do PowerPoint</vt:lpstr>
      <vt:lpstr>Exemplo 6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Propriedades que facilitam o cálculo de área de um triângulo.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Lista de exercícios.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Vídeo-aulas do Portal da Matemática: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Aritmética</dc:title>
  <dc:creator>Tiago Sousa Carmo</dc:creator>
  <cp:lastModifiedBy>ProfessorMatemática</cp:lastModifiedBy>
  <cp:revision>25</cp:revision>
  <dcterms:created xsi:type="dcterms:W3CDTF">2016-07-15T19:53:31Z</dcterms:created>
  <dcterms:modified xsi:type="dcterms:W3CDTF">2016-08-12T15:42:54Z</dcterms:modified>
</cp:coreProperties>
</file>