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1"/>
  </p:handoutMasterIdLst>
  <p:sldIdLst>
    <p:sldId id="256" r:id="rId2"/>
    <p:sldId id="293" r:id="rId3"/>
    <p:sldId id="294" r:id="rId4"/>
    <p:sldId id="288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5" r:id="rId13"/>
    <p:sldId id="304" r:id="rId14"/>
    <p:sldId id="306" r:id="rId15"/>
    <p:sldId id="308" r:id="rId16"/>
    <p:sldId id="307" r:id="rId17"/>
    <p:sldId id="309" r:id="rId18"/>
    <p:sldId id="301" r:id="rId19"/>
    <p:sldId id="30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 autoAdjust="0"/>
    <p:restoredTop sz="94660"/>
  </p:normalViewPr>
  <p:slideViewPr>
    <p:cSldViewPr snapToGrid="0">
      <p:cViewPr>
        <p:scale>
          <a:sx n="70" d="100"/>
          <a:sy n="70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Teorema de Pitágoras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3, ciclo 3</a:t>
            </a:r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080055"/>
            <a:ext cx="10842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1. </a:t>
            </a:r>
            <a:r>
              <a:rPr lang="pt-BR" sz="2400" dirty="0"/>
              <a:t>Determine a medida da hipotenusa de um triangulo retângulo se seus catetos medem: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a) 3cm e 4cm. </a:t>
            </a:r>
          </a:p>
          <a:p>
            <a:pPr marL="514350" indent="-514350" algn="just">
              <a:buAutoNum type="alphaLcParenR"/>
            </a:pPr>
            <a:endParaRPr lang="pt-BR" sz="2400" dirty="0"/>
          </a:p>
          <a:p>
            <a:pPr algn="just"/>
            <a:r>
              <a:rPr lang="pt-BR" sz="2400" dirty="0"/>
              <a:t>b) 5cm e 12cm.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c) 1cm e 1cm.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d) 1/2cm e 3/2cm.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e) √ 3cm e √ 5cm.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1" y="994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428009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52005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2. </a:t>
            </a:r>
            <a:r>
              <a:rPr lang="pt-BR" sz="2400" dirty="0"/>
              <a:t>Determine o valor de k na figura abaixo.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909" y="784746"/>
            <a:ext cx="6158952" cy="26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52005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3. </a:t>
            </a:r>
            <a:r>
              <a:rPr lang="pt-BR" sz="2400" dirty="0"/>
              <a:t>Um quadrado tem diagonal com 8 cm de comprimento. Qual é a área deste quadrado?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6189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52005"/>
            <a:ext cx="10842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4. </a:t>
            </a:r>
            <a:r>
              <a:rPr lang="pt-BR" sz="2400" dirty="0"/>
              <a:t>Duas palmeiras crescem em lados opostos de um rio. Umas tem 10m de altura e a outra tem 15m. A distância entre as bases das árvores é de 25m. No topo de cada palmeira está um pássaro. Um peixe aparece no rio entre as árvores e os dois pássaros mergulham na direção do peixe simultaneamente. Se os pássaros voam ao longo de retas e a velocidade deles é igual e alcançam o peixe ao mesmo tempo então qual a distância da base da palmeira mais alta e o lugar que o peixe apareceu.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6122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52005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5. </a:t>
            </a:r>
            <a:r>
              <a:rPr lang="pt-BR" sz="2400" dirty="0"/>
              <a:t>Determine a altura e a área do trapézio da figura a seguir.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917" y="1570816"/>
            <a:ext cx="5088412" cy="31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2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52005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6. </a:t>
            </a:r>
            <a:r>
              <a:rPr lang="pt-BR" sz="2400" dirty="0"/>
              <a:t>Na figura a seguir um retângulo 15 × 8 está inscrito em uma circunferência. Determine o raio desta circunferência. 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36" y="1692037"/>
            <a:ext cx="3331172" cy="31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52005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7. </a:t>
            </a:r>
            <a:r>
              <a:rPr lang="pt-BR" sz="2400" dirty="0"/>
              <a:t>Na figura a seguir, ABCD é um quadrado de lado 1. Os triângulos ABP e BQC são triângulos equiláteros. Calcule o comprimento do segmento PQ.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97" y="1456329"/>
            <a:ext cx="5053866" cy="34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52005"/>
            <a:ext cx="1084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8. </a:t>
            </a:r>
            <a:r>
              <a:rPr lang="pt-BR" sz="2400" dirty="0"/>
              <a:t>Na figura a seguir, a circunferência de centro em A tem raio 3 e a circunferência de centro em D tem raio 5. Se uma circunferência e tangente a outra e se BC é um segmento tangente a estas duas circunferências, determine os comprimentos dos segmentos AD e BC.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65" y="1721665"/>
            <a:ext cx="4333164" cy="34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1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258420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10. </a:t>
            </a:r>
            <a:r>
              <a:rPr lang="pt-BR" sz="2400" dirty="0"/>
              <a:t>Na figura a seguir, AB é um segmento tangente às circunferências de raios 2 cm e 5 cm. Se o comprimento do segmento AB é igual a 10 cm, determine a distancia entre os centros das circunferências. 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922" y="1704560"/>
            <a:ext cx="5295597" cy="34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7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52005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9. </a:t>
            </a:r>
            <a:r>
              <a:rPr lang="pt-BR" sz="2400" dirty="0"/>
              <a:t>Na figura plana a seguir, sobre o quadrado cinza ABCD com 25 cm² de área foi desenhado um losango branco PQCD com 20 cm² de área. Determine a área cinza do quadrado que não ficou encoberta pelo losango. 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29" y="1682405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Teorema de Pitágoras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437863"/>
            <a:ext cx="108421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600" dirty="0"/>
              <a:t>Considere um triangulo retângulo ABC com ângulo reto no vértice A.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600" dirty="0"/>
              <a:t>Vamos escrever os comprimentos dos lados deste triangulo como </a:t>
            </a:r>
          </a:p>
          <a:p>
            <a:pPr lvl="1" algn="just"/>
            <a:r>
              <a:rPr lang="pt-BR" sz="2600" dirty="0"/>
              <a:t>a = BC, b = AC e c = AB.  Sendo a chamado de hipotenusa e b e c de catetos.</a:t>
            </a:r>
            <a:endParaRPr lang="pt-BR" sz="26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47" y="3145732"/>
            <a:ext cx="2957819" cy="19563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27442" y="2996529"/>
            <a:ext cx="66525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	</a:t>
            </a:r>
            <a:r>
              <a:rPr lang="pt-BR" sz="2600" dirty="0">
                <a:solidFill>
                  <a:srgbClr val="FF0000"/>
                </a:solidFill>
              </a:rPr>
              <a:t>Teorema de Pitágoras: </a:t>
            </a:r>
            <a:r>
              <a:rPr lang="pt-BR" sz="2600" dirty="0"/>
              <a:t>Se um triangulo retângulo possui hipotenusa de medida a e catetos de medidas b e c, então </a:t>
            </a:r>
            <a:r>
              <a:rPr lang="pt-BR" sz="2600" dirty="0">
                <a:solidFill>
                  <a:srgbClr val="002060"/>
                </a:solidFill>
              </a:rPr>
              <a:t>a²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=</a:t>
            </a:r>
            <a:r>
              <a:rPr lang="pt-BR" sz="2600" dirty="0">
                <a:solidFill>
                  <a:srgbClr val="FF0000"/>
                </a:solidFill>
              </a:rPr>
              <a:t> b² + c² </a:t>
            </a:r>
            <a:r>
              <a:rPr lang="pt-BR" sz="2600" dirty="0"/>
              <a:t>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Em palavras, o </a:t>
            </a:r>
            <a:r>
              <a:rPr lang="pt-BR" sz="2600" dirty="0">
                <a:solidFill>
                  <a:srgbClr val="002060"/>
                </a:solidFill>
              </a:rPr>
              <a:t>quadrado da hipotenusa </a:t>
            </a:r>
            <a:r>
              <a:rPr lang="pt-BR" sz="2600" dirty="0"/>
              <a:t>é a soma dos </a:t>
            </a:r>
            <a:r>
              <a:rPr lang="pt-BR" sz="2600" dirty="0">
                <a:solidFill>
                  <a:srgbClr val="FF0000"/>
                </a:solidFill>
              </a:rPr>
              <a:t>quadrados dos catetos</a:t>
            </a:r>
            <a:r>
              <a:rPr lang="pt-BR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213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Demonstração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1364" y="2272750"/>
            <a:ext cx="6189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Observe que com quatro cópias do triangulo retângulo de catetos b e c é possível montar um quadrado de lado b + c</a:t>
            </a:r>
            <a:r>
              <a:rPr lang="pt-BR" sz="2600" dirty="0"/>
              <a:t>.</a:t>
            </a:r>
            <a:endParaRPr lang="pt-BR" sz="2600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498" y="1466705"/>
            <a:ext cx="3843130" cy="38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600" dirty="0"/>
              <a:t>Agora vamos calcular a área deste quadrado de duas maneiras diferentes:</a:t>
            </a:r>
          </a:p>
          <a:p>
            <a:pPr algn="just"/>
            <a:endParaRPr lang="pt-B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57197" y="1458318"/>
                <a:ext cx="5969558" cy="320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pt-BR" sz="2600" dirty="0"/>
                  <a:t>Por um lado ele é um quadrado de lado </a:t>
                </a:r>
                <a:r>
                  <a:rPr lang="pt-BR" sz="2600" dirty="0">
                    <a:solidFill>
                      <a:srgbClr val="FF0000"/>
                    </a:solidFill>
                  </a:rPr>
                  <a:t>b + c</a:t>
                </a:r>
                <a:r>
                  <a:rPr lang="pt-BR" sz="2600" dirty="0"/>
                  <a:t>. Logo a sua área é igual a </a:t>
                </a:r>
                <a:r>
                  <a:rPr lang="pt-BR" sz="2600" dirty="0">
                    <a:solidFill>
                      <a:srgbClr val="002060"/>
                    </a:solidFill>
                  </a:rPr>
                  <a:t>(</a:t>
                </a:r>
                <a:r>
                  <a:rPr lang="pt-BR" sz="2600" dirty="0" err="1">
                    <a:solidFill>
                      <a:srgbClr val="002060"/>
                    </a:solidFill>
                  </a:rPr>
                  <a:t>b+c</a:t>
                </a:r>
                <a:r>
                  <a:rPr lang="pt-BR" sz="2600" dirty="0">
                    <a:solidFill>
                      <a:srgbClr val="002060"/>
                    </a:solidFill>
                  </a:rPr>
                  <a:t>)² </a:t>
                </a:r>
                <a:r>
                  <a:rPr lang="pt-BR" sz="2600" dirty="0"/>
                  <a:t>.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endParaRPr lang="pt-BR" sz="2600" dirty="0"/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pt-BR" sz="2600" dirty="0"/>
                  <a:t>Por outro lado este quadrado é a união de um quadrado de lado </a:t>
                </a:r>
                <a:r>
                  <a:rPr lang="pt-BR" sz="2600" dirty="0">
                    <a:solidFill>
                      <a:srgbClr val="FF0000"/>
                    </a:solidFill>
                  </a:rPr>
                  <a:t>a</a:t>
                </a:r>
                <a:r>
                  <a:rPr lang="pt-BR" sz="2600" dirty="0"/>
                  <a:t> com quatro triângulos retângulos de catetos </a:t>
                </a:r>
                <a:r>
                  <a:rPr lang="pt-BR" sz="2600" dirty="0">
                    <a:solidFill>
                      <a:srgbClr val="FF0000"/>
                    </a:solidFill>
                  </a:rPr>
                  <a:t>b</a:t>
                </a:r>
                <a:r>
                  <a:rPr lang="pt-BR" sz="2600" dirty="0"/>
                  <a:t> e </a:t>
                </a:r>
                <a:r>
                  <a:rPr lang="pt-BR" sz="2600" dirty="0">
                    <a:solidFill>
                      <a:srgbClr val="FF0000"/>
                    </a:solidFill>
                  </a:rPr>
                  <a:t>c</a:t>
                </a:r>
                <a:r>
                  <a:rPr lang="pt-BR" sz="2600" dirty="0"/>
                  <a:t>. logo sua área é igual a </a:t>
                </a:r>
                <a:r>
                  <a:rPr lang="pt-BR" sz="2800" dirty="0">
                    <a:solidFill>
                      <a:srgbClr val="002060"/>
                    </a:solidFill>
                  </a:rPr>
                  <a:t>4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𝐛𝐜</m:t>
                        </m:r>
                      </m:num>
                      <m:den>
                        <m:r>
                          <a:rPr lang="pt-BR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 + a² </a:t>
                </a:r>
                <a:r>
                  <a:rPr lang="pt-BR" sz="2800" dirty="0"/>
                  <a:t>.</a:t>
                </a:r>
                <a:endParaRPr lang="pt-BR" sz="2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1458318"/>
                <a:ext cx="5969558" cy="3209468"/>
              </a:xfrm>
              <a:prstGeom prst="rect">
                <a:avLst/>
              </a:prstGeom>
              <a:blipFill>
                <a:blip r:embed="rId2"/>
                <a:stretch>
                  <a:fillRect l="-1532" t="-1708" r="-1839" b="-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498" y="1466705"/>
            <a:ext cx="3843130" cy="38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57197" y="311428"/>
                <a:ext cx="10842174" cy="521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/>
                  <a:t>	</a:t>
                </a:r>
                <a:r>
                  <a:rPr lang="pt-BR" sz="2800" dirty="0"/>
                  <a:t>Igualando as duas expressões obtidas para a área do quadrado de lado </a:t>
                </a:r>
                <a:r>
                  <a:rPr lang="pt-BR" sz="2800" dirty="0" err="1"/>
                  <a:t>b+c</a:t>
                </a:r>
                <a:r>
                  <a:rPr lang="pt-BR" sz="2800" dirty="0"/>
                  <a:t> obtemos a igualdade:</a:t>
                </a:r>
              </a:p>
              <a:p>
                <a:pPr algn="just"/>
                <a:endParaRPr lang="pt-BR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)²</m:t>
                      </m:r>
                    </m:oMath>
                  </m:oMathPara>
                </a14:m>
                <a:endParaRPr lang="pt-BR" sz="28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BR" sz="2800" dirty="0"/>
              </a:p>
              <a:p>
                <a:pPr algn="just"/>
                <a:r>
                  <a:rPr lang="pt-BR" sz="2800" dirty="0"/>
                  <a:t>	Desenvolvendo e simplificando obtemos</a:t>
                </a:r>
              </a:p>
              <a:p>
                <a:pPr algn="just"/>
                <a:endParaRPr lang="pt-BR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𝒃𝒄</m:t>
                      </m:r>
                      <m:r>
                        <a:rPr lang="pt-BR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pt-BR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⇒   </m:t>
                      </m:r>
                      <m:sSup>
                        <m:sSupPr>
                          <m:ctrlP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  <a:p>
                <a:pPr algn="just"/>
                <a:endParaRPr lang="pt-BR" sz="2800" dirty="0"/>
              </a:p>
              <a:p>
                <a:pPr algn="just"/>
                <a:r>
                  <a:rPr lang="pt-BR" sz="2800" dirty="0"/>
                  <a:t>	A última igualdade </a:t>
                </a:r>
                <a:r>
                  <a:rPr lang="pt-BR" sz="2800" dirty="0">
                    <a:solidFill>
                      <a:srgbClr val="FF0000"/>
                    </a:solidFill>
                  </a:rPr>
                  <a:t>a² = b² + c² </a:t>
                </a:r>
                <a:r>
                  <a:rPr lang="pt-BR" sz="2800" dirty="0"/>
                  <a:t>é exatamente a relação que queríamos obter.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311428"/>
                <a:ext cx="10842174" cy="5216428"/>
              </a:xfrm>
              <a:prstGeom prst="rect">
                <a:avLst/>
              </a:prstGeom>
              <a:blipFill>
                <a:blip r:embed="rId2"/>
                <a:stretch>
                  <a:fillRect l="-1124" t="-1168" r="-1068" b="-24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65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Um modo simples de ver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32" y="1293744"/>
            <a:ext cx="4743450" cy="4191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646657" y="4346713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 a² = b² + c²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4068" y="1466705"/>
            <a:ext cx="57779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	Vamos supor que </a:t>
            </a:r>
            <a:r>
              <a:rPr lang="pt-BR" sz="2600" dirty="0">
                <a:solidFill>
                  <a:srgbClr val="FFC000"/>
                </a:solidFill>
              </a:rPr>
              <a:t>c</a:t>
            </a:r>
            <a:r>
              <a:rPr lang="pt-BR" sz="2600" dirty="0"/>
              <a:t> mede 4 e que </a:t>
            </a:r>
            <a:r>
              <a:rPr lang="pt-BR" sz="2600" dirty="0">
                <a:solidFill>
                  <a:srgbClr val="00B0F0"/>
                </a:solidFill>
              </a:rPr>
              <a:t>b</a:t>
            </a:r>
            <a:r>
              <a:rPr lang="pt-BR" sz="2600" dirty="0"/>
              <a:t> mede 3 cm, então vamos montar um quadrado de lado 4 ao lado do cateto </a:t>
            </a:r>
            <a:r>
              <a:rPr lang="pt-BR" sz="2600" dirty="0">
                <a:solidFill>
                  <a:srgbClr val="FFC000"/>
                </a:solidFill>
              </a:rPr>
              <a:t>c</a:t>
            </a:r>
            <a:r>
              <a:rPr lang="pt-BR" sz="2600" dirty="0"/>
              <a:t> e um de lado 3 ao lado do cateto </a:t>
            </a:r>
            <a:r>
              <a:rPr lang="pt-BR" sz="2600" dirty="0">
                <a:solidFill>
                  <a:srgbClr val="00B0F0"/>
                </a:solidFill>
              </a:rPr>
              <a:t>b </a:t>
            </a:r>
            <a:r>
              <a:rPr lang="pt-BR" sz="2600" dirty="0"/>
              <a:t>e dividi-los em quadradinhos de 1 unidade² cada.</a:t>
            </a:r>
          </a:p>
          <a:p>
            <a:pPr algn="just"/>
            <a:r>
              <a:rPr lang="pt-BR" sz="2600" dirty="0"/>
              <a:t>	Note que pelo teorema de Pitágoras, se </a:t>
            </a:r>
            <a:r>
              <a:rPr lang="pt-BR" sz="2600" dirty="0">
                <a:solidFill>
                  <a:srgbClr val="00B0F0"/>
                </a:solidFill>
              </a:rPr>
              <a:t>b</a:t>
            </a:r>
            <a:r>
              <a:rPr lang="pt-BR" sz="2600" dirty="0"/>
              <a:t> e </a:t>
            </a:r>
            <a:r>
              <a:rPr lang="pt-BR" sz="2600" dirty="0">
                <a:solidFill>
                  <a:srgbClr val="FFC000"/>
                </a:solidFill>
              </a:rPr>
              <a:t>c</a:t>
            </a:r>
            <a:r>
              <a:rPr lang="pt-BR" sz="2600" dirty="0"/>
              <a:t> medem 3 e 4 então </a:t>
            </a:r>
            <a:r>
              <a:rPr lang="pt-BR" sz="2600" dirty="0">
                <a:solidFill>
                  <a:srgbClr val="C00000"/>
                </a:solidFill>
              </a:rPr>
              <a:t>a</a:t>
            </a:r>
            <a:r>
              <a:rPr lang="pt-BR" sz="2600" dirty="0"/>
              <a:t> mede 5, observe o quadrado de lado 5 feito ao lado de da hipotenusa </a:t>
            </a:r>
            <a:r>
              <a:rPr lang="pt-BR" sz="2600" dirty="0">
                <a:solidFill>
                  <a:srgbClr val="C00000"/>
                </a:solidFill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59311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868023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1. </a:t>
            </a:r>
            <a:r>
              <a:rPr lang="pt-BR" sz="2400" dirty="0"/>
              <a:t>Nas figuras a seguir vemos dois triângulos retângulos. Utilizando os comprimentos dos lados dados nas figuras, calcule os comprimentos dos lados x e y.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28" y="1721953"/>
            <a:ext cx="6619875" cy="28575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1" y="-330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146133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2. </a:t>
            </a:r>
            <a:r>
              <a:rPr lang="pt-BR" sz="2400" dirty="0"/>
              <a:t>Na figura a seguir os pontos A, D e C estão alinhados. Determine o comprimento x da hipotenusa do triangulo retângulo ABC.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1676192"/>
            <a:ext cx="5866572" cy="32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3. </a:t>
            </a:r>
            <a:r>
              <a:rPr lang="pt-BR" sz="2400" dirty="0"/>
              <a:t>Na figura a seguir, o quadrilátero ABCD possui dois ângulos retos. Determine o comprimento do lado AB.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89" y="1507848"/>
            <a:ext cx="4803401" cy="36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7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880</TotalTime>
  <Words>126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Impact</vt:lpstr>
      <vt:lpstr>Wingdings</vt:lpstr>
      <vt:lpstr>Evento Principal</vt:lpstr>
      <vt:lpstr>O Teorema de Pitágoras</vt:lpstr>
      <vt:lpstr>Teorema de Pitágoras </vt:lpstr>
      <vt:lpstr>Demonstração</vt:lpstr>
      <vt:lpstr>Apresentação do PowerPoint</vt:lpstr>
      <vt:lpstr>Apresentação do PowerPoint</vt:lpstr>
      <vt:lpstr>Um modo simples de ver</vt:lpstr>
      <vt:lpstr>Exemplos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Thiago Amorim de Faccio</cp:lastModifiedBy>
  <cp:revision>89</cp:revision>
  <dcterms:created xsi:type="dcterms:W3CDTF">2016-07-07T15:43:12Z</dcterms:created>
  <dcterms:modified xsi:type="dcterms:W3CDTF">2016-09-22T21:55:23Z</dcterms:modified>
</cp:coreProperties>
</file>