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1" autoAdjust="0"/>
    <p:restoredTop sz="94660"/>
  </p:normalViewPr>
  <p:slideViewPr>
    <p:cSldViewPr>
      <p:cViewPr varScale="1">
        <p:scale>
          <a:sx n="39" d="100"/>
          <a:sy n="39" d="100"/>
        </p:scale>
        <p:origin x="-120"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172B307-24E7-4B70-8036-250EAF980FBA}" type="datetimeFigureOut">
              <a:rPr lang="pt-BR" smtClean="0"/>
              <a:pPr/>
              <a:t>12/07/2016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5C5F788-EA60-43BF-B8BD-67A6459A21CE}"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2B307-24E7-4B70-8036-250EAF980FBA}" type="datetimeFigureOut">
              <a:rPr lang="pt-BR" smtClean="0"/>
              <a:pPr/>
              <a:t>12/07/2016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5F788-EA60-43BF-B8BD-67A6459A21C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pt-BR" sz="13800" dirty="0" smtClean="0"/>
              <a:t>PARIDADE</a:t>
            </a:r>
            <a:endParaRPr lang="pt-BR" sz="13800" dirty="0"/>
          </a:p>
        </p:txBody>
      </p:sp>
      <p:sp>
        <p:nvSpPr>
          <p:cNvPr id="3" name="Subtítulo 2"/>
          <p:cNvSpPr>
            <a:spLocks noGrp="1"/>
          </p:cNvSpPr>
          <p:nvPr>
            <p:ph type="subTitle" idx="1"/>
          </p:nvPr>
        </p:nvSpPr>
        <p:spPr/>
        <p:txBody>
          <a:bodyPr>
            <a:noAutofit/>
          </a:bodyPr>
          <a:lstStyle/>
          <a:p>
            <a:r>
              <a:rPr lang="pt-BR" sz="8000" dirty="0" smtClean="0">
                <a:solidFill>
                  <a:srgbClr val="0070C0"/>
                </a:solidFill>
              </a:rPr>
              <a:t>Par ou ímpar?</a:t>
            </a:r>
            <a:endParaRPr lang="pt-BR" sz="8000"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714348" y="571480"/>
            <a:ext cx="7715304" cy="1569660"/>
          </a:xfrm>
          <a:prstGeom prst="rect">
            <a:avLst/>
          </a:prstGeom>
          <a:noFill/>
        </p:spPr>
        <p:txBody>
          <a:bodyPr wrap="square" rtlCol="0">
            <a:spAutoFit/>
          </a:bodyPr>
          <a:lstStyle/>
          <a:p>
            <a:r>
              <a:rPr lang="pt-BR" sz="2400" dirty="0"/>
              <a:t>Nesta seção veremos, em um caso bem simples, como lidar com os restos da divisão de números inteiros por um número natural dado, introduzindo uma nova aritmética chamada aritmética residual ou aritmética modular. </a:t>
            </a:r>
          </a:p>
        </p:txBody>
      </p:sp>
      <p:sp>
        <p:nvSpPr>
          <p:cNvPr id="7" name="CaixaDeTexto 6"/>
          <p:cNvSpPr txBox="1"/>
          <p:nvPr/>
        </p:nvSpPr>
        <p:spPr>
          <a:xfrm>
            <a:off x="785786" y="2357430"/>
            <a:ext cx="7286676" cy="1015663"/>
          </a:xfrm>
          <a:prstGeom prst="rect">
            <a:avLst/>
          </a:prstGeom>
          <a:noFill/>
        </p:spPr>
        <p:txBody>
          <a:bodyPr wrap="square" rtlCol="0">
            <a:spAutoFit/>
          </a:bodyPr>
          <a:lstStyle/>
          <a:p>
            <a:r>
              <a:rPr lang="pt-BR" sz="2000" dirty="0">
                <a:solidFill>
                  <a:schemeClr val="tx2">
                    <a:lumMod val="60000"/>
                    <a:lumOff val="40000"/>
                  </a:schemeClr>
                </a:solidFill>
                <a:latin typeface="Comic Sans MS" pitchFamily="66" charset="0"/>
              </a:rPr>
              <a:t>A soma de dois números pares é par. De fato, os dois números podem ser escritos na forma 2a e 2b, cuja soma é 2(a + b), logo</a:t>
            </a:r>
            <a:r>
              <a:rPr lang="pt-BR" sz="2000" b="1" dirty="0">
                <a:solidFill>
                  <a:schemeClr val="tx2">
                    <a:lumMod val="60000"/>
                    <a:lumOff val="40000"/>
                  </a:schemeClr>
                </a:solidFill>
                <a:latin typeface="Comic Sans MS" pitchFamily="66" charset="0"/>
              </a:rPr>
              <a:t> par</a:t>
            </a:r>
            <a:r>
              <a:rPr lang="pt-BR" dirty="0">
                <a:solidFill>
                  <a:schemeClr val="tx2">
                    <a:lumMod val="60000"/>
                    <a:lumOff val="40000"/>
                  </a:schemeClr>
                </a:solidFill>
              </a:rPr>
              <a:t>. </a:t>
            </a:r>
          </a:p>
        </p:txBody>
      </p:sp>
      <p:sp>
        <p:nvSpPr>
          <p:cNvPr id="8" name="CaixaDeTexto 7"/>
          <p:cNvSpPr txBox="1"/>
          <p:nvPr/>
        </p:nvSpPr>
        <p:spPr>
          <a:xfrm>
            <a:off x="1071538" y="3571876"/>
            <a:ext cx="6072230" cy="2893100"/>
          </a:xfrm>
          <a:prstGeom prst="rect">
            <a:avLst/>
          </a:prstGeom>
          <a:noFill/>
        </p:spPr>
        <p:txBody>
          <a:bodyPr wrap="square" rtlCol="0">
            <a:spAutoFit/>
          </a:bodyPr>
          <a:lstStyle/>
          <a:p>
            <a:r>
              <a:rPr lang="pt-BR" dirty="0" smtClean="0">
                <a:latin typeface="Comic Sans MS" pitchFamily="66" charset="0"/>
              </a:rPr>
              <a:t>Exemplo: </a:t>
            </a:r>
          </a:p>
          <a:p>
            <a:r>
              <a:rPr lang="pt-BR" dirty="0" smtClean="0">
                <a:latin typeface="Comic Sans MS" pitchFamily="66" charset="0"/>
              </a:rPr>
              <a:t>Se </a:t>
            </a:r>
            <a:r>
              <a:rPr lang="pt-BR" sz="2000" b="1" dirty="0" smtClean="0">
                <a:solidFill>
                  <a:schemeClr val="accent3">
                    <a:lumMod val="75000"/>
                  </a:schemeClr>
                </a:solidFill>
                <a:latin typeface="Comic Sans MS" pitchFamily="66" charset="0"/>
              </a:rPr>
              <a:t>a</a:t>
            </a:r>
            <a:r>
              <a:rPr lang="pt-BR" dirty="0" smtClean="0">
                <a:latin typeface="Comic Sans MS" pitchFamily="66" charset="0"/>
              </a:rPr>
              <a:t>=</a:t>
            </a:r>
            <a:r>
              <a:rPr lang="pt-BR" dirty="0" smtClean="0">
                <a:solidFill>
                  <a:schemeClr val="accent3">
                    <a:lumMod val="75000"/>
                  </a:schemeClr>
                </a:solidFill>
                <a:latin typeface="Comic Sans MS" pitchFamily="66" charset="0"/>
              </a:rPr>
              <a:t>2 </a:t>
            </a:r>
            <a:r>
              <a:rPr lang="pt-BR" dirty="0" smtClean="0">
                <a:latin typeface="Comic Sans MS" pitchFamily="66" charset="0"/>
              </a:rPr>
              <a:t>e </a:t>
            </a:r>
            <a:r>
              <a:rPr lang="pt-BR" sz="2000" b="1" dirty="0" smtClean="0">
                <a:solidFill>
                  <a:srgbClr val="7030A0"/>
                </a:solidFill>
                <a:latin typeface="Comic Sans MS" pitchFamily="66" charset="0"/>
              </a:rPr>
              <a:t>b</a:t>
            </a:r>
            <a:r>
              <a:rPr lang="pt-BR" dirty="0" smtClean="0">
                <a:latin typeface="Comic Sans MS" pitchFamily="66" charset="0"/>
              </a:rPr>
              <a:t>=</a:t>
            </a:r>
            <a:r>
              <a:rPr lang="pt-BR" dirty="0" smtClean="0">
                <a:solidFill>
                  <a:srgbClr val="7030A0"/>
                </a:solidFill>
                <a:latin typeface="Comic Sans MS" pitchFamily="66" charset="0"/>
              </a:rPr>
              <a:t>4</a:t>
            </a:r>
          </a:p>
          <a:p>
            <a:endParaRPr lang="pt-BR" dirty="0">
              <a:latin typeface="Comic Sans MS" pitchFamily="66" charset="0"/>
            </a:endParaRPr>
          </a:p>
          <a:p>
            <a:r>
              <a:rPr lang="pt-BR" dirty="0" smtClean="0">
                <a:latin typeface="Comic Sans MS" pitchFamily="66" charset="0"/>
              </a:rPr>
              <a:t>Temos : 2.</a:t>
            </a:r>
            <a:r>
              <a:rPr lang="pt-BR" dirty="0" smtClean="0">
                <a:solidFill>
                  <a:schemeClr val="accent3">
                    <a:lumMod val="75000"/>
                  </a:schemeClr>
                </a:solidFill>
                <a:latin typeface="Comic Sans MS" pitchFamily="66" charset="0"/>
              </a:rPr>
              <a:t>2</a:t>
            </a:r>
            <a:r>
              <a:rPr lang="pt-BR" dirty="0" smtClean="0">
                <a:latin typeface="Comic Sans MS" pitchFamily="66" charset="0"/>
              </a:rPr>
              <a:t> e 2.</a:t>
            </a:r>
            <a:r>
              <a:rPr lang="pt-BR" dirty="0" smtClean="0">
                <a:solidFill>
                  <a:srgbClr val="7030A0"/>
                </a:solidFill>
                <a:latin typeface="Comic Sans MS" pitchFamily="66" charset="0"/>
              </a:rPr>
              <a:t>4</a:t>
            </a:r>
            <a:r>
              <a:rPr lang="pt-BR" dirty="0" smtClean="0">
                <a:latin typeface="Comic Sans MS" pitchFamily="66" charset="0"/>
              </a:rPr>
              <a:t> ou 2.(</a:t>
            </a:r>
            <a:r>
              <a:rPr lang="pt-BR" dirty="0" smtClean="0">
                <a:solidFill>
                  <a:schemeClr val="accent3">
                    <a:lumMod val="75000"/>
                  </a:schemeClr>
                </a:solidFill>
                <a:latin typeface="Comic Sans MS" pitchFamily="66" charset="0"/>
              </a:rPr>
              <a:t>2</a:t>
            </a:r>
            <a:r>
              <a:rPr lang="pt-BR" dirty="0" smtClean="0">
                <a:latin typeface="Comic Sans MS" pitchFamily="66" charset="0"/>
              </a:rPr>
              <a:t>+</a:t>
            </a:r>
            <a:r>
              <a:rPr lang="pt-BR" dirty="0" smtClean="0">
                <a:solidFill>
                  <a:srgbClr val="7030A0"/>
                </a:solidFill>
                <a:latin typeface="Comic Sans MS" pitchFamily="66" charset="0"/>
              </a:rPr>
              <a:t>4</a:t>
            </a:r>
            <a:r>
              <a:rPr lang="pt-BR" dirty="0" smtClean="0">
                <a:latin typeface="Comic Sans MS" pitchFamily="66" charset="0"/>
              </a:rPr>
              <a:t>)</a:t>
            </a:r>
          </a:p>
          <a:p>
            <a:endParaRPr lang="pt-BR" dirty="0">
              <a:latin typeface="Comic Sans MS" pitchFamily="66" charset="0"/>
            </a:endParaRPr>
          </a:p>
          <a:p>
            <a:r>
              <a:rPr lang="pt-BR" dirty="0" smtClean="0">
                <a:solidFill>
                  <a:srgbClr val="FF0000"/>
                </a:solidFill>
                <a:latin typeface="Comic Sans MS" pitchFamily="66" charset="0"/>
              </a:rPr>
              <a:t>Somando</a:t>
            </a:r>
            <a:r>
              <a:rPr lang="pt-BR" dirty="0" smtClean="0">
                <a:latin typeface="Comic Sans MS" pitchFamily="66" charset="0"/>
              </a:rPr>
              <a:t>: 2</a:t>
            </a:r>
            <a:r>
              <a:rPr lang="pt-BR" dirty="0" smtClean="0">
                <a:solidFill>
                  <a:schemeClr val="accent3">
                    <a:lumMod val="75000"/>
                  </a:schemeClr>
                </a:solidFill>
                <a:latin typeface="Comic Sans MS" pitchFamily="66" charset="0"/>
              </a:rPr>
              <a:t>.2</a:t>
            </a:r>
            <a:r>
              <a:rPr lang="pt-BR" dirty="0" smtClean="0">
                <a:latin typeface="Comic Sans MS" pitchFamily="66" charset="0"/>
              </a:rPr>
              <a:t>= </a:t>
            </a:r>
            <a:r>
              <a:rPr lang="pt-BR" dirty="0" smtClean="0">
                <a:solidFill>
                  <a:srgbClr val="FF0000"/>
                </a:solidFill>
                <a:latin typeface="Comic Sans MS" pitchFamily="66" charset="0"/>
              </a:rPr>
              <a:t>4</a:t>
            </a:r>
            <a:r>
              <a:rPr lang="pt-BR" dirty="0" smtClean="0">
                <a:latin typeface="Comic Sans MS" pitchFamily="66" charset="0"/>
              </a:rPr>
              <a:t>+2.</a:t>
            </a:r>
            <a:r>
              <a:rPr lang="pt-BR" dirty="0" smtClean="0">
                <a:solidFill>
                  <a:srgbClr val="7030A0"/>
                </a:solidFill>
                <a:latin typeface="Comic Sans MS" pitchFamily="66" charset="0"/>
              </a:rPr>
              <a:t>4</a:t>
            </a:r>
            <a:r>
              <a:rPr lang="pt-BR" dirty="0" smtClean="0">
                <a:latin typeface="Comic Sans MS" pitchFamily="66" charset="0"/>
              </a:rPr>
              <a:t> = 4+</a:t>
            </a:r>
            <a:r>
              <a:rPr lang="pt-BR" dirty="0" smtClean="0">
                <a:solidFill>
                  <a:srgbClr val="FF0000"/>
                </a:solidFill>
                <a:latin typeface="Comic Sans MS" pitchFamily="66" charset="0"/>
              </a:rPr>
              <a:t>8</a:t>
            </a:r>
            <a:r>
              <a:rPr lang="pt-BR" dirty="0" smtClean="0">
                <a:latin typeface="Comic Sans MS" pitchFamily="66" charset="0"/>
              </a:rPr>
              <a:t> =</a:t>
            </a:r>
            <a:r>
              <a:rPr lang="pt-BR" b="1" dirty="0" smtClean="0">
                <a:latin typeface="Comic Sans MS" pitchFamily="66" charset="0"/>
              </a:rPr>
              <a:t>12</a:t>
            </a:r>
            <a:r>
              <a:rPr lang="pt-BR" dirty="0" smtClean="0">
                <a:latin typeface="Comic Sans MS" pitchFamily="66" charset="0"/>
              </a:rPr>
              <a:t>  ou 2.(</a:t>
            </a:r>
            <a:r>
              <a:rPr lang="pt-BR" dirty="0" smtClean="0">
                <a:solidFill>
                  <a:schemeClr val="accent3">
                    <a:lumMod val="75000"/>
                  </a:schemeClr>
                </a:solidFill>
                <a:latin typeface="Comic Sans MS" pitchFamily="66" charset="0"/>
              </a:rPr>
              <a:t>2</a:t>
            </a:r>
            <a:r>
              <a:rPr lang="pt-BR" dirty="0" smtClean="0">
                <a:latin typeface="Comic Sans MS" pitchFamily="66" charset="0"/>
              </a:rPr>
              <a:t>+</a:t>
            </a:r>
            <a:r>
              <a:rPr lang="pt-BR" dirty="0" smtClean="0">
                <a:solidFill>
                  <a:srgbClr val="7030A0"/>
                </a:solidFill>
                <a:latin typeface="Comic Sans MS" pitchFamily="66" charset="0"/>
              </a:rPr>
              <a:t>4</a:t>
            </a:r>
            <a:r>
              <a:rPr lang="pt-BR" dirty="0" smtClean="0">
                <a:latin typeface="Comic Sans MS" pitchFamily="66" charset="0"/>
              </a:rPr>
              <a:t>) = 2.</a:t>
            </a:r>
            <a:r>
              <a:rPr lang="pt-BR" dirty="0" smtClean="0">
                <a:solidFill>
                  <a:srgbClr val="FF0000"/>
                </a:solidFill>
                <a:latin typeface="Comic Sans MS" pitchFamily="66" charset="0"/>
              </a:rPr>
              <a:t>6</a:t>
            </a:r>
            <a:r>
              <a:rPr lang="pt-BR" dirty="0" smtClean="0">
                <a:latin typeface="Comic Sans MS" pitchFamily="66" charset="0"/>
              </a:rPr>
              <a:t> =</a:t>
            </a:r>
            <a:r>
              <a:rPr lang="pt-BR" b="1" dirty="0" smtClean="0">
                <a:latin typeface="Comic Sans MS" pitchFamily="66" charset="0"/>
              </a:rPr>
              <a:t>12</a:t>
            </a:r>
          </a:p>
          <a:p>
            <a:endParaRPr lang="pt-BR" b="1" dirty="0">
              <a:latin typeface="Comic Sans MS" pitchFamily="66" charset="0"/>
            </a:endParaRPr>
          </a:p>
          <a:p>
            <a:r>
              <a:rPr lang="pt-BR" dirty="0" smtClean="0">
                <a:latin typeface="Comic Sans MS" pitchFamily="66" charset="0"/>
              </a:rPr>
              <a:t>Temos como resultado </a:t>
            </a:r>
            <a:r>
              <a:rPr lang="pt-BR" b="1" dirty="0" smtClean="0">
                <a:latin typeface="Comic Sans MS" pitchFamily="66" charset="0"/>
              </a:rPr>
              <a:t>12</a:t>
            </a:r>
            <a:r>
              <a:rPr lang="pt-BR" dirty="0" smtClean="0">
                <a:latin typeface="Comic Sans MS" pitchFamily="66" charset="0"/>
              </a:rPr>
              <a:t>, que é</a:t>
            </a:r>
            <a:r>
              <a:rPr lang="pt-BR" b="1" dirty="0" smtClean="0">
                <a:latin typeface="Comic Sans MS" pitchFamily="66" charset="0"/>
              </a:rPr>
              <a:t> par</a:t>
            </a:r>
            <a:r>
              <a:rPr lang="pt-BR" dirty="0" smtClean="0">
                <a:latin typeface="Comic Sans MS" pitchFamily="66" charset="0"/>
              </a:rPr>
              <a:t>.</a:t>
            </a:r>
          </a:p>
          <a:p>
            <a:endParaRPr lang="pt-BR" dirty="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 calcmode="lin" valueType="num">
                                      <p:cBhvr additive="base">
                                        <p:cTn id="3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85786" y="1000108"/>
            <a:ext cx="7500990" cy="707886"/>
          </a:xfrm>
          <a:prstGeom prst="rect">
            <a:avLst/>
          </a:prstGeom>
          <a:noFill/>
        </p:spPr>
        <p:txBody>
          <a:bodyPr wrap="square" rtlCol="0">
            <a:spAutoFit/>
          </a:bodyPr>
          <a:lstStyle/>
          <a:p>
            <a:r>
              <a:rPr lang="pt-BR" sz="2000" dirty="0">
                <a:solidFill>
                  <a:schemeClr val="tx2">
                    <a:lumMod val="60000"/>
                    <a:lumOff val="40000"/>
                  </a:schemeClr>
                </a:solidFill>
                <a:latin typeface="Comic Sans MS" pitchFamily="66" charset="0"/>
              </a:rPr>
              <a:t>A soma de dois números ímpares é </a:t>
            </a:r>
            <a:r>
              <a:rPr lang="pt-BR" sz="2000" b="1" dirty="0">
                <a:solidFill>
                  <a:schemeClr val="tx2">
                    <a:lumMod val="60000"/>
                    <a:lumOff val="40000"/>
                  </a:schemeClr>
                </a:solidFill>
                <a:latin typeface="Comic Sans MS" pitchFamily="66" charset="0"/>
              </a:rPr>
              <a:t>par</a:t>
            </a:r>
            <a:r>
              <a:rPr lang="pt-BR" sz="2000" dirty="0">
                <a:solidFill>
                  <a:schemeClr val="tx2">
                    <a:lumMod val="60000"/>
                    <a:lumOff val="40000"/>
                  </a:schemeClr>
                </a:solidFill>
                <a:latin typeface="Comic Sans MS" pitchFamily="66" charset="0"/>
              </a:rPr>
              <a:t>. De fato, os números são da forma 2a + 1 e 2b + 1, cuja soma é 2(a + b + 1), logo par.</a:t>
            </a:r>
          </a:p>
        </p:txBody>
      </p:sp>
      <p:sp>
        <p:nvSpPr>
          <p:cNvPr id="6" name="CaixaDeTexto 5"/>
          <p:cNvSpPr txBox="1"/>
          <p:nvPr/>
        </p:nvSpPr>
        <p:spPr>
          <a:xfrm>
            <a:off x="857224" y="2357430"/>
            <a:ext cx="7000924" cy="2893100"/>
          </a:xfrm>
          <a:prstGeom prst="rect">
            <a:avLst/>
          </a:prstGeom>
          <a:noFill/>
        </p:spPr>
        <p:txBody>
          <a:bodyPr wrap="square" rtlCol="0">
            <a:spAutoFit/>
          </a:bodyPr>
          <a:lstStyle/>
          <a:p>
            <a:r>
              <a:rPr lang="pt-BR" dirty="0" smtClean="0">
                <a:latin typeface="Comic Sans MS" pitchFamily="66" charset="0"/>
              </a:rPr>
              <a:t>Exemplo: </a:t>
            </a:r>
          </a:p>
          <a:p>
            <a:r>
              <a:rPr lang="pt-BR" dirty="0" smtClean="0">
                <a:latin typeface="Comic Sans MS" pitchFamily="66" charset="0"/>
              </a:rPr>
              <a:t>Se </a:t>
            </a:r>
            <a:r>
              <a:rPr lang="pt-BR" sz="2000" b="1" dirty="0" smtClean="0">
                <a:solidFill>
                  <a:schemeClr val="accent3">
                    <a:lumMod val="75000"/>
                  </a:schemeClr>
                </a:solidFill>
                <a:latin typeface="Comic Sans MS" pitchFamily="66" charset="0"/>
              </a:rPr>
              <a:t>a</a:t>
            </a:r>
            <a:r>
              <a:rPr lang="pt-BR" dirty="0" smtClean="0">
                <a:latin typeface="Comic Sans MS" pitchFamily="66" charset="0"/>
              </a:rPr>
              <a:t>=</a:t>
            </a:r>
            <a:r>
              <a:rPr lang="pt-BR" dirty="0" smtClean="0">
                <a:solidFill>
                  <a:schemeClr val="accent3">
                    <a:lumMod val="75000"/>
                  </a:schemeClr>
                </a:solidFill>
                <a:latin typeface="Comic Sans MS" pitchFamily="66" charset="0"/>
              </a:rPr>
              <a:t>2 </a:t>
            </a:r>
            <a:r>
              <a:rPr lang="pt-BR" dirty="0" smtClean="0">
                <a:latin typeface="Comic Sans MS" pitchFamily="66" charset="0"/>
              </a:rPr>
              <a:t>e </a:t>
            </a:r>
            <a:r>
              <a:rPr lang="pt-BR" sz="2000" b="1" dirty="0" smtClean="0">
                <a:solidFill>
                  <a:srgbClr val="7030A0"/>
                </a:solidFill>
                <a:latin typeface="Comic Sans MS" pitchFamily="66" charset="0"/>
              </a:rPr>
              <a:t>b</a:t>
            </a:r>
            <a:r>
              <a:rPr lang="pt-BR" dirty="0" smtClean="0">
                <a:latin typeface="Comic Sans MS" pitchFamily="66" charset="0"/>
              </a:rPr>
              <a:t>=</a:t>
            </a:r>
            <a:r>
              <a:rPr lang="pt-BR" dirty="0">
                <a:solidFill>
                  <a:srgbClr val="7030A0"/>
                </a:solidFill>
                <a:latin typeface="Comic Sans MS" pitchFamily="66" charset="0"/>
              </a:rPr>
              <a:t>4</a:t>
            </a:r>
            <a:endParaRPr lang="pt-BR" dirty="0" smtClean="0">
              <a:solidFill>
                <a:srgbClr val="7030A0"/>
              </a:solidFill>
              <a:latin typeface="Comic Sans MS" pitchFamily="66" charset="0"/>
            </a:endParaRPr>
          </a:p>
          <a:p>
            <a:endParaRPr lang="pt-BR" dirty="0">
              <a:latin typeface="Comic Sans MS" pitchFamily="66" charset="0"/>
            </a:endParaRPr>
          </a:p>
          <a:p>
            <a:r>
              <a:rPr lang="pt-BR" dirty="0" smtClean="0">
                <a:latin typeface="Comic Sans MS" pitchFamily="66" charset="0"/>
              </a:rPr>
              <a:t>Temos : 2.</a:t>
            </a:r>
            <a:r>
              <a:rPr lang="pt-BR" dirty="0">
                <a:solidFill>
                  <a:schemeClr val="accent3">
                    <a:lumMod val="75000"/>
                  </a:schemeClr>
                </a:solidFill>
                <a:latin typeface="Comic Sans MS" pitchFamily="66" charset="0"/>
              </a:rPr>
              <a:t>2</a:t>
            </a:r>
            <a:r>
              <a:rPr lang="pt-BR" dirty="0" smtClean="0">
                <a:latin typeface="Comic Sans MS" pitchFamily="66" charset="0"/>
              </a:rPr>
              <a:t>+1 e 2.</a:t>
            </a:r>
            <a:r>
              <a:rPr lang="pt-BR" dirty="0">
                <a:solidFill>
                  <a:srgbClr val="7030A0"/>
                </a:solidFill>
                <a:latin typeface="Comic Sans MS" pitchFamily="66" charset="0"/>
              </a:rPr>
              <a:t>4</a:t>
            </a:r>
            <a:r>
              <a:rPr lang="pt-BR" dirty="0" smtClean="0">
                <a:latin typeface="Comic Sans MS" pitchFamily="66" charset="0"/>
              </a:rPr>
              <a:t>+1 ou 2.(</a:t>
            </a:r>
            <a:r>
              <a:rPr lang="pt-BR" dirty="0" smtClean="0">
                <a:solidFill>
                  <a:schemeClr val="accent3">
                    <a:lumMod val="75000"/>
                  </a:schemeClr>
                </a:solidFill>
                <a:latin typeface="Comic Sans MS" pitchFamily="66" charset="0"/>
              </a:rPr>
              <a:t>2</a:t>
            </a:r>
            <a:r>
              <a:rPr lang="pt-BR" dirty="0" smtClean="0">
                <a:latin typeface="Comic Sans MS" pitchFamily="66" charset="0"/>
              </a:rPr>
              <a:t>+</a:t>
            </a:r>
            <a:r>
              <a:rPr lang="pt-BR" dirty="0">
                <a:solidFill>
                  <a:srgbClr val="7030A0"/>
                </a:solidFill>
                <a:latin typeface="Comic Sans MS" pitchFamily="66" charset="0"/>
              </a:rPr>
              <a:t>4</a:t>
            </a:r>
            <a:r>
              <a:rPr lang="pt-BR" dirty="0" smtClean="0">
                <a:latin typeface="Comic Sans MS" pitchFamily="66" charset="0"/>
              </a:rPr>
              <a:t>+1)</a:t>
            </a:r>
          </a:p>
          <a:p>
            <a:endParaRPr lang="pt-BR" dirty="0">
              <a:latin typeface="Comic Sans MS" pitchFamily="66" charset="0"/>
            </a:endParaRPr>
          </a:p>
          <a:p>
            <a:r>
              <a:rPr lang="pt-BR" dirty="0" smtClean="0">
                <a:solidFill>
                  <a:srgbClr val="FF0000"/>
                </a:solidFill>
                <a:latin typeface="Comic Sans MS" pitchFamily="66" charset="0"/>
              </a:rPr>
              <a:t>Somando</a:t>
            </a:r>
            <a:r>
              <a:rPr lang="pt-BR" dirty="0" smtClean="0">
                <a:latin typeface="Comic Sans MS" pitchFamily="66" charset="0"/>
              </a:rPr>
              <a:t>: 2</a:t>
            </a:r>
            <a:r>
              <a:rPr lang="pt-BR" dirty="0" smtClean="0">
                <a:solidFill>
                  <a:schemeClr val="accent3">
                    <a:lumMod val="75000"/>
                  </a:schemeClr>
                </a:solidFill>
                <a:latin typeface="Comic Sans MS" pitchFamily="66" charset="0"/>
              </a:rPr>
              <a:t>.2</a:t>
            </a:r>
            <a:r>
              <a:rPr lang="pt-BR" dirty="0" smtClean="0">
                <a:latin typeface="Comic Sans MS" pitchFamily="66" charset="0"/>
              </a:rPr>
              <a:t>+1= </a:t>
            </a:r>
            <a:r>
              <a:rPr lang="pt-BR" dirty="0">
                <a:solidFill>
                  <a:srgbClr val="FF0000"/>
                </a:solidFill>
                <a:latin typeface="Comic Sans MS" pitchFamily="66" charset="0"/>
              </a:rPr>
              <a:t>5</a:t>
            </a:r>
            <a:r>
              <a:rPr lang="pt-BR" dirty="0" smtClean="0">
                <a:latin typeface="Comic Sans MS" pitchFamily="66" charset="0"/>
              </a:rPr>
              <a:t>+(2.</a:t>
            </a:r>
            <a:r>
              <a:rPr lang="pt-BR" dirty="0">
                <a:solidFill>
                  <a:srgbClr val="7030A0"/>
                </a:solidFill>
                <a:latin typeface="Comic Sans MS" pitchFamily="66" charset="0"/>
              </a:rPr>
              <a:t>4</a:t>
            </a:r>
            <a:r>
              <a:rPr lang="pt-BR" dirty="0" smtClean="0">
                <a:latin typeface="Comic Sans MS" pitchFamily="66" charset="0"/>
              </a:rPr>
              <a:t>+1) = 5+</a:t>
            </a:r>
            <a:r>
              <a:rPr lang="pt-BR" dirty="0" smtClean="0">
                <a:solidFill>
                  <a:srgbClr val="FF0000"/>
                </a:solidFill>
                <a:latin typeface="Comic Sans MS" pitchFamily="66" charset="0"/>
              </a:rPr>
              <a:t>9</a:t>
            </a:r>
            <a:r>
              <a:rPr lang="pt-BR" dirty="0" smtClean="0">
                <a:latin typeface="Comic Sans MS" pitchFamily="66" charset="0"/>
              </a:rPr>
              <a:t> =</a:t>
            </a:r>
            <a:r>
              <a:rPr lang="pt-BR" b="1" dirty="0" smtClean="0">
                <a:latin typeface="Comic Sans MS" pitchFamily="66" charset="0"/>
              </a:rPr>
              <a:t>14</a:t>
            </a:r>
            <a:r>
              <a:rPr lang="pt-BR" dirty="0" smtClean="0">
                <a:latin typeface="Comic Sans MS" pitchFamily="66" charset="0"/>
              </a:rPr>
              <a:t>  ou 2.(</a:t>
            </a:r>
            <a:r>
              <a:rPr lang="pt-BR" dirty="0" smtClean="0">
                <a:solidFill>
                  <a:schemeClr val="accent3">
                    <a:lumMod val="75000"/>
                  </a:schemeClr>
                </a:solidFill>
                <a:latin typeface="Comic Sans MS" pitchFamily="66" charset="0"/>
              </a:rPr>
              <a:t>2</a:t>
            </a:r>
            <a:r>
              <a:rPr lang="pt-BR" dirty="0" smtClean="0">
                <a:latin typeface="Comic Sans MS" pitchFamily="66" charset="0"/>
              </a:rPr>
              <a:t>+</a:t>
            </a:r>
            <a:r>
              <a:rPr lang="pt-BR" dirty="0">
                <a:solidFill>
                  <a:srgbClr val="7030A0"/>
                </a:solidFill>
                <a:latin typeface="Comic Sans MS" pitchFamily="66" charset="0"/>
              </a:rPr>
              <a:t>4</a:t>
            </a:r>
            <a:r>
              <a:rPr lang="pt-BR" dirty="0" smtClean="0">
                <a:latin typeface="Comic Sans MS" pitchFamily="66" charset="0"/>
              </a:rPr>
              <a:t>+1) = 2.</a:t>
            </a:r>
            <a:r>
              <a:rPr lang="pt-BR" dirty="0" smtClean="0">
                <a:solidFill>
                  <a:srgbClr val="FF0000"/>
                </a:solidFill>
                <a:latin typeface="Comic Sans MS" pitchFamily="66" charset="0"/>
              </a:rPr>
              <a:t>7</a:t>
            </a:r>
            <a:r>
              <a:rPr lang="pt-BR" dirty="0" smtClean="0">
                <a:latin typeface="Comic Sans MS" pitchFamily="66" charset="0"/>
              </a:rPr>
              <a:t> =</a:t>
            </a:r>
            <a:r>
              <a:rPr lang="pt-BR" b="1" dirty="0" smtClean="0">
                <a:latin typeface="Comic Sans MS" pitchFamily="66" charset="0"/>
              </a:rPr>
              <a:t>14</a:t>
            </a:r>
          </a:p>
          <a:p>
            <a:endParaRPr lang="pt-BR" b="1" dirty="0">
              <a:latin typeface="Comic Sans MS" pitchFamily="66" charset="0"/>
            </a:endParaRPr>
          </a:p>
          <a:p>
            <a:r>
              <a:rPr lang="pt-BR" dirty="0" smtClean="0">
                <a:latin typeface="Comic Sans MS" pitchFamily="66" charset="0"/>
              </a:rPr>
              <a:t>Temos como resultado </a:t>
            </a:r>
            <a:r>
              <a:rPr lang="pt-BR" b="1" dirty="0" smtClean="0">
                <a:latin typeface="Comic Sans MS" pitchFamily="66" charset="0"/>
              </a:rPr>
              <a:t>14</a:t>
            </a:r>
            <a:r>
              <a:rPr lang="pt-BR" dirty="0" smtClean="0">
                <a:latin typeface="Comic Sans MS" pitchFamily="66" charset="0"/>
              </a:rPr>
              <a:t>, que é </a:t>
            </a:r>
            <a:r>
              <a:rPr lang="pt-BR" b="1" dirty="0" smtClean="0">
                <a:latin typeface="Comic Sans MS" pitchFamily="66" charset="0"/>
              </a:rPr>
              <a:t>par</a:t>
            </a:r>
            <a:r>
              <a:rPr lang="pt-BR" dirty="0" smtClean="0">
                <a:latin typeface="Comic Sans MS" pitchFamily="66" charset="0"/>
              </a:rPr>
              <a:t>.</a:t>
            </a:r>
          </a:p>
          <a:p>
            <a:endParaRPr lang="pt-BR" dirty="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85786" y="214290"/>
            <a:ext cx="7286676" cy="1015663"/>
          </a:xfrm>
          <a:prstGeom prst="rect">
            <a:avLst/>
          </a:prstGeom>
          <a:noFill/>
        </p:spPr>
        <p:txBody>
          <a:bodyPr wrap="square" rtlCol="0">
            <a:spAutoFit/>
          </a:bodyPr>
          <a:lstStyle/>
          <a:p>
            <a:r>
              <a:rPr lang="pt-BR" sz="2000" dirty="0">
                <a:solidFill>
                  <a:schemeClr val="tx2">
                    <a:lumMod val="60000"/>
                    <a:lumOff val="40000"/>
                  </a:schemeClr>
                </a:solidFill>
                <a:latin typeface="Comic Sans MS" pitchFamily="66" charset="0"/>
              </a:rPr>
              <a:t>A soma de um número par com um número ímpar é </a:t>
            </a:r>
            <a:r>
              <a:rPr lang="pt-BR" sz="2000" b="1" dirty="0">
                <a:solidFill>
                  <a:schemeClr val="tx2">
                    <a:lumMod val="60000"/>
                    <a:lumOff val="40000"/>
                  </a:schemeClr>
                </a:solidFill>
                <a:latin typeface="Comic Sans MS" pitchFamily="66" charset="0"/>
              </a:rPr>
              <a:t>ímpar</a:t>
            </a:r>
            <a:r>
              <a:rPr lang="pt-BR" sz="2000" dirty="0">
                <a:solidFill>
                  <a:schemeClr val="tx2">
                    <a:lumMod val="60000"/>
                    <a:lumOff val="40000"/>
                  </a:schemeClr>
                </a:solidFill>
                <a:latin typeface="Comic Sans MS" pitchFamily="66" charset="0"/>
              </a:rPr>
              <a:t>. De fato, um dos números é da forma 2a e o outro 2b + 1, cuja soma é 2(a + b) + 1, logo ímpar.</a:t>
            </a:r>
          </a:p>
        </p:txBody>
      </p:sp>
      <p:sp>
        <p:nvSpPr>
          <p:cNvPr id="3" name="CaixaDeTexto 2"/>
          <p:cNvSpPr txBox="1"/>
          <p:nvPr/>
        </p:nvSpPr>
        <p:spPr>
          <a:xfrm>
            <a:off x="1000100" y="1357298"/>
            <a:ext cx="7143800" cy="2339102"/>
          </a:xfrm>
          <a:prstGeom prst="rect">
            <a:avLst/>
          </a:prstGeom>
          <a:noFill/>
        </p:spPr>
        <p:txBody>
          <a:bodyPr wrap="square" rtlCol="0">
            <a:spAutoFit/>
          </a:bodyPr>
          <a:lstStyle/>
          <a:p>
            <a:r>
              <a:rPr lang="pt-BR" dirty="0" smtClean="0">
                <a:latin typeface="Comic Sans MS" pitchFamily="66" charset="0"/>
              </a:rPr>
              <a:t>Exemplo: </a:t>
            </a:r>
          </a:p>
          <a:p>
            <a:r>
              <a:rPr lang="pt-BR" dirty="0" smtClean="0">
                <a:latin typeface="Comic Sans MS" pitchFamily="66" charset="0"/>
              </a:rPr>
              <a:t>Se </a:t>
            </a:r>
            <a:r>
              <a:rPr lang="pt-BR" sz="2000" b="1" dirty="0" smtClean="0">
                <a:solidFill>
                  <a:schemeClr val="accent3">
                    <a:lumMod val="75000"/>
                  </a:schemeClr>
                </a:solidFill>
                <a:latin typeface="Comic Sans MS" pitchFamily="66" charset="0"/>
              </a:rPr>
              <a:t>a</a:t>
            </a:r>
            <a:r>
              <a:rPr lang="pt-BR" dirty="0" smtClean="0">
                <a:latin typeface="Comic Sans MS" pitchFamily="66" charset="0"/>
              </a:rPr>
              <a:t>=</a:t>
            </a:r>
            <a:r>
              <a:rPr lang="pt-BR" dirty="0" smtClean="0">
                <a:solidFill>
                  <a:schemeClr val="accent3">
                    <a:lumMod val="75000"/>
                  </a:schemeClr>
                </a:solidFill>
                <a:latin typeface="Comic Sans MS" pitchFamily="66" charset="0"/>
              </a:rPr>
              <a:t>2 </a:t>
            </a:r>
            <a:r>
              <a:rPr lang="pt-BR" dirty="0" smtClean="0">
                <a:latin typeface="Comic Sans MS" pitchFamily="66" charset="0"/>
              </a:rPr>
              <a:t>e </a:t>
            </a:r>
            <a:r>
              <a:rPr lang="pt-BR" sz="2000" b="1" dirty="0" smtClean="0">
                <a:solidFill>
                  <a:srgbClr val="7030A0"/>
                </a:solidFill>
                <a:latin typeface="Comic Sans MS" pitchFamily="66" charset="0"/>
              </a:rPr>
              <a:t>b</a:t>
            </a:r>
            <a:r>
              <a:rPr lang="pt-BR" dirty="0" smtClean="0">
                <a:latin typeface="Comic Sans MS" pitchFamily="66" charset="0"/>
              </a:rPr>
              <a:t>=</a:t>
            </a:r>
            <a:r>
              <a:rPr lang="pt-BR" dirty="0" smtClean="0">
                <a:solidFill>
                  <a:srgbClr val="7030A0"/>
                </a:solidFill>
                <a:latin typeface="Comic Sans MS" pitchFamily="66" charset="0"/>
              </a:rPr>
              <a:t>4</a:t>
            </a:r>
          </a:p>
          <a:p>
            <a:endParaRPr lang="pt-BR" dirty="0" smtClean="0">
              <a:latin typeface="Comic Sans MS" pitchFamily="66" charset="0"/>
            </a:endParaRPr>
          </a:p>
          <a:p>
            <a:r>
              <a:rPr lang="pt-BR" dirty="0" smtClean="0">
                <a:latin typeface="Comic Sans MS" pitchFamily="66" charset="0"/>
              </a:rPr>
              <a:t>Temos : 2.</a:t>
            </a:r>
            <a:r>
              <a:rPr lang="pt-BR" dirty="0" smtClean="0">
                <a:solidFill>
                  <a:schemeClr val="accent3">
                    <a:lumMod val="75000"/>
                  </a:schemeClr>
                </a:solidFill>
                <a:latin typeface="Comic Sans MS" pitchFamily="66" charset="0"/>
              </a:rPr>
              <a:t>2</a:t>
            </a:r>
            <a:r>
              <a:rPr lang="pt-BR" dirty="0" smtClean="0">
                <a:latin typeface="Comic Sans MS" pitchFamily="66" charset="0"/>
              </a:rPr>
              <a:t> e 2.</a:t>
            </a:r>
            <a:r>
              <a:rPr lang="pt-BR" dirty="0" smtClean="0">
                <a:solidFill>
                  <a:srgbClr val="7030A0"/>
                </a:solidFill>
                <a:latin typeface="Comic Sans MS" pitchFamily="66" charset="0"/>
              </a:rPr>
              <a:t>4</a:t>
            </a:r>
            <a:r>
              <a:rPr lang="pt-BR" dirty="0" smtClean="0">
                <a:latin typeface="Comic Sans MS" pitchFamily="66" charset="0"/>
              </a:rPr>
              <a:t>+1 ou 2.(2+4)+1</a:t>
            </a:r>
          </a:p>
          <a:p>
            <a:endParaRPr lang="pt-BR" dirty="0" smtClean="0">
              <a:latin typeface="Comic Sans MS" pitchFamily="66" charset="0"/>
            </a:endParaRPr>
          </a:p>
          <a:p>
            <a:r>
              <a:rPr lang="pt-BR" dirty="0" smtClean="0">
                <a:solidFill>
                  <a:srgbClr val="FF0000"/>
                </a:solidFill>
                <a:latin typeface="Comic Sans MS" pitchFamily="66" charset="0"/>
              </a:rPr>
              <a:t>Somando</a:t>
            </a:r>
            <a:r>
              <a:rPr lang="pt-BR" dirty="0" smtClean="0">
                <a:latin typeface="Comic Sans MS" pitchFamily="66" charset="0"/>
              </a:rPr>
              <a:t>: 2</a:t>
            </a:r>
            <a:r>
              <a:rPr lang="pt-BR" dirty="0" smtClean="0">
                <a:solidFill>
                  <a:schemeClr val="accent3">
                    <a:lumMod val="75000"/>
                  </a:schemeClr>
                </a:solidFill>
                <a:latin typeface="Comic Sans MS" pitchFamily="66" charset="0"/>
              </a:rPr>
              <a:t>.2</a:t>
            </a:r>
            <a:r>
              <a:rPr lang="pt-BR" dirty="0" smtClean="0">
                <a:latin typeface="Comic Sans MS" pitchFamily="66" charset="0"/>
              </a:rPr>
              <a:t>= </a:t>
            </a:r>
            <a:r>
              <a:rPr lang="pt-BR" dirty="0">
                <a:solidFill>
                  <a:srgbClr val="FF0000"/>
                </a:solidFill>
                <a:latin typeface="Comic Sans MS" pitchFamily="66" charset="0"/>
              </a:rPr>
              <a:t>4</a:t>
            </a:r>
            <a:r>
              <a:rPr lang="pt-BR" dirty="0" smtClean="0">
                <a:latin typeface="Comic Sans MS" pitchFamily="66" charset="0"/>
              </a:rPr>
              <a:t>+(2.</a:t>
            </a:r>
            <a:r>
              <a:rPr lang="pt-BR" dirty="0" smtClean="0">
                <a:solidFill>
                  <a:srgbClr val="7030A0"/>
                </a:solidFill>
                <a:latin typeface="Comic Sans MS" pitchFamily="66" charset="0"/>
              </a:rPr>
              <a:t>4</a:t>
            </a:r>
            <a:r>
              <a:rPr lang="pt-BR" dirty="0" smtClean="0">
                <a:latin typeface="Comic Sans MS" pitchFamily="66" charset="0"/>
              </a:rPr>
              <a:t>+1) = 4+</a:t>
            </a:r>
            <a:r>
              <a:rPr lang="pt-BR" dirty="0" smtClean="0">
                <a:solidFill>
                  <a:srgbClr val="FF0000"/>
                </a:solidFill>
                <a:latin typeface="Comic Sans MS" pitchFamily="66" charset="0"/>
              </a:rPr>
              <a:t>9</a:t>
            </a:r>
            <a:r>
              <a:rPr lang="pt-BR" dirty="0" smtClean="0">
                <a:latin typeface="Comic Sans MS" pitchFamily="66" charset="0"/>
              </a:rPr>
              <a:t> =</a:t>
            </a:r>
            <a:r>
              <a:rPr lang="pt-BR" b="1" dirty="0" smtClean="0">
                <a:latin typeface="Comic Sans MS" pitchFamily="66" charset="0"/>
              </a:rPr>
              <a:t>13</a:t>
            </a:r>
            <a:r>
              <a:rPr lang="pt-BR" dirty="0" smtClean="0">
                <a:latin typeface="Comic Sans MS" pitchFamily="66" charset="0"/>
              </a:rPr>
              <a:t>  ou 2.(</a:t>
            </a:r>
            <a:r>
              <a:rPr lang="pt-BR" dirty="0" smtClean="0">
                <a:solidFill>
                  <a:srgbClr val="00B050"/>
                </a:solidFill>
                <a:latin typeface="Comic Sans MS" pitchFamily="66" charset="0"/>
              </a:rPr>
              <a:t>2</a:t>
            </a:r>
            <a:r>
              <a:rPr lang="pt-BR" dirty="0" smtClean="0">
                <a:latin typeface="Comic Sans MS" pitchFamily="66" charset="0"/>
              </a:rPr>
              <a:t>+</a:t>
            </a:r>
            <a:r>
              <a:rPr lang="pt-BR" dirty="0" smtClean="0">
                <a:solidFill>
                  <a:srgbClr val="7030A0"/>
                </a:solidFill>
                <a:latin typeface="Comic Sans MS" pitchFamily="66" charset="0"/>
              </a:rPr>
              <a:t>4</a:t>
            </a:r>
            <a:r>
              <a:rPr lang="pt-BR" dirty="0" smtClean="0">
                <a:latin typeface="Comic Sans MS" pitchFamily="66" charset="0"/>
              </a:rPr>
              <a:t>)+1 = 2.</a:t>
            </a:r>
            <a:r>
              <a:rPr lang="pt-BR" dirty="0" smtClean="0">
                <a:solidFill>
                  <a:srgbClr val="FF0000"/>
                </a:solidFill>
                <a:latin typeface="Comic Sans MS" pitchFamily="66" charset="0"/>
              </a:rPr>
              <a:t>6</a:t>
            </a:r>
            <a:r>
              <a:rPr lang="pt-BR" dirty="0" smtClean="0">
                <a:latin typeface="Comic Sans MS" pitchFamily="66" charset="0"/>
              </a:rPr>
              <a:t>+1 =</a:t>
            </a:r>
            <a:r>
              <a:rPr lang="pt-BR" b="1" dirty="0" smtClean="0">
                <a:latin typeface="Comic Sans MS" pitchFamily="66" charset="0"/>
              </a:rPr>
              <a:t>13</a:t>
            </a:r>
          </a:p>
          <a:p>
            <a:endParaRPr lang="pt-BR" b="1" dirty="0" smtClean="0">
              <a:latin typeface="Comic Sans MS" pitchFamily="66" charset="0"/>
            </a:endParaRPr>
          </a:p>
          <a:p>
            <a:r>
              <a:rPr lang="pt-BR" dirty="0" smtClean="0">
                <a:latin typeface="Comic Sans MS" pitchFamily="66" charset="0"/>
              </a:rPr>
              <a:t>Temos como resultado </a:t>
            </a:r>
            <a:r>
              <a:rPr lang="pt-BR" b="1" dirty="0" smtClean="0">
                <a:latin typeface="Comic Sans MS" pitchFamily="66" charset="0"/>
              </a:rPr>
              <a:t>13</a:t>
            </a:r>
            <a:r>
              <a:rPr lang="pt-BR" dirty="0" smtClean="0">
                <a:latin typeface="Comic Sans MS" pitchFamily="66" charset="0"/>
              </a:rPr>
              <a:t>, que é </a:t>
            </a:r>
            <a:r>
              <a:rPr lang="pt-BR" b="1" dirty="0" smtClean="0">
                <a:latin typeface="Comic Sans MS" pitchFamily="66" charset="0"/>
              </a:rPr>
              <a:t>ímpar</a:t>
            </a:r>
            <a:r>
              <a:rPr lang="pt-BR" dirty="0" smtClean="0">
                <a:latin typeface="Comic Sans MS" pitchFamily="66" charset="0"/>
              </a:rPr>
              <a:t>.</a:t>
            </a:r>
          </a:p>
        </p:txBody>
      </p:sp>
      <p:sp>
        <p:nvSpPr>
          <p:cNvPr id="4" name="CaixaDeTexto 3"/>
          <p:cNvSpPr txBox="1"/>
          <p:nvPr/>
        </p:nvSpPr>
        <p:spPr>
          <a:xfrm>
            <a:off x="642910" y="4714884"/>
            <a:ext cx="8072494" cy="1200329"/>
          </a:xfrm>
          <a:prstGeom prst="rect">
            <a:avLst/>
          </a:prstGeom>
          <a:noFill/>
        </p:spPr>
        <p:txBody>
          <a:bodyPr wrap="square" rtlCol="0">
            <a:spAutoFit/>
          </a:bodyPr>
          <a:lstStyle/>
          <a:p>
            <a:r>
              <a:rPr lang="pt-BR" sz="2400" dirty="0"/>
              <a:t>A </a:t>
            </a:r>
            <a:r>
              <a:rPr lang="pt-BR" sz="2400" dirty="0" smtClean="0"/>
              <a:t> paridade</a:t>
            </a:r>
            <a:r>
              <a:rPr lang="pt-BR" sz="2400" dirty="0"/>
              <a:t>, isto é, a qualidade de ser par ou ímpar, da soma de dois números só depende da paridade de cada um dos números e não dos números em 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500034" y="142852"/>
            <a:ext cx="7500990" cy="1015663"/>
          </a:xfrm>
          <a:prstGeom prst="rect">
            <a:avLst/>
          </a:prstGeom>
          <a:noFill/>
        </p:spPr>
        <p:txBody>
          <a:bodyPr wrap="square" rtlCol="0">
            <a:spAutoFit/>
          </a:bodyPr>
          <a:lstStyle/>
          <a:p>
            <a:r>
              <a:rPr lang="pt-BR" sz="2000" dirty="0" smtClean="0">
                <a:solidFill>
                  <a:schemeClr val="accent6">
                    <a:lumMod val="75000"/>
                  </a:schemeClr>
                </a:solidFill>
                <a:latin typeface="Comic Sans MS" pitchFamily="66" charset="0"/>
              </a:rPr>
              <a:t>O </a:t>
            </a:r>
            <a:r>
              <a:rPr lang="pt-BR" sz="2000" dirty="0">
                <a:solidFill>
                  <a:schemeClr val="accent6">
                    <a:lumMod val="75000"/>
                  </a:schemeClr>
                </a:solidFill>
                <a:latin typeface="Comic Sans MS" pitchFamily="66" charset="0"/>
              </a:rPr>
              <a:t>produto de dois números pares é </a:t>
            </a:r>
            <a:r>
              <a:rPr lang="pt-BR" sz="2000" b="1" dirty="0">
                <a:solidFill>
                  <a:schemeClr val="accent6">
                    <a:lumMod val="75000"/>
                  </a:schemeClr>
                </a:solidFill>
                <a:latin typeface="Comic Sans MS" pitchFamily="66" charset="0"/>
              </a:rPr>
              <a:t>par</a:t>
            </a:r>
            <a:r>
              <a:rPr lang="pt-BR" sz="2000" dirty="0">
                <a:solidFill>
                  <a:schemeClr val="accent6">
                    <a:lumMod val="75000"/>
                  </a:schemeClr>
                </a:solidFill>
                <a:latin typeface="Comic Sans MS" pitchFamily="66" charset="0"/>
              </a:rPr>
              <a:t>. De fato, os números sendo da forma 2a e 2b, temos que o seu produto é 4ab e, portanto, múltiplo de 4, logo par.</a:t>
            </a:r>
          </a:p>
        </p:txBody>
      </p:sp>
      <p:sp>
        <p:nvSpPr>
          <p:cNvPr id="6" name="CaixaDeTexto 5"/>
          <p:cNvSpPr txBox="1"/>
          <p:nvPr/>
        </p:nvSpPr>
        <p:spPr>
          <a:xfrm>
            <a:off x="642910" y="1071546"/>
            <a:ext cx="7143800" cy="2339102"/>
          </a:xfrm>
          <a:prstGeom prst="rect">
            <a:avLst/>
          </a:prstGeom>
          <a:noFill/>
        </p:spPr>
        <p:txBody>
          <a:bodyPr wrap="square" rtlCol="0">
            <a:spAutoFit/>
          </a:bodyPr>
          <a:lstStyle/>
          <a:p>
            <a:r>
              <a:rPr lang="pt-BR" dirty="0" smtClean="0">
                <a:latin typeface="Comic Sans MS" pitchFamily="66" charset="0"/>
              </a:rPr>
              <a:t>Exemplo: </a:t>
            </a:r>
          </a:p>
          <a:p>
            <a:r>
              <a:rPr lang="pt-BR" dirty="0" smtClean="0">
                <a:latin typeface="Comic Sans MS" pitchFamily="66" charset="0"/>
              </a:rPr>
              <a:t>Se </a:t>
            </a:r>
            <a:r>
              <a:rPr lang="pt-BR" sz="2000" b="1" dirty="0" smtClean="0">
                <a:solidFill>
                  <a:schemeClr val="accent3">
                    <a:lumMod val="75000"/>
                  </a:schemeClr>
                </a:solidFill>
                <a:latin typeface="Comic Sans MS" pitchFamily="66" charset="0"/>
              </a:rPr>
              <a:t>a</a:t>
            </a:r>
            <a:r>
              <a:rPr lang="pt-BR" dirty="0" smtClean="0">
                <a:latin typeface="Comic Sans MS" pitchFamily="66" charset="0"/>
              </a:rPr>
              <a:t>=</a:t>
            </a:r>
            <a:r>
              <a:rPr lang="pt-BR" dirty="0" smtClean="0">
                <a:solidFill>
                  <a:schemeClr val="accent3">
                    <a:lumMod val="75000"/>
                  </a:schemeClr>
                </a:solidFill>
                <a:latin typeface="Comic Sans MS" pitchFamily="66" charset="0"/>
              </a:rPr>
              <a:t>2 </a:t>
            </a:r>
            <a:r>
              <a:rPr lang="pt-BR" dirty="0" smtClean="0">
                <a:latin typeface="Comic Sans MS" pitchFamily="66" charset="0"/>
              </a:rPr>
              <a:t>e </a:t>
            </a:r>
            <a:r>
              <a:rPr lang="pt-BR" sz="2000" b="1" dirty="0" smtClean="0">
                <a:solidFill>
                  <a:srgbClr val="7030A0"/>
                </a:solidFill>
                <a:latin typeface="Comic Sans MS" pitchFamily="66" charset="0"/>
              </a:rPr>
              <a:t>b</a:t>
            </a:r>
            <a:r>
              <a:rPr lang="pt-BR" dirty="0" smtClean="0">
                <a:latin typeface="Comic Sans MS" pitchFamily="66" charset="0"/>
              </a:rPr>
              <a:t>=</a:t>
            </a:r>
            <a:r>
              <a:rPr lang="pt-BR" dirty="0" smtClean="0">
                <a:solidFill>
                  <a:srgbClr val="7030A0"/>
                </a:solidFill>
                <a:latin typeface="Comic Sans MS" pitchFamily="66" charset="0"/>
              </a:rPr>
              <a:t>4</a:t>
            </a:r>
          </a:p>
          <a:p>
            <a:endParaRPr lang="pt-BR" dirty="0" smtClean="0">
              <a:latin typeface="Comic Sans MS" pitchFamily="66" charset="0"/>
            </a:endParaRPr>
          </a:p>
          <a:p>
            <a:r>
              <a:rPr lang="pt-BR" dirty="0" smtClean="0">
                <a:latin typeface="Comic Sans MS" pitchFamily="66" charset="0"/>
              </a:rPr>
              <a:t>Temos : 4. (</a:t>
            </a:r>
            <a:r>
              <a:rPr lang="pt-BR" dirty="0" smtClean="0">
                <a:solidFill>
                  <a:schemeClr val="accent3">
                    <a:lumMod val="75000"/>
                  </a:schemeClr>
                </a:solidFill>
                <a:latin typeface="Comic Sans MS" pitchFamily="66" charset="0"/>
              </a:rPr>
              <a:t>2</a:t>
            </a:r>
            <a:r>
              <a:rPr lang="pt-BR" dirty="0" smtClean="0">
                <a:latin typeface="Comic Sans MS" pitchFamily="66" charset="0"/>
              </a:rPr>
              <a:t>.</a:t>
            </a:r>
            <a:r>
              <a:rPr lang="pt-BR" dirty="0" smtClean="0">
                <a:solidFill>
                  <a:srgbClr val="7030A0"/>
                </a:solidFill>
                <a:latin typeface="Comic Sans MS" pitchFamily="66" charset="0"/>
              </a:rPr>
              <a:t>4</a:t>
            </a:r>
            <a:r>
              <a:rPr lang="pt-BR" dirty="0" smtClean="0">
                <a:latin typeface="Comic Sans MS" pitchFamily="66" charset="0"/>
              </a:rPr>
              <a:t>)</a:t>
            </a:r>
          </a:p>
          <a:p>
            <a:endParaRPr lang="pt-BR" dirty="0" smtClean="0">
              <a:latin typeface="Comic Sans MS" pitchFamily="66" charset="0"/>
            </a:endParaRPr>
          </a:p>
          <a:p>
            <a:r>
              <a:rPr lang="pt-BR" dirty="0" smtClean="0">
                <a:solidFill>
                  <a:srgbClr val="FF0000"/>
                </a:solidFill>
                <a:latin typeface="Comic Sans MS" pitchFamily="66" charset="0"/>
              </a:rPr>
              <a:t>Multiplicando</a:t>
            </a:r>
            <a:r>
              <a:rPr lang="pt-BR" dirty="0" smtClean="0">
                <a:latin typeface="Comic Sans MS" pitchFamily="66" charset="0"/>
              </a:rPr>
              <a:t>: 4.(</a:t>
            </a:r>
            <a:r>
              <a:rPr lang="pt-BR" dirty="0" smtClean="0">
                <a:solidFill>
                  <a:schemeClr val="accent3">
                    <a:lumMod val="75000"/>
                  </a:schemeClr>
                </a:solidFill>
                <a:latin typeface="Comic Sans MS" pitchFamily="66" charset="0"/>
              </a:rPr>
              <a:t>2.</a:t>
            </a:r>
            <a:r>
              <a:rPr lang="pt-BR" dirty="0" smtClean="0">
                <a:solidFill>
                  <a:schemeClr val="accent4">
                    <a:lumMod val="75000"/>
                  </a:schemeClr>
                </a:solidFill>
                <a:latin typeface="Comic Sans MS" pitchFamily="66" charset="0"/>
              </a:rPr>
              <a:t>4</a:t>
            </a:r>
            <a:r>
              <a:rPr lang="pt-BR" dirty="0" smtClean="0">
                <a:latin typeface="Comic Sans MS" pitchFamily="66" charset="0"/>
              </a:rPr>
              <a:t>)= 4</a:t>
            </a:r>
            <a:r>
              <a:rPr lang="pt-BR" dirty="0">
                <a:latin typeface="Comic Sans MS" pitchFamily="66" charset="0"/>
              </a:rPr>
              <a:t>.</a:t>
            </a:r>
            <a:r>
              <a:rPr lang="pt-BR" dirty="0" smtClean="0">
                <a:latin typeface="Comic Sans MS" pitchFamily="66" charset="0"/>
              </a:rPr>
              <a:t>(</a:t>
            </a:r>
            <a:r>
              <a:rPr lang="pt-BR" dirty="0" smtClean="0">
                <a:solidFill>
                  <a:srgbClr val="FF0000"/>
                </a:solidFill>
                <a:latin typeface="Comic Sans MS" pitchFamily="66" charset="0"/>
              </a:rPr>
              <a:t>8</a:t>
            </a:r>
            <a:r>
              <a:rPr lang="pt-BR" dirty="0" smtClean="0">
                <a:latin typeface="Comic Sans MS" pitchFamily="66" charset="0"/>
              </a:rPr>
              <a:t>) = 32</a:t>
            </a:r>
            <a:endParaRPr lang="pt-BR" b="1" dirty="0" smtClean="0">
              <a:latin typeface="Comic Sans MS" pitchFamily="66" charset="0"/>
            </a:endParaRPr>
          </a:p>
          <a:p>
            <a:endParaRPr lang="pt-BR" b="1" dirty="0" smtClean="0">
              <a:latin typeface="Comic Sans MS" pitchFamily="66" charset="0"/>
            </a:endParaRPr>
          </a:p>
          <a:p>
            <a:r>
              <a:rPr lang="pt-BR" dirty="0" smtClean="0">
                <a:latin typeface="Comic Sans MS" pitchFamily="66" charset="0"/>
              </a:rPr>
              <a:t>Temos como resultado </a:t>
            </a:r>
            <a:r>
              <a:rPr lang="pt-BR" b="1" dirty="0" smtClean="0">
                <a:latin typeface="Comic Sans MS" pitchFamily="66" charset="0"/>
              </a:rPr>
              <a:t>32</a:t>
            </a:r>
            <a:r>
              <a:rPr lang="pt-BR" dirty="0" smtClean="0">
                <a:latin typeface="Comic Sans MS" pitchFamily="66" charset="0"/>
              </a:rPr>
              <a:t>, que é </a:t>
            </a:r>
            <a:r>
              <a:rPr lang="pt-BR" b="1" dirty="0" smtClean="0">
                <a:latin typeface="Comic Sans MS" pitchFamily="66" charset="0"/>
              </a:rPr>
              <a:t>par</a:t>
            </a:r>
            <a:r>
              <a:rPr lang="pt-BR" dirty="0" smtClean="0">
                <a:latin typeface="Comic Sans MS" pitchFamily="66" charset="0"/>
              </a:rPr>
              <a:t>.</a:t>
            </a:r>
          </a:p>
        </p:txBody>
      </p:sp>
      <p:sp>
        <p:nvSpPr>
          <p:cNvPr id="7" name="CaixaDeTexto 6"/>
          <p:cNvSpPr txBox="1"/>
          <p:nvPr/>
        </p:nvSpPr>
        <p:spPr>
          <a:xfrm>
            <a:off x="500034" y="3357562"/>
            <a:ext cx="7500990" cy="1015663"/>
          </a:xfrm>
          <a:prstGeom prst="rect">
            <a:avLst/>
          </a:prstGeom>
          <a:noFill/>
        </p:spPr>
        <p:txBody>
          <a:bodyPr wrap="square" rtlCol="0">
            <a:spAutoFit/>
          </a:bodyPr>
          <a:lstStyle/>
          <a:p>
            <a:r>
              <a:rPr lang="pt-BR" sz="2000" dirty="0" smtClean="0">
                <a:solidFill>
                  <a:schemeClr val="accent6">
                    <a:lumMod val="75000"/>
                  </a:schemeClr>
                </a:solidFill>
                <a:latin typeface="Comic Sans MS" pitchFamily="66" charset="0"/>
              </a:rPr>
              <a:t>O </a:t>
            </a:r>
            <a:r>
              <a:rPr lang="pt-BR" sz="2000" dirty="0">
                <a:solidFill>
                  <a:schemeClr val="accent6">
                    <a:lumMod val="75000"/>
                  </a:schemeClr>
                </a:solidFill>
                <a:latin typeface="Comic Sans MS" pitchFamily="66" charset="0"/>
              </a:rPr>
              <a:t>produto de um número par por um número ímpar é</a:t>
            </a:r>
            <a:r>
              <a:rPr lang="pt-BR" sz="2000" b="1" dirty="0">
                <a:solidFill>
                  <a:schemeClr val="accent6">
                    <a:lumMod val="75000"/>
                  </a:schemeClr>
                </a:solidFill>
                <a:latin typeface="Comic Sans MS" pitchFamily="66" charset="0"/>
              </a:rPr>
              <a:t> par</a:t>
            </a:r>
            <a:r>
              <a:rPr lang="pt-BR" sz="2000" dirty="0">
                <a:solidFill>
                  <a:schemeClr val="accent6">
                    <a:lumMod val="75000"/>
                  </a:schemeClr>
                </a:solidFill>
                <a:latin typeface="Comic Sans MS" pitchFamily="66" charset="0"/>
              </a:rPr>
              <a:t>. De fato, um número da forma 2a e um número da forma 2b + 1 têm um produto igual a 2a(2b + 1), que é par. </a:t>
            </a:r>
          </a:p>
        </p:txBody>
      </p:sp>
      <p:sp>
        <p:nvSpPr>
          <p:cNvPr id="8" name="CaixaDeTexto 7"/>
          <p:cNvSpPr txBox="1"/>
          <p:nvPr/>
        </p:nvSpPr>
        <p:spPr>
          <a:xfrm>
            <a:off x="714348" y="4447484"/>
            <a:ext cx="7143800" cy="2339102"/>
          </a:xfrm>
          <a:prstGeom prst="rect">
            <a:avLst/>
          </a:prstGeom>
          <a:noFill/>
        </p:spPr>
        <p:txBody>
          <a:bodyPr wrap="square" rtlCol="0">
            <a:spAutoFit/>
          </a:bodyPr>
          <a:lstStyle/>
          <a:p>
            <a:r>
              <a:rPr lang="pt-BR" dirty="0" smtClean="0">
                <a:latin typeface="Comic Sans MS" pitchFamily="66" charset="0"/>
              </a:rPr>
              <a:t>Exemplo: </a:t>
            </a:r>
          </a:p>
          <a:p>
            <a:r>
              <a:rPr lang="pt-BR" dirty="0" smtClean="0">
                <a:latin typeface="Comic Sans MS" pitchFamily="66" charset="0"/>
              </a:rPr>
              <a:t>Se </a:t>
            </a:r>
            <a:r>
              <a:rPr lang="pt-BR" sz="2000" b="1" dirty="0" smtClean="0">
                <a:solidFill>
                  <a:schemeClr val="accent3">
                    <a:lumMod val="75000"/>
                  </a:schemeClr>
                </a:solidFill>
                <a:latin typeface="Comic Sans MS" pitchFamily="66" charset="0"/>
              </a:rPr>
              <a:t>a</a:t>
            </a:r>
            <a:r>
              <a:rPr lang="pt-BR" dirty="0" smtClean="0">
                <a:latin typeface="Comic Sans MS" pitchFamily="66" charset="0"/>
              </a:rPr>
              <a:t>=</a:t>
            </a:r>
            <a:r>
              <a:rPr lang="pt-BR" dirty="0" smtClean="0">
                <a:solidFill>
                  <a:schemeClr val="accent3">
                    <a:lumMod val="75000"/>
                  </a:schemeClr>
                </a:solidFill>
                <a:latin typeface="Comic Sans MS" pitchFamily="66" charset="0"/>
              </a:rPr>
              <a:t>2 </a:t>
            </a:r>
            <a:r>
              <a:rPr lang="pt-BR" dirty="0" smtClean="0">
                <a:latin typeface="Comic Sans MS" pitchFamily="66" charset="0"/>
              </a:rPr>
              <a:t>e </a:t>
            </a:r>
            <a:r>
              <a:rPr lang="pt-BR" sz="2000" b="1" dirty="0" smtClean="0">
                <a:solidFill>
                  <a:srgbClr val="7030A0"/>
                </a:solidFill>
                <a:latin typeface="Comic Sans MS" pitchFamily="66" charset="0"/>
              </a:rPr>
              <a:t>b</a:t>
            </a:r>
            <a:r>
              <a:rPr lang="pt-BR" dirty="0" smtClean="0">
                <a:latin typeface="Comic Sans MS" pitchFamily="66" charset="0"/>
              </a:rPr>
              <a:t>=</a:t>
            </a:r>
            <a:r>
              <a:rPr lang="pt-BR" dirty="0" smtClean="0">
                <a:solidFill>
                  <a:srgbClr val="7030A0"/>
                </a:solidFill>
                <a:latin typeface="Comic Sans MS" pitchFamily="66" charset="0"/>
              </a:rPr>
              <a:t>4</a:t>
            </a:r>
          </a:p>
          <a:p>
            <a:endParaRPr lang="pt-BR" dirty="0" smtClean="0">
              <a:latin typeface="Comic Sans MS" pitchFamily="66" charset="0"/>
            </a:endParaRPr>
          </a:p>
          <a:p>
            <a:r>
              <a:rPr lang="pt-BR" dirty="0" smtClean="0">
                <a:latin typeface="Comic Sans MS" pitchFamily="66" charset="0"/>
              </a:rPr>
              <a:t>Temos : 2.</a:t>
            </a:r>
            <a:r>
              <a:rPr lang="pt-BR" dirty="0" smtClean="0">
                <a:solidFill>
                  <a:schemeClr val="accent3">
                    <a:lumMod val="75000"/>
                  </a:schemeClr>
                </a:solidFill>
                <a:latin typeface="Comic Sans MS" pitchFamily="66" charset="0"/>
              </a:rPr>
              <a:t>2 </a:t>
            </a:r>
            <a:r>
              <a:rPr lang="pt-BR" dirty="0" smtClean="0">
                <a:latin typeface="Comic Sans MS" pitchFamily="66" charset="0"/>
              </a:rPr>
              <a:t>e 2.</a:t>
            </a:r>
            <a:r>
              <a:rPr lang="pt-BR" dirty="0" smtClean="0">
                <a:solidFill>
                  <a:srgbClr val="7030A0"/>
                </a:solidFill>
                <a:latin typeface="Comic Sans MS" pitchFamily="66" charset="0"/>
              </a:rPr>
              <a:t>4</a:t>
            </a:r>
            <a:r>
              <a:rPr lang="pt-BR" dirty="0" smtClean="0">
                <a:latin typeface="Comic Sans MS" pitchFamily="66" charset="0"/>
              </a:rPr>
              <a:t>+1</a:t>
            </a:r>
          </a:p>
          <a:p>
            <a:endParaRPr lang="pt-BR" dirty="0" smtClean="0">
              <a:latin typeface="Comic Sans MS" pitchFamily="66" charset="0"/>
            </a:endParaRPr>
          </a:p>
          <a:p>
            <a:r>
              <a:rPr lang="pt-BR" dirty="0" smtClean="0">
                <a:solidFill>
                  <a:srgbClr val="FF0000"/>
                </a:solidFill>
                <a:latin typeface="Comic Sans MS" pitchFamily="66" charset="0"/>
              </a:rPr>
              <a:t>Multiplicando</a:t>
            </a:r>
            <a:r>
              <a:rPr lang="pt-BR" dirty="0" smtClean="0">
                <a:latin typeface="Comic Sans MS" pitchFamily="66" charset="0"/>
              </a:rPr>
              <a:t>: 2</a:t>
            </a:r>
            <a:r>
              <a:rPr lang="pt-BR" dirty="0" smtClean="0">
                <a:solidFill>
                  <a:srgbClr val="00B050"/>
                </a:solidFill>
                <a:latin typeface="Comic Sans MS" pitchFamily="66" charset="0"/>
              </a:rPr>
              <a:t>.2</a:t>
            </a:r>
            <a:r>
              <a:rPr lang="pt-BR" dirty="0" smtClean="0">
                <a:latin typeface="Comic Sans MS" pitchFamily="66" charset="0"/>
              </a:rPr>
              <a:t>(2.</a:t>
            </a:r>
            <a:r>
              <a:rPr lang="pt-BR" dirty="0" smtClean="0">
                <a:solidFill>
                  <a:srgbClr val="7030A0"/>
                </a:solidFill>
                <a:latin typeface="Comic Sans MS" pitchFamily="66" charset="0"/>
              </a:rPr>
              <a:t>4</a:t>
            </a:r>
            <a:r>
              <a:rPr lang="pt-BR" dirty="0" smtClean="0">
                <a:latin typeface="Comic Sans MS" pitchFamily="66" charset="0"/>
              </a:rPr>
              <a:t>+1) = 2</a:t>
            </a:r>
            <a:r>
              <a:rPr lang="pt-BR" dirty="0" smtClean="0">
                <a:solidFill>
                  <a:srgbClr val="00B050"/>
                </a:solidFill>
                <a:latin typeface="Comic Sans MS" pitchFamily="66" charset="0"/>
              </a:rPr>
              <a:t>.2.</a:t>
            </a:r>
            <a:r>
              <a:rPr lang="pt-BR" dirty="0" smtClean="0">
                <a:latin typeface="Comic Sans MS" pitchFamily="66" charset="0"/>
              </a:rPr>
              <a:t>(</a:t>
            </a:r>
            <a:r>
              <a:rPr lang="pt-BR" dirty="0" smtClean="0">
                <a:solidFill>
                  <a:srgbClr val="FF0000"/>
                </a:solidFill>
                <a:latin typeface="Comic Sans MS" pitchFamily="66" charset="0"/>
              </a:rPr>
              <a:t>9</a:t>
            </a:r>
            <a:r>
              <a:rPr lang="pt-BR" dirty="0" smtClean="0">
                <a:latin typeface="Comic Sans MS" pitchFamily="66" charset="0"/>
              </a:rPr>
              <a:t>) = 36</a:t>
            </a:r>
            <a:endParaRPr lang="pt-BR" b="1" dirty="0" smtClean="0">
              <a:latin typeface="Comic Sans MS" pitchFamily="66" charset="0"/>
            </a:endParaRPr>
          </a:p>
          <a:p>
            <a:endParaRPr lang="pt-BR" b="1" dirty="0" smtClean="0">
              <a:latin typeface="Comic Sans MS" pitchFamily="66" charset="0"/>
            </a:endParaRPr>
          </a:p>
          <a:p>
            <a:r>
              <a:rPr lang="pt-BR" dirty="0" smtClean="0">
                <a:latin typeface="Comic Sans MS" pitchFamily="66" charset="0"/>
              </a:rPr>
              <a:t>Temos como resultado </a:t>
            </a:r>
            <a:r>
              <a:rPr lang="pt-BR" b="1" dirty="0" smtClean="0">
                <a:latin typeface="Comic Sans MS" pitchFamily="66" charset="0"/>
              </a:rPr>
              <a:t>36</a:t>
            </a:r>
            <a:r>
              <a:rPr lang="pt-BR" dirty="0" smtClean="0">
                <a:latin typeface="Comic Sans MS" pitchFamily="66" charset="0"/>
              </a:rPr>
              <a:t>, que é </a:t>
            </a:r>
            <a:r>
              <a:rPr lang="pt-BR" b="1" dirty="0" smtClean="0">
                <a:latin typeface="Comic Sans MS" pitchFamily="66" charset="0"/>
              </a:rPr>
              <a:t>par</a:t>
            </a:r>
            <a:r>
              <a:rPr lang="pt-BR" dirty="0" smtClean="0">
                <a:latin typeface="Comic Sans MS"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 calcmode="lin" valueType="num">
                                      <p:cBhvr additive="base">
                                        <p:cTn id="4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 calcmode="lin" valueType="num">
                                      <p:cBhvr additive="base">
                                        <p:cTn id="4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5" end="5"/>
                                            </p:txEl>
                                          </p:spTgt>
                                        </p:tgtEl>
                                        <p:attrNameLst>
                                          <p:attrName>style.visibility</p:attrName>
                                        </p:attrNameLst>
                                      </p:cBhvr>
                                      <p:to>
                                        <p:strVal val="visible"/>
                                      </p:to>
                                    </p:set>
                                    <p:anim calcmode="lin" valueType="num">
                                      <p:cBhvr additive="base">
                                        <p:cTn id="5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7" end="7"/>
                                            </p:txEl>
                                          </p:spTgt>
                                        </p:tgtEl>
                                        <p:attrNameLst>
                                          <p:attrName>style.visibility</p:attrName>
                                        </p:attrNameLst>
                                      </p:cBhvr>
                                      <p:to>
                                        <p:strVal val="visible"/>
                                      </p:to>
                                    </p:set>
                                    <p:anim calcmode="lin" valueType="num">
                                      <p:cBhvr additive="base">
                                        <p:cTn id="6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00034" y="428604"/>
            <a:ext cx="8072494" cy="646331"/>
          </a:xfrm>
          <a:prstGeom prst="rect">
            <a:avLst/>
          </a:prstGeom>
        </p:spPr>
        <p:txBody>
          <a:bodyPr wrap="square">
            <a:spAutoFit/>
          </a:bodyPr>
          <a:lstStyle/>
          <a:p>
            <a:r>
              <a:rPr lang="pt-BR" dirty="0">
                <a:solidFill>
                  <a:schemeClr val="accent6">
                    <a:lumMod val="75000"/>
                  </a:schemeClr>
                </a:solidFill>
                <a:latin typeface="Comic Sans MS" pitchFamily="66" charset="0"/>
              </a:rPr>
              <a:t>O produto de dois números ímpares é </a:t>
            </a:r>
            <a:r>
              <a:rPr lang="pt-BR" b="1" dirty="0">
                <a:solidFill>
                  <a:schemeClr val="accent6">
                    <a:lumMod val="75000"/>
                  </a:schemeClr>
                </a:solidFill>
                <a:latin typeface="Comic Sans MS" pitchFamily="66" charset="0"/>
              </a:rPr>
              <a:t>ímpar</a:t>
            </a:r>
            <a:r>
              <a:rPr lang="pt-BR" dirty="0">
                <a:solidFill>
                  <a:schemeClr val="accent6">
                    <a:lumMod val="75000"/>
                  </a:schemeClr>
                </a:solidFill>
                <a:latin typeface="Comic Sans MS" pitchFamily="66" charset="0"/>
              </a:rPr>
              <a:t>. De fato, sendo os números da forma 2a + 1 e 2b + 1, o seu produto é 2(2ab + a + b) + 1, logo ímpar. </a:t>
            </a:r>
          </a:p>
        </p:txBody>
      </p:sp>
      <p:sp>
        <p:nvSpPr>
          <p:cNvPr id="3" name="CaixaDeTexto 2"/>
          <p:cNvSpPr txBox="1"/>
          <p:nvPr/>
        </p:nvSpPr>
        <p:spPr>
          <a:xfrm>
            <a:off x="642910" y="1500174"/>
            <a:ext cx="7143800" cy="2339102"/>
          </a:xfrm>
          <a:prstGeom prst="rect">
            <a:avLst/>
          </a:prstGeom>
          <a:noFill/>
        </p:spPr>
        <p:txBody>
          <a:bodyPr wrap="square" rtlCol="0">
            <a:spAutoFit/>
          </a:bodyPr>
          <a:lstStyle/>
          <a:p>
            <a:r>
              <a:rPr lang="pt-BR" dirty="0" smtClean="0">
                <a:latin typeface="Comic Sans MS" pitchFamily="66" charset="0"/>
              </a:rPr>
              <a:t>Exemplo: </a:t>
            </a:r>
          </a:p>
          <a:p>
            <a:r>
              <a:rPr lang="pt-BR" dirty="0" smtClean="0">
                <a:latin typeface="Comic Sans MS" pitchFamily="66" charset="0"/>
              </a:rPr>
              <a:t>Se </a:t>
            </a:r>
            <a:r>
              <a:rPr lang="pt-BR" sz="2000" b="1" dirty="0" smtClean="0">
                <a:solidFill>
                  <a:schemeClr val="accent3">
                    <a:lumMod val="75000"/>
                  </a:schemeClr>
                </a:solidFill>
                <a:latin typeface="Comic Sans MS" pitchFamily="66" charset="0"/>
              </a:rPr>
              <a:t>a</a:t>
            </a:r>
            <a:r>
              <a:rPr lang="pt-BR" dirty="0" smtClean="0">
                <a:latin typeface="Comic Sans MS" pitchFamily="66" charset="0"/>
              </a:rPr>
              <a:t>=</a:t>
            </a:r>
            <a:r>
              <a:rPr lang="pt-BR" dirty="0" smtClean="0">
                <a:solidFill>
                  <a:schemeClr val="accent3">
                    <a:lumMod val="75000"/>
                  </a:schemeClr>
                </a:solidFill>
                <a:latin typeface="Comic Sans MS" pitchFamily="66" charset="0"/>
              </a:rPr>
              <a:t>2 </a:t>
            </a:r>
            <a:r>
              <a:rPr lang="pt-BR" dirty="0" smtClean="0">
                <a:latin typeface="Comic Sans MS" pitchFamily="66" charset="0"/>
              </a:rPr>
              <a:t>e </a:t>
            </a:r>
            <a:r>
              <a:rPr lang="pt-BR" sz="2000" b="1" dirty="0" smtClean="0">
                <a:solidFill>
                  <a:srgbClr val="7030A0"/>
                </a:solidFill>
                <a:latin typeface="Comic Sans MS" pitchFamily="66" charset="0"/>
              </a:rPr>
              <a:t>b</a:t>
            </a:r>
            <a:r>
              <a:rPr lang="pt-BR" dirty="0" smtClean="0">
                <a:latin typeface="Comic Sans MS" pitchFamily="66" charset="0"/>
              </a:rPr>
              <a:t>=</a:t>
            </a:r>
            <a:r>
              <a:rPr lang="pt-BR" dirty="0" smtClean="0">
                <a:solidFill>
                  <a:srgbClr val="7030A0"/>
                </a:solidFill>
                <a:latin typeface="Comic Sans MS" pitchFamily="66" charset="0"/>
              </a:rPr>
              <a:t>4</a:t>
            </a:r>
          </a:p>
          <a:p>
            <a:endParaRPr lang="pt-BR" dirty="0" smtClean="0">
              <a:latin typeface="Comic Sans MS" pitchFamily="66" charset="0"/>
            </a:endParaRPr>
          </a:p>
          <a:p>
            <a:r>
              <a:rPr lang="pt-BR" dirty="0" smtClean="0">
                <a:latin typeface="Comic Sans MS" pitchFamily="66" charset="0"/>
              </a:rPr>
              <a:t>Temos : 2.</a:t>
            </a:r>
            <a:r>
              <a:rPr lang="pt-BR" dirty="0" smtClean="0">
                <a:solidFill>
                  <a:schemeClr val="accent3">
                    <a:lumMod val="75000"/>
                  </a:schemeClr>
                </a:solidFill>
                <a:latin typeface="Comic Sans MS" pitchFamily="66" charset="0"/>
              </a:rPr>
              <a:t>2 </a:t>
            </a:r>
            <a:r>
              <a:rPr lang="pt-BR" dirty="0" smtClean="0">
                <a:latin typeface="Comic Sans MS" pitchFamily="66" charset="0"/>
              </a:rPr>
              <a:t>e 2.</a:t>
            </a:r>
            <a:r>
              <a:rPr lang="pt-BR" dirty="0" smtClean="0">
                <a:solidFill>
                  <a:srgbClr val="7030A0"/>
                </a:solidFill>
                <a:latin typeface="Comic Sans MS" pitchFamily="66" charset="0"/>
              </a:rPr>
              <a:t>4</a:t>
            </a:r>
            <a:r>
              <a:rPr lang="pt-BR" dirty="0" smtClean="0">
                <a:latin typeface="Comic Sans MS" pitchFamily="66" charset="0"/>
              </a:rPr>
              <a:t>+1</a:t>
            </a:r>
          </a:p>
          <a:p>
            <a:endParaRPr lang="pt-BR" dirty="0" smtClean="0">
              <a:latin typeface="Comic Sans MS" pitchFamily="66" charset="0"/>
            </a:endParaRPr>
          </a:p>
          <a:p>
            <a:r>
              <a:rPr lang="pt-BR" dirty="0" smtClean="0">
                <a:solidFill>
                  <a:srgbClr val="FF0000"/>
                </a:solidFill>
                <a:latin typeface="Comic Sans MS" pitchFamily="66" charset="0"/>
              </a:rPr>
              <a:t>Multiplicando</a:t>
            </a:r>
            <a:r>
              <a:rPr lang="pt-BR" dirty="0" smtClean="0">
                <a:latin typeface="Comic Sans MS" pitchFamily="66" charset="0"/>
              </a:rPr>
              <a:t>: 2.(2.</a:t>
            </a:r>
            <a:r>
              <a:rPr lang="pt-BR" dirty="0" smtClean="0">
                <a:solidFill>
                  <a:schemeClr val="accent3">
                    <a:lumMod val="75000"/>
                  </a:schemeClr>
                </a:solidFill>
                <a:latin typeface="Comic Sans MS" pitchFamily="66" charset="0"/>
              </a:rPr>
              <a:t>2.</a:t>
            </a:r>
            <a:r>
              <a:rPr lang="pt-BR" dirty="0" smtClean="0">
                <a:solidFill>
                  <a:schemeClr val="accent4">
                    <a:lumMod val="75000"/>
                  </a:schemeClr>
                </a:solidFill>
                <a:latin typeface="Comic Sans MS" pitchFamily="66" charset="0"/>
              </a:rPr>
              <a:t>4</a:t>
            </a:r>
            <a:r>
              <a:rPr lang="pt-BR" dirty="0" smtClean="0">
                <a:latin typeface="Comic Sans MS" pitchFamily="66" charset="0"/>
              </a:rPr>
              <a:t>+</a:t>
            </a:r>
            <a:r>
              <a:rPr lang="pt-BR" dirty="0" smtClean="0">
                <a:solidFill>
                  <a:schemeClr val="accent3">
                    <a:lumMod val="75000"/>
                  </a:schemeClr>
                </a:solidFill>
                <a:latin typeface="Comic Sans MS" pitchFamily="66" charset="0"/>
              </a:rPr>
              <a:t>2</a:t>
            </a:r>
            <a:r>
              <a:rPr lang="pt-BR" dirty="0" smtClean="0">
                <a:latin typeface="Comic Sans MS" pitchFamily="66" charset="0"/>
              </a:rPr>
              <a:t>+</a:t>
            </a:r>
            <a:r>
              <a:rPr lang="pt-BR" dirty="0" smtClean="0">
                <a:solidFill>
                  <a:schemeClr val="accent4">
                    <a:lumMod val="75000"/>
                  </a:schemeClr>
                </a:solidFill>
                <a:latin typeface="Comic Sans MS" pitchFamily="66" charset="0"/>
              </a:rPr>
              <a:t>4</a:t>
            </a:r>
            <a:r>
              <a:rPr lang="pt-BR" dirty="0" smtClean="0">
                <a:latin typeface="Comic Sans MS" pitchFamily="66" charset="0"/>
              </a:rPr>
              <a:t>)+1 = </a:t>
            </a:r>
            <a:r>
              <a:rPr lang="pt-BR" dirty="0">
                <a:latin typeface="Comic Sans MS" pitchFamily="66" charset="0"/>
              </a:rPr>
              <a:t>2</a:t>
            </a:r>
            <a:r>
              <a:rPr lang="pt-BR" dirty="0" smtClean="0">
                <a:latin typeface="Comic Sans MS" pitchFamily="66" charset="0"/>
              </a:rPr>
              <a:t>.(</a:t>
            </a:r>
            <a:r>
              <a:rPr lang="pt-BR" dirty="0" smtClean="0">
                <a:solidFill>
                  <a:srgbClr val="FF0000"/>
                </a:solidFill>
                <a:latin typeface="Comic Sans MS" pitchFamily="66" charset="0"/>
              </a:rPr>
              <a:t>22</a:t>
            </a:r>
            <a:r>
              <a:rPr lang="pt-BR" dirty="0" smtClean="0">
                <a:latin typeface="Comic Sans MS" pitchFamily="66" charset="0"/>
              </a:rPr>
              <a:t>) +1 = 45</a:t>
            </a:r>
            <a:endParaRPr lang="pt-BR" b="1" dirty="0" smtClean="0">
              <a:latin typeface="Comic Sans MS" pitchFamily="66" charset="0"/>
            </a:endParaRPr>
          </a:p>
          <a:p>
            <a:endParaRPr lang="pt-BR" b="1" dirty="0" smtClean="0">
              <a:latin typeface="Comic Sans MS" pitchFamily="66" charset="0"/>
            </a:endParaRPr>
          </a:p>
          <a:p>
            <a:r>
              <a:rPr lang="pt-BR" dirty="0" smtClean="0">
                <a:latin typeface="Comic Sans MS" pitchFamily="66" charset="0"/>
              </a:rPr>
              <a:t>Temos como resultado </a:t>
            </a:r>
            <a:r>
              <a:rPr lang="pt-BR" b="1" dirty="0" smtClean="0">
                <a:latin typeface="Comic Sans MS" pitchFamily="66" charset="0"/>
              </a:rPr>
              <a:t>45</a:t>
            </a:r>
            <a:r>
              <a:rPr lang="pt-BR" dirty="0" smtClean="0">
                <a:latin typeface="Comic Sans MS" pitchFamily="66" charset="0"/>
              </a:rPr>
              <a:t>, que é </a:t>
            </a:r>
            <a:r>
              <a:rPr lang="pt-BR" b="1" dirty="0" smtClean="0">
                <a:latin typeface="Comic Sans MS" pitchFamily="66" charset="0"/>
              </a:rPr>
              <a:t>ímpar</a:t>
            </a:r>
            <a:r>
              <a:rPr lang="pt-BR" dirty="0" smtClean="0">
                <a:latin typeface="Comic Sans MS" pitchFamily="66" charset="0"/>
              </a:rPr>
              <a:t>.</a:t>
            </a:r>
          </a:p>
        </p:txBody>
      </p:sp>
      <p:sp>
        <p:nvSpPr>
          <p:cNvPr id="4" name="CaixaDeTexto 3"/>
          <p:cNvSpPr txBox="1"/>
          <p:nvPr/>
        </p:nvSpPr>
        <p:spPr>
          <a:xfrm>
            <a:off x="571472" y="4000504"/>
            <a:ext cx="7072362" cy="1200329"/>
          </a:xfrm>
          <a:prstGeom prst="rect">
            <a:avLst/>
          </a:prstGeom>
          <a:noFill/>
        </p:spPr>
        <p:txBody>
          <a:bodyPr wrap="square" rtlCol="0">
            <a:spAutoFit/>
          </a:bodyPr>
          <a:lstStyle/>
          <a:p>
            <a:r>
              <a:rPr lang="pt-BR" sz="2400" dirty="0"/>
              <a:t> </a:t>
            </a:r>
            <a:r>
              <a:rPr lang="pt-BR" sz="2400" dirty="0" smtClean="0"/>
              <a:t>   Novamente</a:t>
            </a:r>
            <a:r>
              <a:rPr lang="pt-BR" sz="2400" dirty="0"/>
              <a:t>, como no caso da soma, temos que a paridade do produto de dois números só depende da paridade desses números e não dos números em si.</a:t>
            </a:r>
          </a:p>
        </p:txBody>
      </p:sp>
      <p:sp>
        <p:nvSpPr>
          <p:cNvPr id="5" name="CaixaDeTexto 4"/>
          <p:cNvSpPr txBox="1"/>
          <p:nvPr/>
        </p:nvSpPr>
        <p:spPr>
          <a:xfrm>
            <a:off x="571472" y="5500702"/>
            <a:ext cx="6929486" cy="1200329"/>
          </a:xfrm>
          <a:prstGeom prst="rect">
            <a:avLst/>
          </a:prstGeom>
          <a:noFill/>
        </p:spPr>
        <p:txBody>
          <a:bodyPr wrap="square" rtlCol="0">
            <a:spAutoFit/>
          </a:bodyPr>
          <a:lstStyle/>
          <a:p>
            <a:r>
              <a:rPr lang="pt-BR" sz="2400" dirty="0" smtClean="0"/>
              <a:t>     Assim</a:t>
            </a:r>
            <a:r>
              <a:rPr lang="pt-BR" sz="2400" dirty="0"/>
              <a:t>, podemos decidir a paridade de uma expressão complexa envolvendo produtos e somas de inteiros do modo a seguir.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descr="pp.JPG"/>
          <p:cNvPicPr>
            <a:picLocks noChangeAspect="1"/>
          </p:cNvPicPr>
          <p:nvPr/>
        </p:nvPicPr>
        <p:blipFill>
          <a:blip r:embed="rId2"/>
          <a:stretch>
            <a:fillRect/>
          </a:stretch>
        </p:blipFill>
        <p:spPr>
          <a:xfrm>
            <a:off x="714348" y="428604"/>
            <a:ext cx="7358114" cy="606525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604</Words>
  <Application>Microsoft Office PowerPoint</Application>
  <PresentationFormat>Apresentação na tela (4:3)</PresentationFormat>
  <Paragraphs>60</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Tema do Office</vt:lpstr>
      <vt:lpstr>PARIDADE</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PARIDADE</dc:title>
  <dc:creator>GERSON</dc:creator>
  <cp:lastModifiedBy>GERSON</cp:lastModifiedBy>
  <cp:revision>14</cp:revision>
  <dcterms:created xsi:type="dcterms:W3CDTF">2016-07-09T15:30:12Z</dcterms:created>
  <dcterms:modified xsi:type="dcterms:W3CDTF">2016-07-12T20:00:28Z</dcterms:modified>
</cp:coreProperties>
</file>