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747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9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403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80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77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826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354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28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7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529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810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2CD-DF5B-419A-8AC5-D14EB3473D20}" type="datetimeFigureOut">
              <a:rPr lang="pt-BR" smtClean="0"/>
              <a:t>02/07/2016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D1DDE66-E9B3-40FC-923E-33765B7D5DFE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5646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paridade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1° Encontro</a:t>
            </a:r>
          </a:p>
        </p:txBody>
      </p:sp>
    </p:spTree>
    <p:extLst>
      <p:ext uri="{BB962C8B-B14F-4D97-AF65-F5344CB8AC3E}">
        <p14:creationId xmlns:p14="http://schemas.microsoft.com/office/powerpoint/2010/main" val="136551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Você pode encontrar cinco números ímpares cuja soma seja 100?</a:t>
            </a:r>
          </a:p>
        </p:txBody>
      </p:sp>
    </p:spTree>
    <p:extLst>
      <p:ext uri="{BB962C8B-B14F-4D97-AF65-F5344CB8AC3E}">
        <p14:creationId xmlns:p14="http://schemas.microsoft.com/office/powerpoint/2010/main" val="2470747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9301" y="1958797"/>
            <a:ext cx="9603275" cy="3450613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Como os 5 números são impares, jamais teremos um resultado final sendo par.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Ímpar + ímpar + ímpar + ímpar + ímpar =100</a:t>
            </a:r>
          </a:p>
          <a:p>
            <a:pPr marL="0" indent="0">
              <a:buNone/>
            </a:pPr>
            <a:r>
              <a:rPr lang="pt-BR" dirty="0"/>
              <a:t>      Par	                     Par	</a:t>
            </a:r>
          </a:p>
          <a:p>
            <a:pPr marL="0" indent="0">
              <a:buNone/>
            </a:pPr>
            <a:r>
              <a:rPr lang="pt-BR" dirty="0"/>
              <a:t>	        Par                 + ímpar</a:t>
            </a:r>
          </a:p>
          <a:p>
            <a:pPr marL="0" indent="0">
              <a:buNone/>
            </a:pPr>
            <a:r>
              <a:rPr lang="pt-BR" dirty="0"/>
              <a:t>		        ímpar</a:t>
            </a:r>
          </a:p>
          <a:p>
            <a:pPr marL="0" indent="0">
              <a:buNone/>
            </a:pPr>
            <a:r>
              <a:rPr lang="pt-BR" dirty="0"/>
              <a:t>Quantidade ímpares de números ímpares, o resultado será sempre ímpar.</a:t>
            </a:r>
          </a:p>
        </p:txBody>
      </p:sp>
      <p:sp>
        <p:nvSpPr>
          <p:cNvPr id="4" name="Chave Esquerda 3"/>
          <p:cNvSpPr/>
          <p:nvPr/>
        </p:nvSpPr>
        <p:spPr>
          <a:xfrm rot="5400000" flipH="1">
            <a:off x="1827475" y="2961860"/>
            <a:ext cx="265043" cy="914400"/>
          </a:xfrm>
          <a:prstGeom prst="leftBrace">
            <a:avLst>
              <a:gd name="adj1" fmla="val 8333"/>
              <a:gd name="adj2" fmla="val 54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have Esquerda 4"/>
          <p:cNvSpPr/>
          <p:nvPr/>
        </p:nvSpPr>
        <p:spPr>
          <a:xfrm rot="5400000" flipH="1">
            <a:off x="3622681" y="2961860"/>
            <a:ext cx="265043" cy="914400"/>
          </a:xfrm>
          <a:prstGeom prst="leftBrace">
            <a:avLst>
              <a:gd name="adj1" fmla="val 8333"/>
              <a:gd name="adj2" fmla="val 54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Chave Esquerda 5"/>
          <p:cNvSpPr/>
          <p:nvPr/>
        </p:nvSpPr>
        <p:spPr>
          <a:xfrm rot="5400000" flipH="1">
            <a:off x="2765062" y="2958552"/>
            <a:ext cx="284927" cy="1895060"/>
          </a:xfrm>
          <a:prstGeom prst="leftBrace">
            <a:avLst>
              <a:gd name="adj1" fmla="val 8333"/>
              <a:gd name="adj2" fmla="val 54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have Esquerda 6"/>
          <p:cNvSpPr/>
          <p:nvPr/>
        </p:nvSpPr>
        <p:spPr>
          <a:xfrm rot="5400000" flipH="1">
            <a:off x="3712593" y="3455515"/>
            <a:ext cx="284927" cy="1895060"/>
          </a:xfrm>
          <a:prstGeom prst="leftBrace">
            <a:avLst>
              <a:gd name="adj1" fmla="val 8333"/>
              <a:gd name="adj2" fmla="val 543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9" name="Conector de Seta Reta 8"/>
          <p:cNvCxnSpPr/>
          <p:nvPr/>
        </p:nvCxnSpPr>
        <p:spPr>
          <a:xfrm flipH="1">
            <a:off x="4802587" y="3445565"/>
            <a:ext cx="272996" cy="602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131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3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Pedro comprou um caderno com 96 folhas e numerou-as de 1 a 192. Vitor arrancou 25 folhas do caderno de Pedro e somou os 50 números que encontrou escritos nas folhas. Esta soma poderia ser igual a 1990?</a:t>
            </a:r>
          </a:p>
        </p:txBody>
      </p:sp>
    </p:spTree>
    <p:extLst>
      <p:ext uri="{BB962C8B-B14F-4D97-AF65-F5344CB8AC3E}">
        <p14:creationId xmlns:p14="http://schemas.microsoft.com/office/powerpoint/2010/main" val="1404225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Em cada pagina de um lado está escrito um numero par e do outro um numero impar.</a:t>
            </a:r>
          </a:p>
          <a:p>
            <a:pPr marL="0" indent="0">
              <a:buNone/>
            </a:pPr>
            <a:r>
              <a:rPr lang="pt-BR" dirty="0"/>
              <a:t>Assim Vitor somou 25 números pares, obtendo um numero par, e somou 25 números impares obtendo um numero impar.</a:t>
            </a:r>
          </a:p>
          <a:p>
            <a:pPr marL="0" indent="0">
              <a:buNone/>
            </a:pPr>
            <a:r>
              <a:rPr lang="pt-BR" dirty="0"/>
              <a:t>Como a soma de um numero par e um numero impar é um numero impar, esta soma não pode ser igual a 1990. </a:t>
            </a:r>
          </a:p>
        </p:txBody>
      </p:sp>
    </p:spTree>
    <p:extLst>
      <p:ext uri="{BB962C8B-B14F-4D97-AF65-F5344CB8AC3E}">
        <p14:creationId xmlns:p14="http://schemas.microsoft.com/office/powerpoint/2010/main" val="358373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4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Os números de 1 a 10 estão escritos em uma linha. Pode-se colocar os sinais de “+” e de   “ – ” entre eles de modo que o valor da expressão resultante seja igual a zero?</a:t>
            </a:r>
          </a:p>
        </p:txBody>
      </p:sp>
    </p:spTree>
    <p:extLst>
      <p:ext uri="{BB962C8B-B14F-4D97-AF65-F5344CB8AC3E}">
        <p14:creationId xmlns:p14="http://schemas.microsoft.com/office/powerpoint/2010/main" val="2170396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5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Continuando o exercício anterior, vamos imaginar que os números de 1 a 11 estão escritos em uma linha. Pode-se colocar os sinais de “ + “ e de “ – “ entre eles de modo que o valor da expressão resultante seja igual a zero?</a:t>
            </a:r>
          </a:p>
        </p:txBody>
      </p:sp>
    </p:spTree>
    <p:extLst>
      <p:ext uri="{BB962C8B-B14F-4D97-AF65-F5344CB8AC3E}">
        <p14:creationId xmlns:p14="http://schemas.microsoft.com/office/powerpoint/2010/main" val="1911647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6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Como desafio mostre que sempre que a soma dos números de 1 ate n é par, então é possível separar os números de 1 ate n em dois subgrupos de números de igual soma.</a:t>
            </a:r>
          </a:p>
        </p:txBody>
      </p:sp>
    </p:spTree>
    <p:extLst>
      <p:ext uri="{BB962C8B-B14F-4D97-AF65-F5344CB8AC3E}">
        <p14:creationId xmlns:p14="http://schemas.microsoft.com/office/powerpoint/2010/main" val="3856736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Qual e o valor da soma 1 + 2 + 3 + . . . . . . . . . . . . .  + 2014? Esta soma e par ou e ímpar?</a:t>
            </a:r>
          </a:p>
        </p:txBody>
      </p:sp>
    </p:spTree>
    <p:extLst>
      <p:ext uri="{BB962C8B-B14F-4D97-AF65-F5344CB8AC3E}">
        <p14:creationId xmlns:p14="http://schemas.microsoft.com/office/powerpoint/2010/main" val="1467164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 soma será um numero impar.</a:t>
            </a:r>
          </a:p>
        </p:txBody>
      </p:sp>
    </p:spTree>
    <p:extLst>
      <p:ext uri="{BB962C8B-B14F-4D97-AF65-F5344CB8AC3E}">
        <p14:creationId xmlns:p14="http://schemas.microsoft.com/office/powerpoint/2010/main" val="1293514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8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Um gafanhoto pula ao longo de uma linha. No seu primeiro pulo, ele anda 1 cm, no segundo 2 cm, no terceiro 3 cm, e assim sucessivamente. Cada pulo o leva para a direita ou para a esquerda. Mostre que apos 1985 pulos, o gafanhoto não pode retornar a sua posição inicial.</a:t>
            </a:r>
          </a:p>
        </p:txBody>
      </p:sp>
    </p:spTree>
    <p:extLst>
      <p:ext uri="{BB962C8B-B14F-4D97-AF65-F5344CB8AC3E}">
        <p14:creationId xmlns:p14="http://schemas.microsoft.com/office/powerpoint/2010/main" val="160029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Todo número natural é par ou ímpar.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Elementar, não?</a:t>
            </a:r>
          </a:p>
          <a:p>
            <a:pPr marL="0" indent="0">
              <a:buNone/>
            </a:pPr>
            <a:r>
              <a:rPr lang="pt-BR" dirty="0"/>
              <a:t> A afirmação acima, que é uma das mais simples e óbvias da Matemática, é também uma ferramenta de grande utilidade na resolução de muitos problemas envolvendo números naturais.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4421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Este exercício pode ser considerado como uma aplicação dos problemas anteriores. Em cada pulo, quando o gafanhoto andar para a direita, vamos colocar um sinal “+” na distancia que ele percorreu, e quando ele andar para a esquerda vamos colocar um sinal “ –” na distancia que ele percorreu no pulo.  Assim, para ele retornar para a posição inicial deve ser possível colocar sinais de “+” e de “ – “ na frente e entre os números naturais de 1 ate 1985 de modo que a expressão resultante seja igual a zero. Entretanto, como a soma dos números de 1 ate 1985 e ímpar, concluímos que isto e impossível.</a:t>
            </a:r>
          </a:p>
        </p:txBody>
      </p:sp>
    </p:spTree>
    <p:extLst>
      <p:ext uri="{BB962C8B-B14F-4D97-AF65-F5344CB8AC3E}">
        <p14:creationId xmlns:p14="http://schemas.microsoft.com/office/powerpoint/2010/main" val="31613460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9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Todas as peças de um dominó foram colocadas em uma cadeia de modo que o número de bolinhas nas extremidades de dois dominós consecutivos são iguais. </a:t>
            </a:r>
          </a:p>
          <a:p>
            <a:pPr marL="0" indent="0">
              <a:buNone/>
            </a:pPr>
            <a:r>
              <a:rPr lang="pt-BR" dirty="0"/>
              <a:t>Se uma das extremidades da cadeia contém 5 bolinhas, qual é o número de bolinhas da outra extremidade da cadeia?</a:t>
            </a:r>
          </a:p>
        </p:txBody>
      </p:sp>
    </p:spTree>
    <p:extLst>
      <p:ext uri="{BB962C8B-B14F-4D97-AF65-F5344CB8AC3E}">
        <p14:creationId xmlns:p14="http://schemas.microsoft.com/office/powerpoint/2010/main" val="3085792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numero 5 aparece 8 vezes dentre as 28 peças do dominó.</a:t>
            </a:r>
          </a:p>
          <a:p>
            <a:pPr marL="0" indent="0">
              <a:buNone/>
            </a:pPr>
            <a:r>
              <a:rPr lang="pt-BR" dirty="0"/>
              <a:t>Se a sequencia começa com uma peça de 5 bolinhas, ainda sobra 7 peças com os 5 bolinhas.</a:t>
            </a:r>
          </a:p>
          <a:p>
            <a:pPr marL="0" indent="0">
              <a:buNone/>
            </a:pPr>
            <a:r>
              <a:rPr lang="pt-BR" dirty="0"/>
              <a:t>Senso assim dentro da cadeia ele aparecerá um numero par de vezes, sobrando para a extremidade final da cadeia uma pedra com o numero 5.</a:t>
            </a:r>
          </a:p>
        </p:txBody>
      </p:sp>
    </p:spTree>
    <p:extLst>
      <p:ext uri="{BB962C8B-B14F-4D97-AF65-F5344CB8AC3E}">
        <p14:creationId xmlns:p14="http://schemas.microsoft.com/office/powerpoint/2010/main" val="3971769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Exercício 10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Em um quartel existem 100 soldados e, todas as noites, três deles são escolhidos para trabalhar de sentinela. É possível que após certo tempo um dos soldados tenha trabalhado com cada um dos outros exatamente uma vez?</a:t>
            </a:r>
          </a:p>
        </p:txBody>
      </p:sp>
    </p:spTree>
    <p:extLst>
      <p:ext uri="{BB962C8B-B14F-4D97-AF65-F5344CB8AC3E}">
        <p14:creationId xmlns:p14="http://schemas.microsoft.com/office/powerpoint/2010/main" val="42067380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Não é possível.</a:t>
            </a:r>
          </a:p>
          <a:p>
            <a:pPr marL="0" indent="0" algn="just">
              <a:buNone/>
            </a:pPr>
            <a:r>
              <a:rPr lang="pt-BR" dirty="0"/>
              <a:t>Escolha um soldado. Em cada noite em que trabalha, ele está em companhia de dois outros. Como 99 é um número ímpar, não podemos formar pares de soldados sempre diferentes para trabalhar com o escolhido.</a:t>
            </a:r>
          </a:p>
        </p:txBody>
      </p:sp>
    </p:spTree>
    <p:extLst>
      <p:ext uri="{BB962C8B-B14F-4D97-AF65-F5344CB8AC3E}">
        <p14:creationId xmlns:p14="http://schemas.microsoft.com/office/powerpoint/2010/main" val="24960571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Finalizando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Como deve estar percebendo, os argumentos utilizados permitiram concluir que as respostas de muitos problemas propostos foram iguais: “não é possível fazer tal coisa”. Na maioria das vezes, um argumento de paridade serve exatamente para isto. Mostrar que um determinado fato não pode ocorrer e isto não é desanimador, muito pelo contrário. Serve para nos convencer que não adianta ficar gastando tempo demais fazendo tentativas inúteis. As experiências são valiosas no sentido de nos abrir os olhos para a possibilidade do problema não ter solução e, a partir daí, buscar um argumento que resolva definitivamente a questão.</a:t>
            </a:r>
          </a:p>
        </p:txBody>
      </p:sp>
    </p:spTree>
    <p:extLst>
      <p:ext uri="{BB962C8B-B14F-4D97-AF65-F5344CB8AC3E}">
        <p14:creationId xmlns:p14="http://schemas.microsoft.com/office/powerpoint/2010/main" val="15586833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Próximo encontro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Assuntos a serem abordados: </a:t>
            </a:r>
            <a:r>
              <a:rPr lang="pt-BR" b="1" dirty="0"/>
              <a:t>Contagem </a:t>
            </a:r>
            <a:r>
              <a:rPr lang="pt-BR" dirty="0"/>
              <a:t>– Princípio Multiplicativo </a:t>
            </a:r>
          </a:p>
          <a:p>
            <a:r>
              <a:rPr lang="pt-BR" dirty="0"/>
              <a:t>Videoaula do Portal da Matemática: </a:t>
            </a:r>
          </a:p>
          <a:p>
            <a:pPr marL="0" indent="0">
              <a:buNone/>
            </a:pPr>
            <a:r>
              <a:rPr lang="pt-BR" dirty="0"/>
              <a:t>2º Ano do Ensino Médio – Módulo: “princípios básicos de contagem”</a:t>
            </a:r>
          </a:p>
          <a:p>
            <a:pPr marL="0" indent="0">
              <a:buNone/>
            </a:pPr>
            <a:r>
              <a:rPr lang="pt-BR" dirty="0"/>
              <a:t> – Aula: “princípio fundamental da contagem” </a:t>
            </a:r>
          </a:p>
          <a:p>
            <a:pPr marL="0" indent="0">
              <a:buNone/>
            </a:pPr>
            <a:r>
              <a:rPr lang="pt-BR" dirty="0"/>
              <a:t>– Videoaula: princípio fundamental da contagem. </a:t>
            </a:r>
          </a:p>
          <a:p>
            <a:pPr marL="0" indent="0">
              <a:buNone/>
            </a:pPr>
            <a:r>
              <a:rPr lang="pt-BR" dirty="0"/>
              <a:t>Tópicos Adicionais – Módulo: “Métodos de Contagem e Probabilidade – PIC” – Aula: “Contagem” – Videoaula – “Aula 01 – Princípio Aditivo”, “Aula 2 – Princípio Multiplicativo”. </a:t>
            </a:r>
          </a:p>
        </p:txBody>
      </p:sp>
    </p:spTree>
    <p:extLst>
      <p:ext uri="{BB962C8B-B14F-4D97-AF65-F5344CB8AC3E}">
        <p14:creationId xmlns:p14="http://schemas.microsoft.com/office/powerpoint/2010/main" val="1983711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Para casa - correção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“Um número foi obtido permutando-se os algarismos de outro número. </a:t>
            </a:r>
          </a:p>
          <a:p>
            <a:pPr marL="457200" indent="-457200">
              <a:buAutoNum type="alphaLcParenR"/>
            </a:pPr>
            <a:r>
              <a:rPr lang="pt-BR" dirty="0"/>
              <a:t>A soma desses dois números pode ser igual a 9999? </a:t>
            </a:r>
          </a:p>
          <a:p>
            <a:pPr marL="457200" indent="-457200">
              <a:buAutoNum type="alphaLcParenR"/>
            </a:pPr>
            <a:r>
              <a:rPr lang="pt-BR" dirty="0"/>
              <a:t>b) Essa soma poderia ser igual a 99999?” </a:t>
            </a:r>
          </a:p>
        </p:txBody>
      </p:sp>
    </p:spTree>
    <p:extLst>
      <p:ext uri="{BB962C8B-B14F-4D97-AF65-F5344CB8AC3E}">
        <p14:creationId xmlns:p14="http://schemas.microsoft.com/office/powerpoint/2010/main" val="3768632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importantes propriedades (soma)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a) a soma de dois números pares é par. </a:t>
            </a:r>
          </a:p>
          <a:p>
            <a:pPr marL="0" indent="0">
              <a:buNone/>
            </a:pPr>
            <a:r>
              <a:rPr lang="pt-BR" dirty="0"/>
              <a:t>b) a soma de dois números ímpares é par. </a:t>
            </a:r>
          </a:p>
          <a:p>
            <a:pPr marL="0" indent="0">
              <a:buNone/>
            </a:pPr>
            <a:r>
              <a:rPr lang="pt-BR" dirty="0"/>
              <a:t>c) a soma de um número par com um número ímpar é ímpar. </a:t>
            </a:r>
          </a:p>
          <a:p>
            <a:endParaRPr lang="pt-BR" dirty="0"/>
          </a:p>
          <a:p>
            <a:r>
              <a:rPr lang="pt-BR" dirty="0"/>
              <a:t>Dizemos que dois números inteiros têm mesma paridade, quando são ambos pares ou ambos ímpares.  Assim, podemos dizer que a soma de dois números inteiros é par se, e somente se, eles têm mesma paridade.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275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Três importantes propriedades (produto)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d) O produto de dois números pares é par. </a:t>
            </a:r>
          </a:p>
          <a:p>
            <a:pPr marL="0" indent="0">
              <a:buNone/>
            </a:pPr>
            <a:r>
              <a:rPr lang="pt-BR" dirty="0"/>
              <a:t>e) O produto de um número par por um número ímpar é par.</a:t>
            </a:r>
          </a:p>
          <a:p>
            <a:pPr marL="0" indent="0">
              <a:buNone/>
            </a:pPr>
            <a:r>
              <a:rPr lang="pt-BR" dirty="0"/>
              <a:t>f) O produto de dois números ímpares é ímpar. 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Novamente, como no caso da soma, temos que a paridade do produto de dois números só depende da paridade desses números e não dos números em si.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034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Iniciando o estudo de paridade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9" y="2015732"/>
            <a:ext cx="10276595" cy="4265798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BR" sz="4200" dirty="0"/>
              <a:t>Exercício 1: Jogo das faces</a:t>
            </a:r>
          </a:p>
          <a:p>
            <a:pPr marL="0" indent="0" algn="just">
              <a:buNone/>
            </a:pPr>
            <a:r>
              <a:rPr lang="pt-BR" sz="4200" dirty="0"/>
              <a:t>Sobre uma mesa o professor coloca 5 moedas: três com a coroa para cima e duas com a cara para cima. </a:t>
            </a:r>
          </a:p>
          <a:p>
            <a:pPr marL="0" indent="0" algn="just">
              <a:buNone/>
            </a:pPr>
            <a:r>
              <a:rPr lang="pt-BR" sz="4200" dirty="0"/>
              <a:t>O Professor vira de costas para as moedas e pede para os alunos virarem uma moeda qualquer. Em seguida, ele pede para os alunos virarem novamente uma moeda qualquer (que pode inclusive ser a mesma que tinha sido virada anteriormente). </a:t>
            </a:r>
          </a:p>
          <a:p>
            <a:pPr marL="0" indent="0" algn="just">
              <a:buNone/>
            </a:pPr>
            <a:r>
              <a:rPr lang="pt-BR" sz="4200" dirty="0"/>
              <a:t>E o professor continua pedindo que os alunos virem uma moeda qualquer por vez, totalizando 6 viradas ao todo. Após 6 viradas, o professor solicita que os alunos escondam uma moeda, observando antes a sua face superior. Escondida a moeda, o professor observa, então, as 4 moedas que ficaram sobre a mesa e adivinha a face superior da moeda escondida.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058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Pergunta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800" dirty="0"/>
              <a:t>Como o professor consegue adivinhar a face superior da moeda escondida?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6077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No início do jogo, temos 3 coroas e 2 caras, ou seja, temos um numero impar de coroas e um numero par de caras.  Apos uma moeda ser virada, podemos ter 4 coroas e 1 cara, ou então, 2 coroas e 3 caras. Observe que independente da moeda que foi virada passamos a ter uma quantidade par de coroas e uma quantidade impar de caras.</a:t>
            </a:r>
          </a:p>
          <a:p>
            <a:pPr marL="0" indent="0" algn="just">
              <a:buNone/>
            </a:pPr>
            <a:r>
              <a:rPr lang="pt-BR" dirty="0"/>
              <a:t>Continuando este raciocínio vemos que após ser executada uma virada de moeda, a paridade do número de caras e a paridade do número de coroas muda (de par para impar ou de impar para par). E isto acontece em cada virada.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1470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12062"/>
              </p:ext>
            </p:extLst>
          </p:nvPr>
        </p:nvGraphicFramePr>
        <p:xfrm>
          <a:off x="1450975" y="2016125"/>
          <a:ext cx="960437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1068658415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356895361"/>
                    </a:ext>
                  </a:extLst>
                </a:gridCol>
                <a:gridCol w="3201458">
                  <a:extLst>
                    <a:ext uri="{9D8B030D-6E8A-4147-A177-3AD203B41FA5}">
                      <a16:colId xmlns:a16="http://schemas.microsoft.com/office/drawing/2014/main" val="1848531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Coroas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Caras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875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Inicio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389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1ª 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1526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2ª 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638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3ª</a:t>
                      </a:r>
                      <a:r>
                        <a:rPr lang="pt-BR" baseline="0" dirty="0"/>
                        <a:t> </a:t>
                      </a:r>
                      <a:r>
                        <a:rPr lang="pt-BR" dirty="0"/>
                        <a:t>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8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4ª 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8059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5ª 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36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Após a 6ª virada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Impar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037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90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Generalizando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Observe que apos 6 viradas estamos como na posição inicial: uma quantidade ímpar de coroas e uma quantidade par de caras.</a:t>
            </a:r>
          </a:p>
          <a:p>
            <a:pPr marL="0" indent="0" algn="just">
              <a:buNone/>
            </a:pPr>
            <a:r>
              <a:rPr lang="pt-BR" dirty="0"/>
              <a:t>Esta adivinhação pode ser generalizada para uma quantidade qualquer de moedas e para uma quantidade qualquer de caras e de coroas exibidas no início da partida. Para entender a adivinhação é suficiente perceber que a cada virada de uma moeda, a paridade da quantidade de caras e a paridade da quantidade de coroas muda.  Após um número par de viradas, estamos na mesma paridade do início do jogo. E após um numero ímpar de viradas a paridade é invertida em relação aquela do início do jogo.</a:t>
            </a:r>
          </a:p>
        </p:txBody>
      </p:sp>
    </p:spTree>
    <p:extLst>
      <p:ext uri="{BB962C8B-B14F-4D97-AF65-F5344CB8AC3E}">
        <p14:creationId xmlns:p14="http://schemas.microsoft.com/office/powerpoint/2010/main" val="66608378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628</TotalTime>
  <Words>1585</Words>
  <Application>Microsoft Office PowerPoint</Application>
  <PresentationFormat>Widescreen</PresentationFormat>
  <Paragraphs>112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Galeria</vt:lpstr>
      <vt:lpstr>paridade</vt:lpstr>
      <vt:lpstr>Todo número natural é par ou ímpar.</vt:lpstr>
      <vt:lpstr>Três importantes propriedades (soma)</vt:lpstr>
      <vt:lpstr>Três importantes propriedades (produto)</vt:lpstr>
      <vt:lpstr>Iniciando o estudo de paridade</vt:lpstr>
      <vt:lpstr>Pergunta </vt:lpstr>
      <vt:lpstr>Solução</vt:lpstr>
      <vt:lpstr>solução</vt:lpstr>
      <vt:lpstr>Generalizando</vt:lpstr>
      <vt:lpstr>Exercício 2</vt:lpstr>
      <vt:lpstr>Solução</vt:lpstr>
      <vt:lpstr>Exercício 3</vt:lpstr>
      <vt:lpstr>Solução</vt:lpstr>
      <vt:lpstr>Exercício 4</vt:lpstr>
      <vt:lpstr>Exercício 5</vt:lpstr>
      <vt:lpstr>Exercício 6</vt:lpstr>
      <vt:lpstr>Exercício 7</vt:lpstr>
      <vt:lpstr>Solução</vt:lpstr>
      <vt:lpstr>Exercício 8</vt:lpstr>
      <vt:lpstr>Solução</vt:lpstr>
      <vt:lpstr>Exercício 9</vt:lpstr>
      <vt:lpstr>solução</vt:lpstr>
      <vt:lpstr>Exercício 10</vt:lpstr>
      <vt:lpstr>solução</vt:lpstr>
      <vt:lpstr>Finalizando</vt:lpstr>
      <vt:lpstr>Próximo encontro</vt:lpstr>
      <vt:lpstr>Para casa - correção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paridade</dc:title>
  <dc:creator>Flavio Dias</dc:creator>
  <cp:lastModifiedBy>Flavio Dias</cp:lastModifiedBy>
  <cp:revision>29</cp:revision>
  <dcterms:created xsi:type="dcterms:W3CDTF">2016-06-24T16:52:13Z</dcterms:created>
  <dcterms:modified xsi:type="dcterms:W3CDTF">2016-07-02T12:36:07Z</dcterms:modified>
</cp:coreProperties>
</file>