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2"/>
  </p:handoutMasterIdLst>
  <p:sldIdLst>
    <p:sldId id="256" r:id="rId2"/>
    <p:sldId id="294" r:id="rId3"/>
    <p:sldId id="301" r:id="rId4"/>
    <p:sldId id="302" r:id="rId5"/>
    <p:sldId id="315" r:id="rId6"/>
    <p:sldId id="316" r:id="rId7"/>
    <p:sldId id="303" r:id="rId8"/>
    <p:sldId id="304" r:id="rId9"/>
    <p:sldId id="305" r:id="rId10"/>
    <p:sldId id="297" r:id="rId11"/>
    <p:sldId id="306" r:id="rId12"/>
    <p:sldId id="307" r:id="rId13"/>
    <p:sldId id="308" r:id="rId14"/>
    <p:sldId id="300" r:id="rId15"/>
    <p:sldId id="309" r:id="rId16"/>
    <p:sldId id="310" r:id="rId17"/>
    <p:sldId id="311" r:id="rId18"/>
    <p:sldId id="312" r:id="rId19"/>
    <p:sldId id="313" r:id="rId20"/>
    <p:sldId id="31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Quadriláteros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3, ciclo 5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868023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1. </a:t>
            </a:r>
            <a:r>
              <a:rPr lang="pt-BR" sz="2400" dirty="0"/>
              <a:t>Em cada uma das figuras a seguir, observando os ângulos entre as retas paralelas r e s com a transversal t, calcule as medidas dos ângulos indicados por letras.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-330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Exemplos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912" y="1776986"/>
            <a:ext cx="7091402" cy="23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9903" y="165658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Na figura a seguir, as retas r e s são paralelas. Qual é a medida do ângulo x?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1" y="1921565"/>
            <a:ext cx="5162598" cy="27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9903" y="165658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3. </a:t>
            </a:r>
            <a:r>
              <a:rPr lang="pt-BR" sz="2400" dirty="0"/>
              <a:t>Juntando, sem sobreposição, quatro ladrilhos retangulares de 10 cm por 45 cm e um ladrilho quadrado de lado 20 cm, Rodrigo montou a figura abaixo. Com uma caneta de ponta mais grossa ele traçou o contorno da figura. Qual é o comprimento deste contorno?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73" y="2007947"/>
            <a:ext cx="3511826" cy="31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9903" y="165658"/>
            <a:ext cx="10842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4. </a:t>
            </a:r>
            <a:r>
              <a:rPr lang="pt-BR" sz="2400" dirty="0"/>
              <a:t>Numa folha quadrada de papel de 30 cm de lado, branca de um lado e cinza do outro, marcou-se um quadrado ABCD em linhas pontilhadas, como na Figura 1. A folha foi dobrada ao longo das linhas pontilhadas e o resultado está mostrado na Figura 2, onde a parte cinza é um quadrado com 12 cm de lado. Qual é o comprimento do segmento P A? 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03" y="2381808"/>
            <a:ext cx="4567968" cy="25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1080055"/>
            <a:ext cx="10842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1. </a:t>
            </a:r>
            <a:r>
              <a:rPr lang="pt-BR" sz="2400" dirty="0"/>
              <a:t>Todos os quatro lados de um quadrilátero são congruentes. Ele é necessariamente um quadrado?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	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	Exercício 2. </a:t>
            </a:r>
            <a:r>
              <a:rPr lang="pt-BR" sz="2400" dirty="0"/>
              <a:t>Uma das diagonais de um losango é igual a um de seus lados. Quais são as medidas dos ângulos do losango?</a:t>
            </a:r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	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	Exercício 3. </a:t>
            </a:r>
            <a:r>
              <a:rPr lang="pt-BR" sz="2400" dirty="0"/>
              <a:t>Para verificar se um pedaço de pano é quadrado, um alfaiate dobra ele ao longo de cada uma das suas diagonais e verifica se as arestas coincidem. Basta fazer isso?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99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428009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6164" y="205412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 </a:t>
            </a:r>
            <a:r>
              <a:rPr lang="pt-BR" sz="2400" dirty="0"/>
              <a:t>Determine o valor de x no quadrilátero abaixo.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283" y="2637804"/>
            <a:ext cx="4639055" cy="28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6164" y="205412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5. </a:t>
            </a:r>
            <a:r>
              <a:rPr lang="pt-BR" sz="2400" dirty="0"/>
              <a:t>Calcule o valor de x no paralelogramo abaixo.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20" y="2850246"/>
            <a:ext cx="4538516" cy="26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6164" y="205412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6. </a:t>
            </a:r>
            <a:r>
              <a:rPr lang="pt-BR" sz="2400" dirty="0"/>
              <a:t>Calcule o valor de x no losango abaixo.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88" y="2720423"/>
            <a:ext cx="4476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6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6164" y="205412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7. </a:t>
            </a:r>
            <a:r>
              <a:rPr lang="pt-BR" sz="2400" dirty="0"/>
              <a:t>Determine a medida do ângulo AÊB no quadrado ABCD abaixo, sabendo que o triângulo BCE é equilátero. 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65" y="840747"/>
            <a:ext cx="4591778" cy="45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2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6164" y="205412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8. </a:t>
            </a:r>
            <a:r>
              <a:rPr lang="pt-BR" sz="2400" dirty="0"/>
              <a:t>O quadrilátero ABCD, da figura abaixo, é quadrado e o triangulo DCE é equilátero. Determine a medida do ângulo  ∠DBE. 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6" y="1629262"/>
            <a:ext cx="5650602" cy="33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Quadriláteros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01147" y="1466705"/>
            <a:ext cx="103764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600" dirty="0"/>
              <a:t>Um quadrilátero é formado por quatro vértices A, B, C e D e por quatro lados. </a:t>
            </a:r>
          </a:p>
          <a:p>
            <a:pPr lvl="1" algn="just"/>
            <a:endParaRPr lang="pt-BR" sz="2600" dirty="0"/>
          </a:p>
          <a:p>
            <a:pPr lvl="1" algn="just"/>
            <a:endParaRPr lang="pt-BR" sz="2600" dirty="0"/>
          </a:p>
          <a:p>
            <a:pPr lvl="1" algn="just"/>
            <a:endParaRPr lang="pt-BR" sz="2600" dirty="0"/>
          </a:p>
          <a:p>
            <a:pPr lvl="1" algn="just"/>
            <a:endParaRPr lang="pt-BR" sz="2600" dirty="0"/>
          </a:p>
          <a:p>
            <a:pPr lvl="1" algn="just"/>
            <a:endParaRPr lang="pt-BR" sz="2600" dirty="0"/>
          </a:p>
          <a:p>
            <a:pPr lvl="1" algn="just"/>
            <a:endParaRPr lang="pt-BR" sz="2600" dirty="0"/>
          </a:p>
          <a:p>
            <a:pPr lvl="1" algn="just"/>
            <a:r>
              <a:rPr lang="pt-BR" sz="2800" dirty="0"/>
              <a:t>	</a:t>
            </a:r>
            <a:r>
              <a:rPr lang="pt-BR" sz="2600" dirty="0"/>
              <a:t>Os ângulos indicados na figura anterior são os ângulos internos do quadrilátero.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75" y="2048828"/>
            <a:ext cx="3235395" cy="25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6164" y="205412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Bônus. </a:t>
            </a:r>
            <a:r>
              <a:rPr lang="pt-BR" sz="2400" dirty="0"/>
              <a:t>Seja ABC um triangulo com AB = 13, BC = 15 e AC = 9. Seja r a reta paralela a BC traçada por A. A bissetriz do ângulo ABC corta a reta r em E </a:t>
            </a:r>
            <a:r>
              <a:rPr lang="pt-BR" sz="2400" dirty="0" err="1"/>
              <a:t>e</a:t>
            </a:r>
            <a:r>
              <a:rPr lang="pt-BR" sz="2400" dirty="0"/>
              <a:t> a bissetriz do ângulo ACB corta r em F. Calcular a medida do segmento EF.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264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1390" y="327018"/>
            <a:ext cx="1037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	Um ângulo interno de um quadrilátero junto com seu suplementar somam 180º, como mostrado abaixo.</a:t>
            </a:r>
            <a:endParaRPr lang="pt-BR" sz="2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398" y="1716571"/>
            <a:ext cx="4846776" cy="33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51793" y="592061"/>
            <a:ext cx="83091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	</a:t>
            </a:r>
            <a:r>
              <a:rPr lang="pt-BR" sz="2600" dirty="0"/>
              <a:t>Agora vamos definir alguns quadriláteros: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0000"/>
                </a:solidFill>
              </a:rPr>
              <a:t>Retângulo: </a:t>
            </a:r>
            <a:r>
              <a:rPr lang="pt-BR" sz="2600" dirty="0"/>
              <a:t>E um quadrilátero com todos os ângulos retos. Dois lados opostos de um retângulo são paralelos e possuem o mesmo comprimento. Além disso, as diagonais de um retângulo possuem o mesmo comprimento e se encontram no ponto médio comum. </a:t>
            </a:r>
          </a:p>
          <a:p>
            <a:pPr lvl="1" algn="just"/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0000"/>
                </a:solidFill>
              </a:rPr>
              <a:t>Quadrado: </a:t>
            </a:r>
            <a:r>
              <a:rPr lang="pt-BR" sz="2800" dirty="0"/>
              <a:t>E um retângulo com os quatro lados de mesmo comprimento. </a:t>
            </a:r>
            <a:endParaRPr lang="pt-BR" sz="2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156" y="1383981"/>
            <a:ext cx="2729948" cy="19337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607" y="3679125"/>
            <a:ext cx="1825045" cy="19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93727" y="609339"/>
            <a:ext cx="83091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0000"/>
                </a:solidFill>
              </a:rPr>
              <a:t>Paralelogramo: </a:t>
            </a:r>
            <a:r>
              <a:rPr lang="pt-BR" sz="2600" dirty="0"/>
              <a:t>E um quadrilátero com lados opostos paralelos. Em um paralelogramo os lados opostos possuem o mesmo comprimento e dois ângulos opostos quaisquer possuem a mesma medida. Embora as diagonais de um paralelogramo possam ter comprimentos diferentes, elas se encontram no ponto médio comum.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0000"/>
                </a:solidFill>
              </a:rPr>
              <a:t>Trapézio: </a:t>
            </a:r>
            <a:r>
              <a:rPr lang="pt-BR" sz="2600" dirty="0"/>
              <a:t>: E um quadrilátero com um par de lados opostos paralelos. Na figura ao lado, vemos um trapézio com os lados AB e CD paralelos.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1" y="818971"/>
            <a:ext cx="3313897" cy="21892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61" y="3528603"/>
            <a:ext cx="3313897" cy="20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00963" y="180054"/>
            <a:ext cx="11550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FF0000"/>
                </a:solidFill>
              </a:rPr>
              <a:t>Losango: </a:t>
            </a:r>
            <a:r>
              <a:rPr lang="pt-BR" sz="2800" dirty="0"/>
              <a:t>E um quadrilátero com os quatro lados de mesmo comprimento. Em um losango dois lados opostos são paralelos e possuem o mesmo comprimento. Dois ângulos opostos quaisquer de um losango possuem a mesma medida. As diagonais de um losango são perpendiculares e se encontram no ponto médio comum. </a:t>
            </a:r>
            <a:endParaRPr lang="pt-BR" sz="2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015" y="2652700"/>
            <a:ext cx="4577594" cy="2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Retas cortadas por uma transversal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339" y="1466705"/>
            <a:ext cx="1037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Sejam r e s duas retas situadas em um mesmo plano, ambas concorrentes com uma reta t.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1" y="2553041"/>
            <a:ext cx="3973788" cy="29635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91" y="2554269"/>
            <a:ext cx="47244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4" y="1"/>
            <a:ext cx="11721533" cy="3980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73" y="0"/>
            <a:ext cx="5558842" cy="3980622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6" y="-1"/>
            <a:ext cx="5337653" cy="3980623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ixaDeTexto 3"/>
          <p:cNvSpPr txBox="1"/>
          <p:nvPr/>
        </p:nvSpPr>
        <p:spPr>
          <a:xfrm>
            <a:off x="604912" y="4267829"/>
            <a:ext cx="10665576" cy="1767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>
                <a:solidFill>
                  <a:schemeClr val="bg1"/>
                </a:solidFill>
              </a:rPr>
              <a:t>	</a:t>
            </a:r>
            <a:r>
              <a:rPr lang="en-US" sz="2800" cap="all" dirty="0" err="1">
                <a:solidFill>
                  <a:schemeClr val="bg1"/>
                </a:solidFill>
              </a:rPr>
              <a:t>Ângulos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opostos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pelo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vértice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possuem</a:t>
            </a:r>
            <a:r>
              <a:rPr lang="en-US" sz="2800" cap="all" dirty="0">
                <a:solidFill>
                  <a:schemeClr val="bg1"/>
                </a:solidFill>
              </a:rPr>
              <a:t> a </a:t>
            </a:r>
            <a:r>
              <a:rPr lang="en-US" sz="2800" cap="all" dirty="0" err="1">
                <a:solidFill>
                  <a:schemeClr val="bg1"/>
                </a:solidFill>
              </a:rPr>
              <a:t>mesma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medida</a:t>
            </a:r>
            <a:r>
              <a:rPr lang="en-US" sz="2800" cap="all" dirty="0">
                <a:solidFill>
                  <a:schemeClr val="bg1"/>
                </a:solidFill>
              </a:rPr>
              <a:t>, </a:t>
            </a:r>
            <a:r>
              <a:rPr lang="en-US" sz="2800" cap="all" dirty="0" err="1">
                <a:solidFill>
                  <a:schemeClr val="bg1"/>
                </a:solidFill>
              </a:rPr>
              <a:t>na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figura</a:t>
            </a:r>
            <a:r>
              <a:rPr lang="en-US" sz="2800" cap="all" dirty="0">
                <a:solidFill>
                  <a:schemeClr val="bg1"/>
                </a:solidFill>
              </a:rPr>
              <a:t> a </a:t>
            </a:r>
            <a:r>
              <a:rPr lang="en-US" sz="2800" cap="all" dirty="0" err="1">
                <a:solidFill>
                  <a:schemeClr val="bg1"/>
                </a:solidFill>
              </a:rPr>
              <a:t>esquerda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podem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aparecer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apenas</a:t>
            </a:r>
            <a:r>
              <a:rPr lang="en-US" sz="2800" cap="all" dirty="0">
                <a:solidFill>
                  <a:schemeClr val="bg1"/>
                </a:solidFill>
              </a:rPr>
              <a:t> 4 </a:t>
            </a:r>
            <a:r>
              <a:rPr lang="en-US" sz="2800" cap="all" dirty="0" err="1">
                <a:solidFill>
                  <a:schemeClr val="bg1"/>
                </a:solidFill>
              </a:rPr>
              <a:t>ângulos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diferentes</a:t>
            </a:r>
            <a:r>
              <a:rPr lang="en-US" sz="2800" cap="all" dirty="0">
                <a:solidFill>
                  <a:schemeClr val="bg1"/>
                </a:solidFill>
              </a:rPr>
              <a:t>, </a:t>
            </a:r>
            <a:r>
              <a:rPr lang="en-US" sz="2800" cap="all" dirty="0" err="1">
                <a:solidFill>
                  <a:schemeClr val="bg1"/>
                </a:solidFill>
              </a:rPr>
              <a:t>indicados</a:t>
            </a:r>
            <a:r>
              <a:rPr lang="en-US" sz="2800" cap="all" dirty="0">
                <a:solidFill>
                  <a:schemeClr val="bg1"/>
                </a:solidFill>
              </a:rPr>
              <a:t> com as </a:t>
            </a:r>
            <a:r>
              <a:rPr lang="en-US" sz="2800" cap="all" dirty="0" err="1">
                <a:solidFill>
                  <a:schemeClr val="bg1"/>
                </a:solidFill>
              </a:rPr>
              <a:t>letras</a:t>
            </a:r>
            <a:r>
              <a:rPr lang="en-US" sz="2800" cap="all" dirty="0">
                <a:solidFill>
                  <a:schemeClr val="bg1"/>
                </a:solidFill>
              </a:rPr>
              <a:t> a, b, c e d </a:t>
            </a:r>
            <a:r>
              <a:rPr lang="en-US" sz="2800" cap="all" dirty="0" err="1">
                <a:solidFill>
                  <a:schemeClr val="bg1"/>
                </a:solidFill>
              </a:rPr>
              <a:t>na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figura</a:t>
            </a:r>
            <a:r>
              <a:rPr lang="en-US" sz="2800" cap="all" dirty="0">
                <a:solidFill>
                  <a:schemeClr val="bg1"/>
                </a:solidFill>
              </a:rPr>
              <a:t> a </a:t>
            </a:r>
            <a:r>
              <a:rPr lang="en-US" sz="2800" cap="all" dirty="0" err="1">
                <a:solidFill>
                  <a:schemeClr val="bg1"/>
                </a:solidFill>
              </a:rPr>
              <a:t>direita</a:t>
            </a:r>
            <a:r>
              <a:rPr lang="en-US" sz="2800" cap="all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38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1390" y="327018"/>
            <a:ext cx="103764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	</a:t>
            </a:r>
            <a:r>
              <a:rPr lang="pt-BR" sz="2600" dirty="0"/>
              <a:t>Movendo paralelamente uma reta r ao longo de uma reta transversal t, vemos que os ângulos que r formam com t não se modificam</a:t>
            </a:r>
          </a:p>
          <a:p>
            <a:pPr lvl="1" algn="just"/>
            <a:r>
              <a:rPr lang="pt-BR" sz="2600" dirty="0"/>
              <a:t>	Assim se r e s são retas paralelas cortadas por uma reta transversal t, ângulos correspondentes são iguais, ângulos alternos internos são iguais e assim por diante.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20" y="2814619"/>
            <a:ext cx="3978968" cy="25503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70781" y="2586037"/>
            <a:ext cx="646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endParaRPr lang="pt-BR" sz="2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937" y="2814619"/>
            <a:ext cx="3455555" cy="2577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73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956</TotalTime>
  <Words>147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Evento Principal</vt:lpstr>
      <vt:lpstr>Quadriláteros</vt:lpstr>
      <vt:lpstr>Quadriláteros</vt:lpstr>
      <vt:lpstr>Apresentação do PowerPoint</vt:lpstr>
      <vt:lpstr>Apresentação do PowerPoint</vt:lpstr>
      <vt:lpstr>Apresentação do PowerPoint</vt:lpstr>
      <vt:lpstr>Apresentação do PowerPoint</vt:lpstr>
      <vt:lpstr>Retas cortadas por uma transversal </vt:lpstr>
      <vt:lpstr>Apresentação do PowerPoint</vt:lpstr>
      <vt:lpstr>Apresentação do PowerPoint</vt:lpstr>
      <vt:lpstr>Exemplos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99</cp:revision>
  <dcterms:created xsi:type="dcterms:W3CDTF">2016-07-07T15:43:12Z</dcterms:created>
  <dcterms:modified xsi:type="dcterms:W3CDTF">2016-11-24T18:48:38Z</dcterms:modified>
</cp:coreProperties>
</file>