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0" r:id="rId6"/>
    <p:sldId id="270" r:id="rId7"/>
    <p:sldId id="271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16/08/2016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16/08/2016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8654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4754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6440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02941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54133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82452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20104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26128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264161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183029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311474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xmlns="" val="4161366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16/08/2016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apostila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bmep.org.br/docs/apostila1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evNMGp41Eg&amp;list=PLrVGp617x0hC8WkPHtM3IjoOiiyJs-hHh&amp;index=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rJI7EC9KqA&amp;list=PLrVGp617x0hC8WkPHtM3IjoOiiyJs-hHh&amp;index=10" TargetMode="External"/><Relationship Id="rId4" Type="http://schemas.openxmlformats.org/officeDocument/2006/relationships/hyperlink" Target="https://www.youtube.com/watch?v=o7axIIFY3Ko&amp;index=9&amp;list=PLrVGp617x0hC8WkPHtM3IjoOiiyJs-hH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35537" y="2259616"/>
            <a:ext cx="8500062" cy="1656480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sz="4400" dirty="0" smtClean="0"/>
              <a:t>OBMEP – Ciclo </a:t>
            </a:r>
            <a:r>
              <a:rPr lang="pt-BR" sz="4400" dirty="0" smtClean="0"/>
              <a:t>3, </a:t>
            </a:r>
            <a:r>
              <a:rPr lang="pt-BR" sz="4400" dirty="0" smtClean="0"/>
              <a:t>Encontro </a:t>
            </a:r>
            <a:r>
              <a:rPr lang="pt-BR" sz="4400" dirty="0" smtClean="0"/>
              <a:t>1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ARITMÉTICA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MDC e MMC (via Fatoração)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3269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/>
          <a:lstStyle/>
          <a:p>
            <a:r>
              <a:rPr lang="pt-BR" dirty="0" smtClean="0"/>
              <a:t>Ciclo 3, Encontro 1.</a:t>
            </a:r>
            <a:br>
              <a:rPr lang="pt-BR" dirty="0" smtClean="0"/>
            </a:br>
            <a:r>
              <a:rPr lang="pt-BR" dirty="0" smtClean="0"/>
              <a:t>Aritmética: MDC e MMC (via Fatoração)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38079" y="2751347"/>
            <a:ext cx="10557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Seções 3.1, 3.2, 3.3, 3.4 e 3.5 da Apostila do PIC da OBMEP “Encontros de Aritmética”, L. </a:t>
            </a:r>
            <a:r>
              <a:rPr lang="pt-BR" sz="2000" dirty="0" err="1" smtClean="0"/>
              <a:t>Cadar</a:t>
            </a:r>
            <a:r>
              <a:rPr lang="pt-BR" sz="2000" dirty="0" smtClean="0"/>
              <a:t>. e F. </a:t>
            </a:r>
            <a:r>
              <a:rPr lang="pt-BR" sz="2000" dirty="0" err="1" smtClean="0"/>
              <a:t>Dutenhefner</a:t>
            </a:r>
            <a:endParaRPr lang="pt-BR" sz="2000" dirty="0" smtClean="0"/>
          </a:p>
          <a:p>
            <a:pPr algn="r"/>
            <a:r>
              <a:rPr lang="pt-BR" sz="2000" dirty="0" smtClean="0"/>
              <a:t> </a:t>
            </a:r>
            <a:r>
              <a:rPr lang="pt-BR" sz="2000" i="1" dirty="0" smtClean="0">
                <a:solidFill>
                  <a:srgbClr val="00B050"/>
                </a:solidFill>
              </a:rPr>
              <a:t>http://www.obmep.org.br/docs/aritmetica.pdf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3" highlightClick="1"/>
          </p:cNvPr>
          <p:cNvSpPr/>
          <p:nvPr/>
        </p:nvSpPr>
        <p:spPr>
          <a:xfrm>
            <a:off x="247252" y="269038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231028" y="4412456"/>
            <a:ext cx="104428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Seções 3.3 e 3.7 da Apostila 1 da OBMEP, “Iniciação à Aritmética”, A. </a:t>
            </a:r>
            <a:r>
              <a:rPr lang="pt-BR" sz="2000" dirty="0" err="1" smtClean="0"/>
              <a:t>Hefez</a:t>
            </a:r>
            <a:endParaRPr lang="pt-BR" sz="2000" dirty="0" smtClean="0"/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</a:t>
            </a:r>
            <a:r>
              <a:rPr lang="pt-BR" sz="2000" i="1" dirty="0" smtClean="0">
                <a:solidFill>
                  <a:srgbClr val="00B050"/>
                </a:solidFill>
              </a:rPr>
              <a:t>://www.obmep.org.br/docs/apostila1.pdf</a:t>
            </a:r>
            <a:endParaRPr lang="pt-BR" sz="2000" i="1" dirty="0" smtClean="0">
              <a:solidFill>
                <a:srgbClr val="00B050"/>
              </a:solidFill>
            </a:endParaRPr>
          </a:p>
        </p:txBody>
      </p:sp>
      <p:sp>
        <p:nvSpPr>
          <p:cNvPr id="11" name="Botão de ação: Documento 10">
            <a:hlinkClick r:id="rId4" highlightClick="1"/>
          </p:cNvPr>
          <p:cNvSpPr/>
          <p:nvPr/>
        </p:nvSpPr>
        <p:spPr>
          <a:xfrm>
            <a:off x="259080" y="430582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035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</a:t>
            </a:r>
            <a:r>
              <a:rPr lang="pt-BR" dirty="0" smtClean="0"/>
              <a:t>3, Encontro 1.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Aritmética: MDC e MMC (</a:t>
            </a:r>
            <a:r>
              <a:rPr lang="pt-BR" dirty="0" smtClean="0"/>
              <a:t>via Fatoração)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</a:t>
            </a:r>
            <a:r>
              <a:rPr lang="pt-BR" sz="3200" b="1" dirty="0" smtClean="0">
                <a:solidFill>
                  <a:srgbClr val="002060"/>
                </a:solidFill>
              </a:rPr>
              <a:t>vídeos – Portal da Matemática</a:t>
            </a:r>
            <a:endParaRPr lang="pt-BR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6654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633550" y="2708841"/>
            <a:ext cx="1002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MDC e MMC </a:t>
            </a:r>
            <a:r>
              <a:rPr lang="pt-BR" sz="2400" dirty="0" smtClean="0">
                <a:solidFill>
                  <a:srgbClr val="00B050"/>
                </a:solidFill>
              </a:rPr>
              <a:t>http</a:t>
            </a:r>
            <a:r>
              <a:rPr lang="pt-BR" sz="2400" dirty="0" smtClean="0">
                <a:solidFill>
                  <a:srgbClr val="00B050"/>
                </a:solidFill>
              </a:rPr>
              <a:t>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/modulo/ver?modulo=23#v216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55470" y="3611940"/>
            <a:ext cx="78035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Máximo Divisor Comum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Propriedades de MDC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de MDC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Mínimo Múltiplo Comum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Propriedades de MMC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de </a:t>
            </a:r>
            <a:r>
              <a:rPr lang="pt-BR" sz="2400" dirty="0" smtClean="0"/>
              <a:t>MMC</a:t>
            </a:r>
            <a:endParaRPr lang="pt-BR" sz="24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4412" y="609549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</a:t>
            </a:r>
            <a:r>
              <a:rPr lang="pt-BR" sz="2000" i="1" dirty="0" smtClean="0">
                <a:solidFill>
                  <a:srgbClr val="0070C0"/>
                </a:solidFill>
              </a:rPr>
              <a:t>um vídeo </a:t>
            </a:r>
            <a:r>
              <a:rPr lang="pt-BR" sz="2000" i="1" dirty="0" smtClean="0">
                <a:solidFill>
                  <a:srgbClr val="0070C0"/>
                </a:solidFill>
              </a:rPr>
              <a:t>por dia e resolver um exercício com algum problema correlacionado.</a:t>
            </a:r>
          </a:p>
        </p:txBody>
      </p:sp>
    </p:spTree>
    <p:extLst>
      <p:ext uri="{BB962C8B-B14F-4D97-AF65-F5344CB8AC3E}">
        <p14:creationId xmlns:p14="http://schemas.microsoft.com/office/powerpoint/2010/main" xmlns="" val="2923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>
            <a:normAutofit/>
          </a:bodyPr>
          <a:lstStyle/>
          <a:p>
            <a:r>
              <a:rPr lang="pt-BR" dirty="0" smtClean="0"/>
              <a:t>Ciclo </a:t>
            </a:r>
            <a:r>
              <a:rPr lang="pt-BR" dirty="0" smtClean="0"/>
              <a:t>3, Encontro 1.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Aritmética: MDC e MMC (</a:t>
            </a:r>
            <a:r>
              <a:rPr lang="pt-BR" dirty="0" smtClean="0"/>
              <a:t>via Fatoração)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3452" y="182583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</a:t>
            </a:r>
            <a:r>
              <a:rPr lang="pt-BR" sz="3200" b="1" dirty="0" smtClean="0">
                <a:solidFill>
                  <a:srgbClr val="002060"/>
                </a:solidFill>
              </a:rPr>
              <a:t>vídeos – Canal do PIC no </a:t>
            </a:r>
            <a:r>
              <a:rPr lang="pt-BR" sz="3200" b="1" dirty="0" err="1" smtClean="0">
                <a:solidFill>
                  <a:srgbClr val="002060"/>
                </a:solidFill>
              </a:rPr>
              <a:t>Youtube</a:t>
            </a:r>
            <a:endParaRPr lang="pt-BR" sz="3200" b="1" dirty="0" smtClean="0">
              <a:solidFill>
                <a:srgbClr val="002060"/>
              </a:solidFill>
            </a:endParaRP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76076" y="25130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465910" y="2327841"/>
            <a:ext cx="10421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Aritmética </a:t>
            </a:r>
            <a:r>
              <a:rPr lang="pt-BR" sz="2400" dirty="0" smtClean="0"/>
              <a:t>– Aula 8 – Múltiplos, Divisibilidade e MMC; </a:t>
            </a:r>
            <a:r>
              <a:rPr lang="pt-BR" sz="2400" dirty="0" smtClean="0"/>
              <a:t>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https</a:t>
            </a:r>
            <a:r>
              <a:rPr lang="pt-BR" sz="2400" dirty="0" smtClean="0">
                <a:solidFill>
                  <a:srgbClr val="00B050"/>
                </a:solidFill>
              </a:rPr>
              <a:t>://www.youtube.com/watch?v=7evNMGp41Eg&amp;list=PLrVGp617x0hC8WkPHtM3IjoOiiyJs-hHh&amp;index=8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05812" y="624789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</a:t>
            </a:r>
            <a:r>
              <a:rPr lang="pt-BR" sz="2000" i="1" dirty="0" smtClean="0">
                <a:solidFill>
                  <a:srgbClr val="0070C0"/>
                </a:solidFill>
              </a:rPr>
              <a:t>um vídeo </a:t>
            </a:r>
            <a:r>
              <a:rPr lang="pt-BR" sz="2000" i="1" dirty="0" smtClean="0">
                <a:solidFill>
                  <a:srgbClr val="0070C0"/>
                </a:solidFill>
              </a:rPr>
              <a:t>por dia e resolver um exercício com algum problema correlacionado.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542110" y="3668961"/>
            <a:ext cx="1002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Aritmética </a:t>
            </a:r>
            <a:r>
              <a:rPr lang="pt-BR" sz="2400" dirty="0" smtClean="0"/>
              <a:t>– Aula 9 – Divisores e MDC – Algoritmo de Euclides </a:t>
            </a:r>
            <a:r>
              <a:rPr lang="pt-BR" sz="2400" dirty="0" smtClean="0"/>
              <a:t>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https://www.youtube.com/watch?v=o7axIIFY3Ko&amp;index=9&amp;list=PLrVGp617x0hC8WkPHtM3IjoOiiyJs-hHh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603070" y="4983540"/>
            <a:ext cx="10025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 Aritmética </a:t>
            </a:r>
            <a:r>
              <a:rPr lang="pt-BR" sz="2400" dirty="0" smtClean="0"/>
              <a:t>- Aula 10 - Números primos - Teorema Fundamental da Aritmética </a:t>
            </a:r>
            <a:r>
              <a:rPr lang="pt-BR" sz="2400" dirty="0" smtClean="0">
                <a:solidFill>
                  <a:srgbClr val="00B050"/>
                </a:solidFill>
              </a:rPr>
              <a:t>https://www.youtube.com/watch?v=krJI7EC9KqA&amp;list=PLrVGp617x0hC8WkPHtM3IjoOiiyJs-hHh&amp;index=10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14" name="Botão de ação: Filme 13">
            <a:hlinkClick r:id="rId4" highlightClick="1"/>
          </p:cNvPr>
          <p:cNvSpPr/>
          <p:nvPr/>
        </p:nvSpPr>
        <p:spPr>
          <a:xfrm>
            <a:off x="491316" y="382370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Botão de ação: Filme 14">
            <a:hlinkClick r:id="rId5" highlightClick="1"/>
          </p:cNvPr>
          <p:cNvSpPr/>
          <p:nvPr/>
        </p:nvSpPr>
        <p:spPr>
          <a:xfrm>
            <a:off x="491316" y="516482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239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213</Words>
  <Application>Microsoft Office PowerPoint</Application>
  <PresentationFormat>Personalizar</PresentationFormat>
  <Paragraphs>31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Educação 16x9</vt:lpstr>
      <vt:lpstr>OBMEP – Ciclo 3, Encontro 1  ARITMÉTICA MDC e MMC (via Fatoração)</vt:lpstr>
      <vt:lpstr>Ciclo 3, Encontro 1. Aritmética: MDC e MMC (via Fatoração)</vt:lpstr>
      <vt:lpstr>Ciclo 3, Encontro 1. Aritmética: MDC e MMC (via Fatoração)</vt:lpstr>
      <vt:lpstr>Ciclo 3, Encontro 1. Aritmética: MDC e MMC (via Fatoração)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2016-08-16T05:53:23Z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