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handoutMasterIdLst>
    <p:handoutMasterId r:id="rId28"/>
  </p:handoutMasterIdLst>
  <p:sldIdLst>
    <p:sldId id="256" r:id="rId2"/>
    <p:sldId id="293" r:id="rId3"/>
    <p:sldId id="288" r:id="rId4"/>
    <p:sldId id="294" r:id="rId5"/>
    <p:sldId id="295" r:id="rId6"/>
    <p:sldId id="296" r:id="rId7"/>
    <p:sldId id="302" r:id="rId8"/>
    <p:sldId id="303" r:id="rId9"/>
    <p:sldId id="306" r:id="rId10"/>
    <p:sldId id="307" r:id="rId11"/>
    <p:sldId id="297" r:id="rId12"/>
    <p:sldId id="298" r:id="rId13"/>
    <p:sldId id="299" r:id="rId14"/>
    <p:sldId id="301" r:id="rId15"/>
    <p:sldId id="304" r:id="rId16"/>
    <p:sldId id="305" r:id="rId17"/>
    <p:sldId id="308" r:id="rId18"/>
    <p:sldId id="309" r:id="rId19"/>
    <p:sldId id="310" r:id="rId20"/>
    <p:sldId id="311" r:id="rId21"/>
    <p:sldId id="312" r:id="rId22"/>
    <p:sldId id="313" r:id="rId23"/>
    <p:sldId id="314" r:id="rId24"/>
    <p:sldId id="315" r:id="rId25"/>
    <p:sldId id="316" r:id="rId26"/>
    <p:sldId id="317"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2" autoAdjust="0"/>
    <p:restoredTop sz="94660"/>
  </p:normalViewPr>
  <p:slideViewPr>
    <p:cSldViewPr snapToGrid="0">
      <p:cViewPr varScale="1">
        <p:scale>
          <a:sx n="72" d="100"/>
          <a:sy n="72" d="100"/>
        </p:scale>
        <p:origin x="672" y="72"/>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93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B642E0-B765-41EB-9ABA-7FB0BD7CA195}" type="datetimeFigureOut">
              <a:rPr lang="pt-BR" smtClean="0"/>
              <a:pPr/>
              <a:t>30/09/2016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3C75B-0BC9-4C39-8261-28C009654240}" type="slidenum">
              <a:rPr lang="pt-BR" smtClean="0"/>
              <a:pPr/>
              <a:t>‹nº›</a:t>
            </a:fld>
            <a:endParaRPr lang="pt-BR"/>
          </a:p>
        </p:txBody>
      </p:sp>
    </p:spTree>
    <p:extLst>
      <p:ext uri="{BB962C8B-B14F-4D97-AF65-F5344CB8AC3E}">
        <p14:creationId xmlns:p14="http://schemas.microsoft.com/office/powerpoint/2010/main" val="2727195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A4DB449-754A-400D-AEEB-2E0657BF889F}" type="datetimeFigureOut">
              <a:rPr lang="pt-BR" smtClean="0"/>
              <a:pPr/>
              <a:t>30/09/2016</a:t>
            </a:fld>
            <a:endParaRPr lang="pt-B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t-B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17AECDD-BB58-42FB-B4E7-D7BF8619F544}" type="slidenum">
              <a:rPr lang="pt-BR" smtClean="0"/>
              <a:pPr/>
              <a:t>‹nº›</a:t>
            </a:fld>
            <a:endParaRPr lang="pt-B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002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21756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47037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545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75255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166738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700143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05658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68053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144278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78337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402727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95870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87152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08796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88417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30/09/2016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47985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A4DB449-754A-400D-AEEB-2E0657BF889F}" type="datetimeFigureOut">
              <a:rPr lang="pt-BR" smtClean="0"/>
              <a:pPr/>
              <a:t>30/09/2016</a:t>
            </a:fld>
            <a:endParaRPr lang="pt-B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t-B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17AECDD-BB58-42FB-B4E7-D7BF8619F544}" type="slidenum">
              <a:rPr lang="pt-BR" smtClean="0"/>
              <a:pPr/>
              <a:t>‹nº›</a:t>
            </a:fld>
            <a:endParaRPr lang="pt-BR"/>
          </a:p>
        </p:txBody>
      </p:sp>
    </p:spTree>
    <p:extLst>
      <p:ext uri="{BB962C8B-B14F-4D97-AF65-F5344CB8AC3E}">
        <p14:creationId xmlns:p14="http://schemas.microsoft.com/office/powerpoint/2010/main" val="39929497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Divisão Euclidiana</a:t>
            </a:r>
          </a:p>
        </p:txBody>
      </p:sp>
      <p:sp>
        <p:nvSpPr>
          <p:cNvPr id="3" name="Subtítulo 2"/>
          <p:cNvSpPr>
            <a:spLocks noGrp="1"/>
          </p:cNvSpPr>
          <p:nvPr>
            <p:ph type="subTitle" idx="1"/>
          </p:nvPr>
        </p:nvSpPr>
        <p:spPr/>
        <p:txBody>
          <a:bodyPr/>
          <a:lstStyle/>
          <a:p>
            <a:r>
              <a:rPr lang="pt-BR" dirty="0"/>
              <a:t>Aula 1, ciclo 4</a:t>
            </a:r>
          </a:p>
          <a:p>
            <a:endParaRPr lang="pt-BR" dirty="0"/>
          </a:p>
        </p:txBody>
      </p:sp>
    </p:spTree>
    <p:extLst>
      <p:ext uri="{BB962C8B-B14F-4D97-AF65-F5344CB8AC3E}">
        <p14:creationId xmlns:p14="http://schemas.microsoft.com/office/powerpoint/2010/main" val="403555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76407" y="245168"/>
            <a:ext cx="10842174" cy="5355312"/>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Exemplo 3. </a:t>
            </a:r>
            <a:r>
              <a:rPr lang="pt-BR" sz="2800" dirty="0"/>
              <a:t>Encontre o último algarismo do número 1989</a:t>
            </a:r>
            <a:r>
              <a:rPr lang="pt-BR" sz="2800" baseline="30000" dirty="0"/>
              <a:t>1989</a:t>
            </a:r>
            <a:r>
              <a:rPr lang="pt-BR" sz="2800" dirty="0"/>
              <a:t> .</a:t>
            </a:r>
          </a:p>
          <a:p>
            <a:pPr lvl="1" algn="just"/>
            <a:endParaRPr lang="pt-BR" sz="2800" dirty="0"/>
          </a:p>
          <a:p>
            <a:pPr lvl="1" algn="just"/>
            <a:r>
              <a:rPr lang="pt-BR" sz="2600" dirty="0"/>
              <a:t>	Para começar, note que o último algarismo do número 1989</a:t>
            </a:r>
            <a:r>
              <a:rPr lang="pt-BR" sz="2600" baseline="30000" dirty="0"/>
              <a:t>1989</a:t>
            </a:r>
            <a:r>
              <a:rPr lang="pt-BR" sz="2600" dirty="0"/>
              <a:t> é igual ao último algarismo do número 9</a:t>
            </a:r>
            <a:r>
              <a:rPr lang="pt-BR" sz="2600" baseline="30000" dirty="0"/>
              <a:t>1989</a:t>
            </a:r>
            <a:r>
              <a:rPr lang="pt-BR" sz="2600" dirty="0"/>
              <a:t>. Escrevendo as primeiras potencias de 9 obtemos: </a:t>
            </a:r>
          </a:p>
          <a:p>
            <a:pPr lvl="1" algn="just"/>
            <a:endParaRPr lang="pt-BR" sz="2600" dirty="0"/>
          </a:p>
          <a:p>
            <a:pPr marL="914400" lvl="1" indent="-457200" algn="just">
              <a:buFont typeface="Wingdings" panose="05000000000000000000" pitchFamily="2" charset="2"/>
              <a:buChar char="Ø"/>
            </a:pPr>
            <a:r>
              <a:rPr lang="pt-BR" sz="2600" dirty="0"/>
              <a:t>9</a:t>
            </a:r>
            <a:r>
              <a:rPr lang="pt-BR" sz="2600" baseline="30000" dirty="0"/>
              <a:t>1</a:t>
            </a:r>
            <a:r>
              <a:rPr lang="pt-BR" sz="2600" dirty="0"/>
              <a:t> = 9,</a:t>
            </a:r>
          </a:p>
          <a:p>
            <a:pPr marL="914400" lvl="1" indent="-457200" algn="just">
              <a:buFont typeface="Wingdings" panose="05000000000000000000" pitchFamily="2" charset="2"/>
              <a:buChar char="Ø"/>
            </a:pPr>
            <a:r>
              <a:rPr lang="pt-BR" sz="2600" dirty="0"/>
              <a:t>9</a:t>
            </a:r>
            <a:r>
              <a:rPr lang="pt-BR" sz="2600" baseline="30000" dirty="0"/>
              <a:t>2</a:t>
            </a:r>
            <a:r>
              <a:rPr lang="pt-BR" sz="2600" dirty="0"/>
              <a:t> = 81, </a:t>
            </a:r>
          </a:p>
          <a:p>
            <a:pPr marL="914400" lvl="1" indent="-457200" algn="just">
              <a:buFont typeface="Wingdings" panose="05000000000000000000" pitchFamily="2" charset="2"/>
              <a:buChar char="Ø"/>
            </a:pPr>
            <a:r>
              <a:rPr lang="pt-BR" sz="2600" dirty="0"/>
              <a:t>9</a:t>
            </a:r>
            <a:r>
              <a:rPr lang="pt-BR" sz="2600" baseline="30000" dirty="0"/>
              <a:t>3</a:t>
            </a:r>
            <a:r>
              <a:rPr lang="pt-BR" sz="2600" dirty="0"/>
              <a:t> = 729, </a:t>
            </a:r>
          </a:p>
          <a:p>
            <a:pPr marL="914400" lvl="1" indent="-457200" algn="just">
              <a:buFont typeface="Wingdings" panose="05000000000000000000" pitchFamily="2" charset="2"/>
              <a:buChar char="Ø"/>
            </a:pPr>
            <a:r>
              <a:rPr lang="pt-BR" sz="2600" dirty="0"/>
              <a:t>9</a:t>
            </a:r>
            <a:r>
              <a:rPr lang="pt-BR" sz="2600" baseline="30000" dirty="0"/>
              <a:t>4</a:t>
            </a:r>
            <a:r>
              <a:rPr lang="pt-BR" sz="2600" dirty="0"/>
              <a:t> = 6561.</a:t>
            </a:r>
          </a:p>
          <a:p>
            <a:pPr marL="914400" lvl="1" indent="-457200" algn="just">
              <a:buFont typeface="Wingdings" panose="05000000000000000000" pitchFamily="2" charset="2"/>
              <a:buChar char="Ø"/>
            </a:pPr>
            <a:endParaRPr lang="pt-BR" sz="2600" dirty="0"/>
          </a:p>
          <a:p>
            <a:pPr lvl="1" algn="just"/>
            <a:r>
              <a:rPr lang="pt-BR" sz="2600" dirty="0"/>
              <a:t>	Assim o último algarismo de 9</a:t>
            </a:r>
            <a:r>
              <a:rPr lang="pt-BR" sz="2600" baseline="30000" dirty="0"/>
              <a:t>n</a:t>
            </a:r>
            <a:r>
              <a:rPr lang="pt-BR" sz="2600" dirty="0"/>
              <a:t> é 9 se n é ímpar e o último algarismo de 9</a:t>
            </a:r>
            <a:r>
              <a:rPr lang="pt-BR" sz="2600" baseline="30000" dirty="0"/>
              <a:t>n</a:t>
            </a:r>
            <a:r>
              <a:rPr lang="pt-BR" sz="2600" dirty="0"/>
              <a:t> é 1 se n é par.</a:t>
            </a:r>
          </a:p>
        </p:txBody>
      </p:sp>
    </p:spTree>
    <p:extLst>
      <p:ext uri="{BB962C8B-B14F-4D97-AF65-F5344CB8AC3E}">
        <p14:creationId xmlns:p14="http://schemas.microsoft.com/office/powerpoint/2010/main" val="56515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1267923"/>
            <a:ext cx="10842174" cy="954107"/>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1. </a:t>
            </a:r>
            <a:r>
              <a:rPr lang="pt-BR" sz="2800" dirty="0"/>
              <a:t>Encontre os números naturais que, quando divididos por 8 deixam o resto igual ao dobro do quociente. </a:t>
            </a:r>
            <a:endParaRPr lang="pt-BR" sz="2600" dirty="0"/>
          </a:p>
        </p:txBody>
      </p:sp>
      <p:sp>
        <p:nvSpPr>
          <p:cNvPr id="3" name="Título 1"/>
          <p:cNvSpPr>
            <a:spLocks noGrp="1"/>
          </p:cNvSpPr>
          <p:nvPr>
            <p:ph type="title"/>
          </p:nvPr>
        </p:nvSpPr>
        <p:spPr>
          <a:xfrm>
            <a:off x="685801" y="314740"/>
            <a:ext cx="10396882" cy="1151965"/>
          </a:xfrm>
        </p:spPr>
        <p:txBody>
          <a:bodyPr>
            <a:normAutofit/>
          </a:bodyPr>
          <a:lstStyle/>
          <a:p>
            <a:pPr algn="ctr"/>
            <a:r>
              <a:rPr lang="pt-BR" dirty="0"/>
              <a:t>Exercícios</a:t>
            </a:r>
          </a:p>
        </p:txBody>
      </p:sp>
    </p:spTree>
    <p:extLst>
      <p:ext uri="{BB962C8B-B14F-4D97-AF65-F5344CB8AC3E}">
        <p14:creationId xmlns:p14="http://schemas.microsoft.com/office/powerpoint/2010/main" val="387393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10842174" cy="5262979"/>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2. </a:t>
            </a:r>
            <a:r>
              <a:rPr lang="pt-BR" sz="2800" dirty="0"/>
              <a:t>A figura abaixo representa o traçado de uma pista de corrida. </a:t>
            </a:r>
          </a:p>
          <a:p>
            <a:pPr lvl="1" algn="just"/>
            <a:endParaRPr lang="pt-BR" sz="2800" dirty="0"/>
          </a:p>
          <a:p>
            <a:pPr lvl="1" algn="just"/>
            <a:endParaRPr lang="pt-BR" sz="2800" dirty="0"/>
          </a:p>
          <a:p>
            <a:pPr lvl="1" algn="just"/>
            <a:endParaRPr lang="pt-BR" sz="2800" dirty="0"/>
          </a:p>
          <a:p>
            <a:pPr lvl="1" algn="just"/>
            <a:endParaRPr lang="pt-BR" sz="2800" dirty="0"/>
          </a:p>
          <a:p>
            <a:pPr lvl="1" algn="just"/>
            <a:endParaRPr lang="pt-BR" sz="2800" dirty="0"/>
          </a:p>
          <a:p>
            <a:pPr lvl="1" algn="just"/>
            <a:r>
              <a:rPr lang="pt-BR" sz="2800" dirty="0"/>
              <a:t>	Os postos A, B, C e D são usados para partidas e chegadas de todas as corridas. As distancias entre postos vizinhos, em quilômetros, estão indicadas na figura e as corridas são realizadas no sentido indicado pela flecha. Por exemplo, uma corrida de 17 quilômetros pode ser realizada com partida em D e chegada em A.</a:t>
            </a:r>
            <a:endParaRPr lang="pt-BR" sz="2600" dirty="0"/>
          </a:p>
        </p:txBody>
      </p:sp>
      <p:pic>
        <p:nvPicPr>
          <p:cNvPr id="5" name="Imagem 4"/>
          <p:cNvPicPr>
            <a:picLocks noChangeAspect="1"/>
          </p:cNvPicPr>
          <p:nvPr/>
        </p:nvPicPr>
        <p:blipFill>
          <a:blip r:embed="rId2"/>
          <a:stretch>
            <a:fillRect/>
          </a:stretch>
        </p:blipFill>
        <p:spPr>
          <a:xfrm>
            <a:off x="4602512" y="1029336"/>
            <a:ext cx="2563460" cy="2160933"/>
          </a:xfrm>
          <a:prstGeom prst="rect">
            <a:avLst/>
          </a:prstGeom>
        </p:spPr>
      </p:pic>
    </p:spTree>
    <p:extLst>
      <p:ext uri="{BB962C8B-B14F-4D97-AF65-F5344CB8AC3E}">
        <p14:creationId xmlns:p14="http://schemas.microsoft.com/office/powerpoint/2010/main" val="305447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7342375" cy="4801314"/>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2.</a:t>
            </a:r>
          </a:p>
          <a:p>
            <a:pPr lvl="1" algn="just"/>
            <a:endParaRPr lang="pt-BR" sz="2600" dirty="0">
              <a:solidFill>
                <a:srgbClr val="FF0000"/>
              </a:solidFill>
            </a:endParaRPr>
          </a:p>
          <a:p>
            <a:pPr marL="971550" lvl="1" indent="-514350" algn="just">
              <a:buAutoNum type="alphaLcParenR"/>
            </a:pPr>
            <a:r>
              <a:rPr lang="pt-BR" sz="2800" dirty="0"/>
              <a:t>Quais são os postos de partida e chegada de uma corrida de 14 quilômetros? </a:t>
            </a:r>
          </a:p>
          <a:p>
            <a:pPr marL="971550" lvl="1" indent="-514350" algn="just">
              <a:buAutoNum type="alphaLcParenR"/>
            </a:pPr>
            <a:endParaRPr lang="pt-BR" sz="2800" dirty="0"/>
          </a:p>
          <a:p>
            <a:pPr lvl="1" algn="just"/>
            <a:r>
              <a:rPr lang="pt-BR" sz="2800" dirty="0"/>
              <a:t>b) E para uma corrida de 100 quilômetros, quais são estes postos? </a:t>
            </a:r>
          </a:p>
          <a:p>
            <a:pPr lvl="1" algn="just"/>
            <a:endParaRPr lang="pt-BR" sz="2800" dirty="0"/>
          </a:p>
          <a:p>
            <a:pPr lvl="1" algn="just"/>
            <a:r>
              <a:rPr lang="pt-BR" sz="2800" dirty="0"/>
              <a:t>c) Mostre que é possível realizar corridas com extensão igual a qualquer número inteiro de quilômetros.</a:t>
            </a:r>
            <a:r>
              <a:rPr lang="pt-BR" sz="2600" dirty="0">
                <a:solidFill>
                  <a:srgbClr val="FF0000"/>
                </a:solidFill>
              </a:rPr>
              <a:t> </a:t>
            </a:r>
            <a:endParaRPr lang="pt-BR" sz="2600" dirty="0"/>
          </a:p>
        </p:txBody>
      </p:sp>
      <p:pic>
        <p:nvPicPr>
          <p:cNvPr id="5" name="Imagem 4"/>
          <p:cNvPicPr>
            <a:picLocks noChangeAspect="1"/>
          </p:cNvPicPr>
          <p:nvPr/>
        </p:nvPicPr>
        <p:blipFill>
          <a:blip r:embed="rId2"/>
          <a:stretch>
            <a:fillRect/>
          </a:stretch>
        </p:blipFill>
        <p:spPr>
          <a:xfrm>
            <a:off x="8064784" y="1175028"/>
            <a:ext cx="3463642" cy="2919764"/>
          </a:xfrm>
          <a:prstGeom prst="rect">
            <a:avLst/>
          </a:prstGeom>
        </p:spPr>
      </p:pic>
    </p:spTree>
    <p:extLst>
      <p:ext uri="{BB962C8B-B14F-4D97-AF65-F5344CB8AC3E}">
        <p14:creationId xmlns:p14="http://schemas.microsoft.com/office/powerpoint/2010/main" val="348067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0146" y="251698"/>
            <a:ext cx="9767524" cy="923330"/>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2.  </a:t>
            </a:r>
            <a:r>
              <a:rPr lang="pt-BR" sz="2600" dirty="0"/>
              <a:t>a) 14 / b) 100 / c) mostre que é possível pra todos.</a:t>
            </a:r>
          </a:p>
          <a:p>
            <a:pPr lvl="1" algn="just"/>
            <a:endParaRPr lang="pt-BR" sz="2600" dirty="0">
              <a:solidFill>
                <a:srgbClr val="FF0000"/>
              </a:solidFill>
            </a:endParaRPr>
          </a:p>
        </p:txBody>
      </p:sp>
      <p:pic>
        <p:nvPicPr>
          <p:cNvPr id="5" name="Imagem 4"/>
          <p:cNvPicPr>
            <a:picLocks noChangeAspect="1"/>
          </p:cNvPicPr>
          <p:nvPr/>
        </p:nvPicPr>
        <p:blipFill>
          <a:blip r:embed="rId2"/>
          <a:stretch>
            <a:fillRect/>
          </a:stretch>
        </p:blipFill>
        <p:spPr>
          <a:xfrm>
            <a:off x="8064784" y="1175028"/>
            <a:ext cx="3463642" cy="2919764"/>
          </a:xfrm>
          <a:prstGeom prst="rect">
            <a:avLst/>
          </a:prstGeom>
        </p:spPr>
      </p:pic>
    </p:spTree>
    <p:extLst>
      <p:ext uri="{BB962C8B-B14F-4D97-AF65-F5344CB8AC3E}">
        <p14:creationId xmlns:p14="http://schemas.microsoft.com/office/powerpoint/2010/main" val="126766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10842174" cy="2246769"/>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3. </a:t>
            </a:r>
            <a:r>
              <a:rPr lang="pt-BR" sz="2800" dirty="0"/>
              <a:t>Pedro caminha ao redor de uma praça retangular onde estão dispostas 12 árvores, brincando de tocar cada árvore durante seu passeio. Se no início ele toca a árvore indicada na figura, e se ele anda no sentido da seta, indique que árvore ele estará tocando ao encostar em uma árvore pela centésima vez. </a:t>
            </a:r>
            <a:endParaRPr lang="pt-BR" sz="2600" dirty="0"/>
          </a:p>
        </p:txBody>
      </p:sp>
      <p:pic>
        <p:nvPicPr>
          <p:cNvPr id="2" name="Imagem 1"/>
          <p:cNvPicPr>
            <a:picLocks noChangeAspect="1"/>
          </p:cNvPicPr>
          <p:nvPr/>
        </p:nvPicPr>
        <p:blipFill>
          <a:blip r:embed="rId2"/>
          <a:stretch>
            <a:fillRect/>
          </a:stretch>
        </p:blipFill>
        <p:spPr>
          <a:xfrm>
            <a:off x="937177" y="2877171"/>
            <a:ext cx="3449292" cy="2305579"/>
          </a:xfrm>
          <a:prstGeom prst="rect">
            <a:avLst/>
          </a:prstGeom>
        </p:spPr>
      </p:pic>
    </p:spTree>
    <p:extLst>
      <p:ext uri="{BB962C8B-B14F-4D97-AF65-F5344CB8AC3E}">
        <p14:creationId xmlns:p14="http://schemas.microsoft.com/office/powerpoint/2010/main" val="13518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10842174" cy="1877437"/>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4. </a:t>
            </a:r>
            <a:r>
              <a:rPr lang="pt-BR" sz="2800" dirty="0"/>
              <a:t>O ano de 2016 começou em uma sexta-feira. Em que dia da semana cairá o último dia deste ano? </a:t>
            </a:r>
          </a:p>
          <a:p>
            <a:pPr lvl="1" algn="just"/>
            <a:r>
              <a:rPr lang="pt-BR" sz="2000" dirty="0"/>
              <a:t>(observação: o ano de 2016 é um ano bissexto, e coincidentemente é um ano de olimpíada, como tanto as olimpíadas quanto os anos bissextos acontecem de 4 em 4 anos podemos concluir que todo ano olímpico é bissexto)</a:t>
            </a:r>
          </a:p>
        </p:txBody>
      </p:sp>
    </p:spTree>
    <p:extLst>
      <p:ext uri="{BB962C8B-B14F-4D97-AF65-F5344CB8AC3E}">
        <p14:creationId xmlns:p14="http://schemas.microsoft.com/office/powerpoint/2010/main" val="363148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10842174" cy="523220"/>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5. </a:t>
            </a:r>
            <a:r>
              <a:rPr lang="pt-BR" sz="2800" dirty="0"/>
              <a:t>Encontre o último algarismo do número 777</a:t>
            </a:r>
            <a:r>
              <a:rPr lang="pt-BR" sz="2800" baseline="30000" dirty="0"/>
              <a:t>777</a:t>
            </a:r>
            <a:r>
              <a:rPr lang="pt-BR" sz="2800" dirty="0"/>
              <a:t> . </a:t>
            </a:r>
            <a:endParaRPr lang="pt-BR" sz="2000" dirty="0"/>
          </a:p>
        </p:txBody>
      </p:sp>
    </p:spTree>
    <p:extLst>
      <p:ext uri="{BB962C8B-B14F-4D97-AF65-F5344CB8AC3E}">
        <p14:creationId xmlns:p14="http://schemas.microsoft.com/office/powerpoint/2010/main" val="10595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4740"/>
            <a:ext cx="10396882" cy="1151965"/>
          </a:xfrm>
        </p:spPr>
        <p:txBody>
          <a:bodyPr>
            <a:normAutofit/>
          </a:bodyPr>
          <a:lstStyle/>
          <a:p>
            <a:pPr algn="ctr"/>
            <a:r>
              <a:rPr lang="pt-BR" dirty="0"/>
              <a:t>Aritmética dos restos</a:t>
            </a:r>
          </a:p>
        </p:txBody>
      </p:sp>
      <p:sp>
        <p:nvSpPr>
          <p:cNvPr id="4" name="CaixaDeTexto 3"/>
          <p:cNvSpPr txBox="1"/>
          <p:nvPr/>
        </p:nvSpPr>
        <p:spPr>
          <a:xfrm>
            <a:off x="436651" y="1453214"/>
            <a:ext cx="10842174" cy="2492990"/>
          </a:xfrm>
          <a:prstGeom prst="rect">
            <a:avLst/>
          </a:prstGeom>
          <a:noFill/>
        </p:spPr>
        <p:txBody>
          <a:bodyPr wrap="square" rtlCol="0">
            <a:spAutoFit/>
          </a:bodyPr>
          <a:lstStyle/>
          <a:p>
            <a:pPr lvl="1" algn="just"/>
            <a:r>
              <a:rPr lang="pt-BR" sz="2600" dirty="0"/>
              <a:t>	Na igualdade 1649 = 7 × 235 + 4 identificamos imediatamente o número 4 como o resto da divisão de 1649 por 7.</a:t>
            </a:r>
          </a:p>
          <a:p>
            <a:pPr lvl="1" algn="just"/>
            <a:r>
              <a:rPr lang="pt-BR" sz="2600" dirty="0"/>
              <a:t>	</a:t>
            </a:r>
          </a:p>
          <a:p>
            <a:pPr lvl="1" algn="just"/>
            <a:r>
              <a:rPr lang="pt-BR" sz="2600" dirty="0"/>
              <a:t>	Por outro lado, na igualdade 415 = 7 × 58 + 9, o número 9 é o resto da divisão de 415 por 7 ???</a:t>
            </a:r>
          </a:p>
          <a:p>
            <a:pPr lvl="1" algn="just"/>
            <a:endParaRPr lang="pt-BR" sz="2600" dirty="0"/>
          </a:p>
        </p:txBody>
      </p:sp>
    </p:spTree>
    <p:extLst>
      <p:ext uri="{BB962C8B-B14F-4D97-AF65-F5344CB8AC3E}">
        <p14:creationId xmlns:p14="http://schemas.microsoft.com/office/powerpoint/2010/main" val="2714617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4740"/>
            <a:ext cx="10396882" cy="1151965"/>
          </a:xfrm>
        </p:spPr>
        <p:txBody>
          <a:bodyPr>
            <a:normAutofit/>
          </a:bodyPr>
          <a:lstStyle/>
          <a:p>
            <a:pPr algn="ctr"/>
            <a:r>
              <a:rPr lang="pt-BR" dirty="0"/>
              <a:t>Aritmética dos restos</a:t>
            </a:r>
          </a:p>
        </p:txBody>
      </p:sp>
      <p:sp>
        <p:nvSpPr>
          <p:cNvPr id="4" name="CaixaDeTexto 3"/>
          <p:cNvSpPr txBox="1"/>
          <p:nvPr/>
        </p:nvSpPr>
        <p:spPr>
          <a:xfrm>
            <a:off x="436651" y="1453214"/>
            <a:ext cx="10842174" cy="4093428"/>
          </a:xfrm>
          <a:prstGeom prst="rect">
            <a:avLst/>
          </a:prstGeom>
          <a:noFill/>
        </p:spPr>
        <p:txBody>
          <a:bodyPr wrap="square" rtlCol="0">
            <a:spAutoFit/>
          </a:bodyPr>
          <a:lstStyle/>
          <a:p>
            <a:pPr lvl="1" algn="just"/>
            <a:r>
              <a:rPr lang="pt-BR" sz="2600" dirty="0"/>
              <a:t>	Na igualdade 1649 = 7 × 235 + 4 identificamos imediatamente o número 4 como o resto da divisão de 1649 por 7.</a:t>
            </a:r>
          </a:p>
          <a:p>
            <a:pPr lvl="1" algn="just"/>
            <a:r>
              <a:rPr lang="pt-BR" sz="2600" dirty="0"/>
              <a:t>	</a:t>
            </a:r>
          </a:p>
          <a:p>
            <a:pPr lvl="1" algn="just"/>
            <a:r>
              <a:rPr lang="pt-BR" sz="2600" dirty="0"/>
              <a:t>	Por outro lado, na igualdade 415 = 7 × 58 + 9, o número 9 é o resto da divisão de 415 por 7 ???</a:t>
            </a:r>
          </a:p>
          <a:p>
            <a:pPr lvl="1" algn="just"/>
            <a:endParaRPr lang="pt-BR" sz="2600" dirty="0"/>
          </a:p>
          <a:p>
            <a:pPr lvl="1" algn="just"/>
            <a:r>
              <a:rPr lang="pt-BR" sz="2600" dirty="0"/>
              <a:t>	</a:t>
            </a:r>
          </a:p>
          <a:p>
            <a:pPr lvl="1" algn="just"/>
            <a:r>
              <a:rPr lang="pt-BR" sz="2600" dirty="0"/>
              <a:t>	Não né, pois neste caso o número que representa o r na formula a = q · b + r  é o 9, que é maior que o divisor 7. O certo seria 415 = 7 × 59 + 2, logo 2 é o resto da divisão de 415 por 7! </a:t>
            </a:r>
          </a:p>
        </p:txBody>
      </p:sp>
    </p:spTree>
    <p:extLst>
      <p:ext uri="{BB962C8B-B14F-4D97-AF65-F5344CB8AC3E}">
        <p14:creationId xmlns:p14="http://schemas.microsoft.com/office/powerpoint/2010/main" val="117539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4740"/>
            <a:ext cx="10396882" cy="1151965"/>
          </a:xfrm>
        </p:spPr>
        <p:txBody>
          <a:bodyPr>
            <a:normAutofit/>
          </a:bodyPr>
          <a:lstStyle/>
          <a:p>
            <a:pPr algn="ctr"/>
            <a:r>
              <a:rPr lang="pt-BR" dirty="0"/>
              <a:t>Divisão Euclidiana</a:t>
            </a:r>
          </a:p>
        </p:txBody>
      </p:sp>
      <p:sp>
        <p:nvSpPr>
          <p:cNvPr id="4" name="CaixaDeTexto 3"/>
          <p:cNvSpPr txBox="1"/>
          <p:nvPr/>
        </p:nvSpPr>
        <p:spPr>
          <a:xfrm>
            <a:off x="463155" y="1437863"/>
            <a:ext cx="10842174" cy="3539430"/>
          </a:xfrm>
          <a:prstGeom prst="rect">
            <a:avLst/>
          </a:prstGeom>
          <a:noFill/>
        </p:spPr>
        <p:txBody>
          <a:bodyPr wrap="square" rtlCol="0">
            <a:spAutoFit/>
          </a:bodyPr>
          <a:lstStyle/>
          <a:p>
            <a:pPr lvl="1" algn="just"/>
            <a:r>
              <a:rPr lang="pt-BR" sz="2800" dirty="0"/>
              <a:t>	Ao ser efetuada uma divisão, por exemplo a divisão indicada abaixo de 478 por 7, obtemos quociente 68 e resto 2.</a:t>
            </a:r>
          </a:p>
          <a:p>
            <a:pPr lvl="1" algn="just"/>
            <a:endParaRPr lang="pt-BR" sz="2800" dirty="0"/>
          </a:p>
          <a:p>
            <a:pPr lvl="1" algn="just"/>
            <a:endParaRPr lang="pt-BR" sz="2800" dirty="0"/>
          </a:p>
          <a:p>
            <a:pPr lvl="1" algn="just"/>
            <a:endParaRPr lang="pt-BR" sz="2800" dirty="0"/>
          </a:p>
          <a:p>
            <a:pPr lvl="1" algn="just"/>
            <a:endParaRPr lang="pt-BR" sz="2800" dirty="0"/>
          </a:p>
          <a:p>
            <a:pPr lvl="1" algn="just"/>
            <a:r>
              <a:rPr lang="pt-BR" sz="2800" dirty="0"/>
              <a:t>	</a:t>
            </a:r>
          </a:p>
          <a:p>
            <a:pPr lvl="1" algn="just"/>
            <a:r>
              <a:rPr lang="pt-BR" sz="2800" dirty="0"/>
              <a:t>	Isto significa que 478 = 68 × 7 + 2.</a:t>
            </a:r>
            <a:endParaRPr lang="pt-BR" sz="2600" dirty="0"/>
          </a:p>
        </p:txBody>
      </p:sp>
      <p:pic>
        <p:nvPicPr>
          <p:cNvPr id="6" name="Imagem 5"/>
          <p:cNvPicPr>
            <a:picLocks noChangeAspect="1"/>
          </p:cNvPicPr>
          <p:nvPr/>
        </p:nvPicPr>
        <p:blipFill>
          <a:blip r:embed="rId2"/>
          <a:stretch>
            <a:fillRect/>
          </a:stretch>
        </p:blipFill>
        <p:spPr>
          <a:xfrm>
            <a:off x="4462669" y="2589828"/>
            <a:ext cx="2335696" cy="1619062"/>
          </a:xfrm>
          <a:prstGeom prst="rect">
            <a:avLst/>
          </a:prstGeom>
        </p:spPr>
      </p:pic>
    </p:spTree>
    <p:extLst>
      <p:ext uri="{BB962C8B-B14F-4D97-AF65-F5344CB8AC3E}">
        <p14:creationId xmlns:p14="http://schemas.microsoft.com/office/powerpoint/2010/main" val="64213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36651" y="379788"/>
            <a:ext cx="10842174" cy="4647426"/>
          </a:xfrm>
          <a:prstGeom prst="rect">
            <a:avLst/>
          </a:prstGeom>
          <a:noFill/>
        </p:spPr>
        <p:txBody>
          <a:bodyPr wrap="square" rtlCol="0">
            <a:spAutoFit/>
          </a:bodyPr>
          <a:lstStyle/>
          <a:p>
            <a:pPr lvl="1" algn="just"/>
            <a:r>
              <a:rPr lang="pt-BR" sz="2600" dirty="0"/>
              <a:t>	Agora veremos como calcular o resto da divisão de uma soma, uma diferença ou um produto de dois números, sem ter que efetuar as operações com os números dados. Para começar, vamos ver alguns exercícios já resolvidos.</a:t>
            </a:r>
          </a:p>
          <a:p>
            <a:pPr lvl="1" algn="just"/>
            <a:endParaRPr lang="pt-BR" sz="2600" dirty="0"/>
          </a:p>
          <a:p>
            <a:pPr lvl="1" algn="just"/>
            <a:r>
              <a:rPr lang="pt-BR" sz="2600" dirty="0">
                <a:solidFill>
                  <a:srgbClr val="FF0000"/>
                </a:solidFill>
              </a:rPr>
              <a:t>	Exemplo 4. </a:t>
            </a:r>
            <a:r>
              <a:rPr lang="pt-BR" sz="2800" dirty="0"/>
              <a:t>Nas divisões de 163 e 360 por 7 obtemos, respectivamente, restos 2 e 3.</a:t>
            </a:r>
          </a:p>
          <a:p>
            <a:pPr lvl="1" algn="just"/>
            <a:endParaRPr lang="pt-BR" sz="2800" dirty="0"/>
          </a:p>
          <a:p>
            <a:pPr lvl="1" algn="ctr"/>
            <a:r>
              <a:rPr lang="pt-BR" sz="2800" dirty="0"/>
              <a:t>163 = 7 × 23 + 2 e 360 = 7 × 51 + 3.</a:t>
            </a:r>
          </a:p>
          <a:p>
            <a:pPr lvl="1" algn="just"/>
            <a:endParaRPr lang="pt-BR" sz="2800" dirty="0"/>
          </a:p>
          <a:p>
            <a:pPr lvl="1" algn="just"/>
            <a:r>
              <a:rPr lang="pt-BR" sz="2800" dirty="0"/>
              <a:t>	Qual é o resto da divisão de 163 + 360 por 7?</a:t>
            </a:r>
            <a:endParaRPr lang="pt-BR" sz="2600" dirty="0"/>
          </a:p>
        </p:txBody>
      </p:sp>
    </p:spTree>
    <p:extLst>
      <p:ext uri="{BB962C8B-B14F-4D97-AF65-F5344CB8AC3E}">
        <p14:creationId xmlns:p14="http://schemas.microsoft.com/office/powerpoint/2010/main" val="301037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6895" y="366536"/>
            <a:ext cx="10842174" cy="4893647"/>
          </a:xfrm>
          <a:prstGeom prst="rect">
            <a:avLst/>
          </a:prstGeom>
          <a:noFill/>
        </p:spPr>
        <p:txBody>
          <a:bodyPr wrap="square" rtlCol="0">
            <a:spAutoFit/>
          </a:bodyPr>
          <a:lstStyle/>
          <a:p>
            <a:pPr lvl="1" algn="just"/>
            <a:r>
              <a:rPr lang="pt-BR" sz="2600" dirty="0"/>
              <a:t>	</a:t>
            </a:r>
            <a:r>
              <a:rPr lang="pt-BR" sz="2600" dirty="0">
                <a:solidFill>
                  <a:srgbClr val="FF0000"/>
                </a:solidFill>
              </a:rPr>
              <a:t>Exemplo 4. </a:t>
            </a:r>
            <a:r>
              <a:rPr lang="pt-BR" sz="2600" dirty="0"/>
              <a:t>163 = 7 × 23 + 2 e 360 = 7 × 51 + 3.</a:t>
            </a:r>
          </a:p>
          <a:p>
            <a:pPr lvl="1" algn="just"/>
            <a:endParaRPr lang="pt-BR" sz="2600" dirty="0"/>
          </a:p>
          <a:p>
            <a:pPr lvl="1" algn="just"/>
            <a:r>
              <a:rPr lang="pt-BR" sz="2600" dirty="0"/>
              <a:t>	Qual é o resto da divisão de 163 + 360 por 7?</a:t>
            </a:r>
          </a:p>
          <a:p>
            <a:pPr lvl="1" algn="just"/>
            <a:endParaRPr lang="pt-BR" sz="2600" dirty="0"/>
          </a:p>
          <a:p>
            <a:pPr lvl="1" algn="just"/>
            <a:r>
              <a:rPr lang="pt-BR" sz="2600" dirty="0"/>
              <a:t>Vamos escrever </a:t>
            </a:r>
            <a:r>
              <a:rPr lang="pt-BR" sz="2600" dirty="0">
                <a:solidFill>
                  <a:srgbClr val="002060"/>
                </a:solidFill>
              </a:rPr>
              <a:t>163</a:t>
            </a:r>
            <a:r>
              <a:rPr lang="pt-BR" sz="2600" dirty="0"/>
              <a:t> + </a:t>
            </a:r>
            <a:r>
              <a:rPr lang="pt-BR" sz="2600" dirty="0">
                <a:solidFill>
                  <a:srgbClr val="FF0000"/>
                </a:solidFill>
              </a:rPr>
              <a:t>360</a:t>
            </a:r>
            <a:r>
              <a:rPr lang="pt-BR" sz="2600" dirty="0"/>
              <a:t> como:</a:t>
            </a:r>
          </a:p>
          <a:p>
            <a:pPr lvl="1" algn="just"/>
            <a:r>
              <a:rPr lang="pt-BR" sz="2600" dirty="0"/>
              <a:t>(</a:t>
            </a:r>
            <a:r>
              <a:rPr lang="pt-BR" sz="2600" dirty="0">
                <a:solidFill>
                  <a:srgbClr val="002060"/>
                </a:solidFill>
              </a:rPr>
              <a:t>7 ·23 + 2</a:t>
            </a:r>
            <a:r>
              <a:rPr lang="pt-BR" sz="2600" dirty="0"/>
              <a:t>) + (</a:t>
            </a:r>
            <a:r>
              <a:rPr lang="pt-BR" sz="2600" dirty="0">
                <a:solidFill>
                  <a:srgbClr val="FF0000"/>
                </a:solidFill>
              </a:rPr>
              <a:t>7 ·51 + 3</a:t>
            </a:r>
            <a:r>
              <a:rPr lang="pt-BR" sz="2600" dirty="0"/>
              <a:t>)</a:t>
            </a:r>
          </a:p>
          <a:p>
            <a:pPr lvl="1" algn="just"/>
            <a:endParaRPr lang="pt-BR" sz="2600" dirty="0"/>
          </a:p>
          <a:p>
            <a:pPr lvl="1" algn="just"/>
            <a:r>
              <a:rPr lang="pt-BR" sz="2600" dirty="0"/>
              <a:t>Temos então que:</a:t>
            </a:r>
          </a:p>
          <a:p>
            <a:pPr lvl="1" algn="ctr"/>
            <a:r>
              <a:rPr lang="pt-BR" sz="2600" dirty="0"/>
              <a:t>163 + 360    =    7 ·23 + 2 + 7 ·51 + 3    =    7 ·74 + 2 + 3    =    7 ·74  + 5</a:t>
            </a:r>
          </a:p>
          <a:p>
            <a:pPr lvl="1" algn="ctr"/>
            <a:r>
              <a:rPr lang="pt-BR" sz="2600" dirty="0"/>
              <a:t>163 + 360    =    7 ·74  + 5</a:t>
            </a:r>
          </a:p>
          <a:p>
            <a:pPr lvl="1" algn="just"/>
            <a:endParaRPr lang="pt-BR" sz="2600" dirty="0"/>
          </a:p>
          <a:p>
            <a:pPr lvl="1" algn="just"/>
            <a:r>
              <a:rPr lang="pt-BR" sz="2600" dirty="0"/>
              <a:t>Portanto o resto da divisão de 163 + 360 por 7 é 5.</a:t>
            </a:r>
          </a:p>
        </p:txBody>
      </p:sp>
    </p:spTree>
    <p:extLst>
      <p:ext uri="{BB962C8B-B14F-4D97-AF65-F5344CB8AC3E}">
        <p14:creationId xmlns:p14="http://schemas.microsoft.com/office/powerpoint/2010/main" val="260253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6895" y="366536"/>
            <a:ext cx="10842174" cy="2492990"/>
          </a:xfrm>
          <a:prstGeom prst="rect">
            <a:avLst/>
          </a:prstGeom>
          <a:noFill/>
        </p:spPr>
        <p:txBody>
          <a:bodyPr wrap="square" rtlCol="0">
            <a:spAutoFit/>
          </a:bodyPr>
          <a:lstStyle/>
          <a:p>
            <a:pPr lvl="1" algn="just"/>
            <a:r>
              <a:rPr lang="pt-BR" sz="2600" dirty="0"/>
              <a:t>	</a:t>
            </a:r>
            <a:r>
              <a:rPr lang="pt-BR" sz="2600" dirty="0">
                <a:solidFill>
                  <a:srgbClr val="FF0000"/>
                </a:solidFill>
              </a:rPr>
              <a:t>Exemplo 5.</a:t>
            </a:r>
            <a:r>
              <a:rPr lang="pt-BR" sz="2400" dirty="0"/>
              <a:t> Nas divisões de 163 e 360 por 7 obtemos, respectivamente, restos 2 e 3.</a:t>
            </a:r>
            <a:r>
              <a:rPr lang="pt-BR" sz="2600" dirty="0">
                <a:solidFill>
                  <a:srgbClr val="FF0000"/>
                </a:solidFill>
              </a:rPr>
              <a:t> </a:t>
            </a:r>
          </a:p>
          <a:p>
            <a:pPr lvl="1" algn="ctr"/>
            <a:r>
              <a:rPr lang="pt-BR" sz="2600" dirty="0"/>
              <a:t>163 = 7 × 23 + 2 e 360 = 7 × 51 + 3.</a:t>
            </a:r>
          </a:p>
          <a:p>
            <a:pPr lvl="1" algn="just"/>
            <a:endParaRPr lang="pt-BR" sz="2600" dirty="0"/>
          </a:p>
          <a:p>
            <a:pPr lvl="1" algn="just"/>
            <a:r>
              <a:rPr lang="pt-BR" sz="2600" dirty="0"/>
              <a:t>	Qual é o resto da divisão de 360 – 163 por 7?</a:t>
            </a:r>
          </a:p>
          <a:p>
            <a:pPr lvl="1" algn="just"/>
            <a:endParaRPr lang="pt-BR" sz="2600" dirty="0"/>
          </a:p>
        </p:txBody>
      </p:sp>
    </p:spTree>
    <p:extLst>
      <p:ext uri="{BB962C8B-B14F-4D97-AF65-F5344CB8AC3E}">
        <p14:creationId xmlns:p14="http://schemas.microsoft.com/office/powerpoint/2010/main" val="1850614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6895" y="366536"/>
            <a:ext cx="10842174" cy="5293757"/>
          </a:xfrm>
          <a:prstGeom prst="rect">
            <a:avLst/>
          </a:prstGeom>
          <a:noFill/>
        </p:spPr>
        <p:txBody>
          <a:bodyPr wrap="square" rtlCol="0">
            <a:spAutoFit/>
          </a:bodyPr>
          <a:lstStyle/>
          <a:p>
            <a:pPr lvl="1" algn="just"/>
            <a:r>
              <a:rPr lang="pt-BR" sz="2600" dirty="0"/>
              <a:t>	</a:t>
            </a:r>
            <a:r>
              <a:rPr lang="pt-BR" sz="2600" dirty="0">
                <a:solidFill>
                  <a:srgbClr val="FF0000"/>
                </a:solidFill>
              </a:rPr>
              <a:t>Exemplo 5.</a:t>
            </a:r>
            <a:r>
              <a:rPr lang="pt-BR" sz="2400" dirty="0"/>
              <a:t> Nas divisões de 163 e 360 por 7 obtemos, respectivamente, restos 2 e 3.</a:t>
            </a:r>
            <a:r>
              <a:rPr lang="pt-BR" sz="2600" dirty="0">
                <a:solidFill>
                  <a:srgbClr val="FF0000"/>
                </a:solidFill>
              </a:rPr>
              <a:t> </a:t>
            </a:r>
          </a:p>
          <a:p>
            <a:pPr lvl="1" algn="ctr"/>
            <a:r>
              <a:rPr lang="pt-BR" sz="2600" dirty="0"/>
              <a:t>163 = 7 × 23 + 2 e 360 = 7 × 51 + 3.</a:t>
            </a:r>
          </a:p>
          <a:p>
            <a:pPr lvl="1" algn="just"/>
            <a:endParaRPr lang="pt-BR" sz="2600" dirty="0"/>
          </a:p>
          <a:p>
            <a:pPr lvl="1" algn="just"/>
            <a:r>
              <a:rPr lang="pt-BR" sz="2600" dirty="0"/>
              <a:t>	Qual é o resto da divisão de 360 – 163 por 7?</a:t>
            </a:r>
          </a:p>
          <a:p>
            <a:pPr lvl="1" algn="just"/>
            <a:endParaRPr lang="pt-BR" sz="2600" dirty="0"/>
          </a:p>
          <a:p>
            <a:pPr lvl="1" algn="just"/>
            <a:r>
              <a:rPr lang="pt-BR" sz="2600" dirty="0"/>
              <a:t>Vamos escrever </a:t>
            </a:r>
            <a:r>
              <a:rPr lang="pt-BR" sz="2600" dirty="0">
                <a:solidFill>
                  <a:srgbClr val="FF0000"/>
                </a:solidFill>
              </a:rPr>
              <a:t>360 </a:t>
            </a:r>
            <a:r>
              <a:rPr lang="pt-BR" sz="2600" dirty="0"/>
              <a:t>–</a:t>
            </a:r>
            <a:r>
              <a:rPr lang="pt-BR" sz="2600" dirty="0">
                <a:solidFill>
                  <a:srgbClr val="FF0000"/>
                </a:solidFill>
              </a:rPr>
              <a:t> </a:t>
            </a:r>
            <a:r>
              <a:rPr lang="pt-BR" sz="2600" dirty="0">
                <a:solidFill>
                  <a:srgbClr val="002060"/>
                </a:solidFill>
              </a:rPr>
              <a:t>163 </a:t>
            </a:r>
            <a:r>
              <a:rPr lang="pt-BR" sz="2600" dirty="0"/>
              <a:t> como:</a:t>
            </a:r>
          </a:p>
          <a:p>
            <a:pPr lvl="1" algn="just"/>
            <a:r>
              <a:rPr lang="pt-BR" sz="2600" dirty="0"/>
              <a:t>(</a:t>
            </a:r>
            <a:r>
              <a:rPr lang="pt-BR" sz="2600" dirty="0">
                <a:solidFill>
                  <a:srgbClr val="FF0000"/>
                </a:solidFill>
              </a:rPr>
              <a:t>7 ·51 + 3</a:t>
            </a:r>
            <a:r>
              <a:rPr lang="pt-BR" sz="2600" dirty="0"/>
              <a:t>) - (</a:t>
            </a:r>
            <a:r>
              <a:rPr lang="pt-BR" sz="2600" dirty="0">
                <a:solidFill>
                  <a:srgbClr val="002060"/>
                </a:solidFill>
              </a:rPr>
              <a:t>7 ·23 + 2</a:t>
            </a:r>
            <a:r>
              <a:rPr lang="pt-BR" sz="2600" dirty="0"/>
              <a:t>)</a:t>
            </a:r>
          </a:p>
          <a:p>
            <a:pPr lvl="1" algn="just"/>
            <a:r>
              <a:rPr lang="pt-BR" sz="2600" dirty="0"/>
              <a:t>Temos então que:</a:t>
            </a:r>
          </a:p>
          <a:p>
            <a:pPr lvl="1" algn="ctr"/>
            <a:r>
              <a:rPr lang="pt-BR" sz="2600" dirty="0"/>
              <a:t>360 – 163    =    7 ·51 + 3 – (7 ·23 + 2)    =    7 ·28 + 3 – 2     =    7 ·28  + 1</a:t>
            </a:r>
          </a:p>
          <a:p>
            <a:pPr lvl="1" algn="ctr"/>
            <a:r>
              <a:rPr lang="pt-BR" sz="2600" dirty="0"/>
              <a:t>360 – 163    =    7 ·28  + 1</a:t>
            </a:r>
          </a:p>
          <a:p>
            <a:pPr lvl="1" algn="just"/>
            <a:endParaRPr lang="pt-BR" sz="2600" dirty="0"/>
          </a:p>
          <a:p>
            <a:pPr lvl="1" algn="just"/>
            <a:r>
              <a:rPr lang="pt-BR" sz="2600" dirty="0"/>
              <a:t>Portanto o resto da divisão de 163 + 360 por 7 é 1.</a:t>
            </a:r>
          </a:p>
        </p:txBody>
      </p:sp>
    </p:spTree>
    <p:extLst>
      <p:ext uri="{BB962C8B-B14F-4D97-AF65-F5344CB8AC3E}">
        <p14:creationId xmlns:p14="http://schemas.microsoft.com/office/powerpoint/2010/main" val="412006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10842174" cy="2523768"/>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6. </a:t>
            </a:r>
            <a:r>
              <a:rPr lang="pt-BR" sz="2600" dirty="0"/>
              <a:t>Nas divisões de 106 e 197 por 6 obtemos, respectivamente, restos 4 e 5: </a:t>
            </a:r>
          </a:p>
          <a:p>
            <a:pPr lvl="1" algn="just"/>
            <a:endParaRPr lang="pt-BR" sz="2600" dirty="0"/>
          </a:p>
          <a:p>
            <a:pPr lvl="1" algn="ctr"/>
            <a:r>
              <a:rPr lang="pt-BR" sz="2600" dirty="0"/>
              <a:t>106 = 6 × 17 + 4 e 197 = 6 × 32 + 5. </a:t>
            </a:r>
          </a:p>
          <a:p>
            <a:pPr lvl="1" algn="ctr"/>
            <a:endParaRPr lang="pt-BR" sz="2600" dirty="0"/>
          </a:p>
          <a:p>
            <a:pPr lvl="1" algn="just"/>
            <a:r>
              <a:rPr lang="pt-BR" sz="2600" dirty="0"/>
              <a:t>Qual é o resto da divisão de 106 + 197 por 6?</a:t>
            </a:r>
          </a:p>
        </p:txBody>
      </p:sp>
    </p:spTree>
    <p:extLst>
      <p:ext uri="{BB962C8B-B14F-4D97-AF65-F5344CB8AC3E}">
        <p14:creationId xmlns:p14="http://schemas.microsoft.com/office/powerpoint/2010/main" val="300604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10842174" cy="1384995"/>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7. </a:t>
            </a:r>
            <a:r>
              <a:rPr lang="pt-BR" sz="2800" dirty="0"/>
              <a:t>Os números 723 e 451 deixam resto 2 e 3 ao serem divididos por 7.</a:t>
            </a:r>
          </a:p>
          <a:p>
            <a:pPr lvl="1" algn="just"/>
            <a:r>
              <a:rPr lang="pt-BR" sz="2800" dirty="0"/>
              <a:t>	Que resto deixa a divisão de 723 </a:t>
            </a:r>
            <a:r>
              <a:rPr lang="pt-BR" sz="2600" dirty="0"/>
              <a:t>· 451 por 7?</a:t>
            </a:r>
          </a:p>
        </p:txBody>
      </p:sp>
    </p:spTree>
    <p:extLst>
      <p:ext uri="{BB962C8B-B14F-4D97-AF65-F5344CB8AC3E}">
        <p14:creationId xmlns:p14="http://schemas.microsoft.com/office/powerpoint/2010/main" val="1156206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234253"/>
            <a:ext cx="10842174" cy="1384995"/>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Exercício 8. </a:t>
            </a:r>
            <a:r>
              <a:rPr lang="pt-BR" sz="2800" dirty="0"/>
              <a:t>Os números 275 e 562 deixam resto 5 e 4 ao serem divididos por 6.</a:t>
            </a:r>
          </a:p>
          <a:p>
            <a:pPr lvl="1" algn="just"/>
            <a:r>
              <a:rPr lang="pt-BR" sz="2800" dirty="0"/>
              <a:t>	Que resto deixa a divisão de 275 </a:t>
            </a:r>
            <a:r>
              <a:rPr lang="pt-BR" sz="2600" dirty="0"/>
              <a:t>· 562 por 6?</a:t>
            </a:r>
          </a:p>
        </p:txBody>
      </p:sp>
    </p:spTree>
    <p:extLst>
      <p:ext uri="{BB962C8B-B14F-4D97-AF65-F5344CB8AC3E}">
        <p14:creationId xmlns:p14="http://schemas.microsoft.com/office/powerpoint/2010/main" val="185202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493538"/>
          </a:xfrm>
          <a:prstGeom prst="rect">
            <a:avLst/>
          </a:prstGeom>
          <a:noFill/>
        </p:spPr>
        <p:txBody>
          <a:bodyPr wrap="square" rtlCol="0">
            <a:spAutoFit/>
          </a:bodyPr>
          <a:lstStyle/>
          <a:p>
            <a:pPr algn="just"/>
            <a:r>
              <a:rPr lang="pt-BR" sz="2600" dirty="0"/>
              <a:t>	A partir deste exemplo, podemos generalizar para concluir que no Algoritmo de Euclides da divisão de a por b, encontramos um quociente q e um resto r,</a:t>
            </a:r>
          </a:p>
          <a:p>
            <a:pPr algn="just"/>
            <a:endParaRPr lang="pt-BR" sz="2600" dirty="0"/>
          </a:p>
          <a:p>
            <a:pPr algn="just"/>
            <a:endParaRPr lang="pt-BR" sz="2600" dirty="0"/>
          </a:p>
          <a:p>
            <a:pPr algn="just"/>
            <a:endParaRPr lang="pt-BR" sz="2600" dirty="0"/>
          </a:p>
          <a:p>
            <a:pPr algn="just"/>
            <a:endParaRPr lang="pt-BR" sz="2600" dirty="0"/>
          </a:p>
          <a:p>
            <a:pPr algn="just"/>
            <a:endParaRPr lang="pt-BR" sz="2600" dirty="0"/>
          </a:p>
          <a:p>
            <a:pPr algn="just"/>
            <a:endParaRPr lang="pt-BR" sz="2600" dirty="0"/>
          </a:p>
          <a:p>
            <a:pPr algn="just"/>
            <a:endParaRPr lang="pt-BR" sz="2600" dirty="0"/>
          </a:p>
          <a:p>
            <a:pPr algn="just"/>
            <a:r>
              <a:rPr lang="pt-BR" sz="2600" dirty="0"/>
              <a:t>	tal que a = q · b + r com 0  ≤  r  ≤  b − 1.</a:t>
            </a:r>
          </a:p>
        </p:txBody>
      </p:sp>
      <p:pic>
        <p:nvPicPr>
          <p:cNvPr id="3" name="Imagem 2"/>
          <p:cNvPicPr>
            <a:picLocks noChangeAspect="1"/>
          </p:cNvPicPr>
          <p:nvPr/>
        </p:nvPicPr>
        <p:blipFill>
          <a:blip r:embed="rId2"/>
          <a:stretch>
            <a:fillRect/>
          </a:stretch>
        </p:blipFill>
        <p:spPr>
          <a:xfrm>
            <a:off x="5086259" y="1855096"/>
            <a:ext cx="1584049" cy="1713653"/>
          </a:xfrm>
          <a:prstGeom prst="rect">
            <a:avLst/>
          </a:prstGeom>
        </p:spPr>
      </p:pic>
    </p:spTree>
    <p:extLst>
      <p:ext uri="{BB962C8B-B14F-4D97-AF65-F5344CB8AC3E}">
        <p14:creationId xmlns:p14="http://schemas.microsoft.com/office/powerpoint/2010/main" val="259724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4740"/>
            <a:ext cx="10396882" cy="1151965"/>
          </a:xfrm>
        </p:spPr>
        <p:txBody>
          <a:bodyPr>
            <a:normAutofit/>
          </a:bodyPr>
          <a:lstStyle/>
          <a:p>
            <a:pPr algn="ctr"/>
            <a:r>
              <a:rPr lang="pt-BR" dirty="0"/>
              <a:t>Exemplos</a:t>
            </a:r>
          </a:p>
        </p:txBody>
      </p:sp>
      <p:sp>
        <p:nvSpPr>
          <p:cNvPr id="4" name="CaixaDeTexto 3"/>
          <p:cNvSpPr txBox="1"/>
          <p:nvPr/>
        </p:nvSpPr>
        <p:spPr>
          <a:xfrm>
            <a:off x="463155" y="1437863"/>
            <a:ext cx="10842174" cy="3108543"/>
          </a:xfrm>
          <a:prstGeom prst="rect">
            <a:avLst/>
          </a:prstGeom>
          <a:noFill/>
        </p:spPr>
        <p:txBody>
          <a:bodyPr wrap="square" rtlCol="0">
            <a:spAutoFit/>
          </a:bodyPr>
          <a:lstStyle/>
          <a:p>
            <a:pPr lvl="1" algn="just"/>
            <a:r>
              <a:rPr lang="pt-BR" sz="2800" dirty="0">
                <a:solidFill>
                  <a:srgbClr val="FF0000"/>
                </a:solidFill>
              </a:rPr>
              <a:t>	Exemplo 1. </a:t>
            </a:r>
            <a:r>
              <a:rPr lang="pt-BR" sz="2800" dirty="0"/>
              <a:t>Em cada caso calcule o quociente q e o resto r da divisão de a por b. Em seguida tire a prova, verificando a igualdade       a = q · b + r. </a:t>
            </a:r>
          </a:p>
          <a:p>
            <a:pPr lvl="1" algn="just"/>
            <a:endParaRPr lang="pt-BR" sz="2800" dirty="0"/>
          </a:p>
          <a:p>
            <a:pPr lvl="1" algn="just"/>
            <a:r>
              <a:rPr lang="pt-BR" sz="2800" dirty="0"/>
              <a:t>a) a = 307 e b = 4. </a:t>
            </a:r>
          </a:p>
          <a:p>
            <a:pPr lvl="1" algn="just"/>
            <a:r>
              <a:rPr lang="pt-BR" sz="2800" dirty="0"/>
              <a:t>b) a = 1933 e b = 6. </a:t>
            </a:r>
          </a:p>
          <a:p>
            <a:pPr lvl="1" algn="just"/>
            <a:r>
              <a:rPr lang="pt-BR" sz="2800" dirty="0"/>
              <a:t>c) a = 879 e b = 7.</a:t>
            </a:r>
            <a:endParaRPr lang="pt-BR" sz="2600" dirty="0"/>
          </a:p>
        </p:txBody>
      </p:sp>
    </p:spTree>
    <p:extLst>
      <p:ext uri="{BB962C8B-B14F-4D97-AF65-F5344CB8AC3E}">
        <p14:creationId xmlns:p14="http://schemas.microsoft.com/office/powerpoint/2010/main" val="242326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642733"/>
            <a:ext cx="10842174" cy="1323439"/>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Exemplo 2. </a:t>
            </a:r>
            <a:r>
              <a:rPr lang="pt-BR" sz="2600" dirty="0"/>
              <a:t>Encontre o número natural que ao ser dividido por 7 resulta um quociente 4 e resto o maior possível. </a:t>
            </a:r>
          </a:p>
          <a:p>
            <a:pPr lvl="1" algn="just"/>
            <a:endParaRPr lang="pt-BR" sz="2600" dirty="0"/>
          </a:p>
        </p:txBody>
      </p:sp>
    </p:spTree>
    <p:extLst>
      <p:ext uri="{BB962C8B-B14F-4D97-AF65-F5344CB8AC3E}">
        <p14:creationId xmlns:p14="http://schemas.microsoft.com/office/powerpoint/2010/main" val="308154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642733"/>
            <a:ext cx="10842174" cy="4524315"/>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Exemplo 2. </a:t>
            </a:r>
            <a:r>
              <a:rPr lang="pt-BR" sz="2600" dirty="0"/>
              <a:t>Encontre o número natural que ao ser dividido por 7 resulta um quociente 4 e resto o maior possível. </a:t>
            </a:r>
          </a:p>
          <a:p>
            <a:pPr lvl="1" algn="just"/>
            <a:endParaRPr lang="pt-BR" sz="2600" dirty="0"/>
          </a:p>
          <a:p>
            <a:pPr lvl="1" algn="just"/>
            <a:r>
              <a:rPr lang="pt-BR" sz="2600" dirty="0"/>
              <a:t>a = q · b + r</a:t>
            </a:r>
          </a:p>
          <a:p>
            <a:pPr lvl="1" algn="just"/>
            <a:endParaRPr lang="pt-BR" sz="2600" dirty="0"/>
          </a:p>
          <a:p>
            <a:pPr lvl="1" algn="just"/>
            <a:r>
              <a:rPr lang="pt-BR" sz="2600" dirty="0"/>
              <a:t>Sabemos que b = 7 e q = 4, </a:t>
            </a:r>
          </a:p>
          <a:p>
            <a:pPr lvl="1" algn="just"/>
            <a:r>
              <a:rPr lang="pt-BR" sz="2600" dirty="0"/>
              <a:t>se o resto é o maior possível então ele vale (b-1).</a:t>
            </a:r>
          </a:p>
          <a:p>
            <a:pPr lvl="1" algn="just"/>
            <a:r>
              <a:rPr lang="pt-BR" sz="2600" dirty="0"/>
              <a:t>Logo r = 6</a:t>
            </a:r>
          </a:p>
          <a:p>
            <a:pPr lvl="1" algn="just"/>
            <a:endParaRPr lang="pt-BR" sz="2600" dirty="0"/>
          </a:p>
          <a:p>
            <a:pPr lvl="1" algn="just"/>
            <a:r>
              <a:rPr lang="pt-BR" sz="2600" dirty="0"/>
              <a:t>Portanto:                        a = 4 · 7 + 6</a:t>
            </a:r>
          </a:p>
          <a:p>
            <a:pPr lvl="1" algn="just"/>
            <a:r>
              <a:rPr lang="pt-BR" sz="2600" dirty="0"/>
              <a:t>                                             a = 34</a:t>
            </a:r>
          </a:p>
        </p:txBody>
      </p:sp>
    </p:spTree>
    <p:extLst>
      <p:ext uri="{BB962C8B-B14F-4D97-AF65-F5344CB8AC3E}">
        <p14:creationId xmlns:p14="http://schemas.microsoft.com/office/powerpoint/2010/main" val="119430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3155" y="642733"/>
            <a:ext cx="10842174" cy="1785104"/>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Exemplo 3. </a:t>
            </a:r>
            <a:r>
              <a:rPr lang="pt-BR" sz="2800" dirty="0"/>
              <a:t>Na divisão de dois números inteiros, o quociente é 16 e o resto é o maior possível. Se a soma do dividendo e do divisor é 125, determine o resto. </a:t>
            </a:r>
            <a:endParaRPr lang="pt-BR" sz="2600" dirty="0"/>
          </a:p>
          <a:p>
            <a:pPr lvl="1" algn="just"/>
            <a:endParaRPr lang="pt-BR" sz="2600" dirty="0"/>
          </a:p>
        </p:txBody>
      </p:sp>
    </p:spTree>
    <p:extLst>
      <p:ext uri="{BB962C8B-B14F-4D97-AF65-F5344CB8AC3E}">
        <p14:creationId xmlns:p14="http://schemas.microsoft.com/office/powerpoint/2010/main" val="335128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aixaDeTexto 3"/>
              <p:cNvSpPr txBox="1"/>
              <p:nvPr/>
            </p:nvSpPr>
            <p:spPr>
              <a:xfrm>
                <a:off x="463155" y="642733"/>
                <a:ext cx="10842174" cy="5386090"/>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Exemplo 3. </a:t>
                </a:r>
                <a:r>
                  <a:rPr lang="pt-BR" sz="2800" dirty="0"/>
                  <a:t>Na divisão de dois números inteiros, o quociente é 16 e o resto é o maior possível. Se a soma do dividendo e do divisor é 125, determine o resto. </a:t>
                </a:r>
                <a:endParaRPr lang="pt-BR" sz="2600" dirty="0"/>
              </a:p>
              <a:p>
                <a:pPr lvl="1" algn="just"/>
                <a:endParaRPr lang="pt-BR" sz="2600" dirty="0"/>
              </a:p>
              <a:p>
                <a:pPr lvl="1" algn="just"/>
                <a:r>
                  <a:rPr lang="pt-BR" sz="2600" dirty="0"/>
                  <a:t>Novamente sabemos que: a = q · b + r</a:t>
                </a:r>
              </a:p>
              <a:p>
                <a:pPr lvl="1" algn="just"/>
                <a:r>
                  <a:rPr lang="pt-BR" sz="2600" dirty="0"/>
                  <a:t>E temos também que: q = 16,           </a:t>
                </a:r>
                <a:r>
                  <a:rPr lang="pt-BR" sz="2600" dirty="0" err="1"/>
                  <a:t>a+b</a:t>
                </a:r>
                <a:r>
                  <a:rPr lang="pt-BR" sz="2600" dirty="0"/>
                  <a:t> = 125 e           r = b – 1 </a:t>
                </a:r>
              </a:p>
              <a:p>
                <a:pPr lvl="1" algn="just"/>
                <a:endParaRPr lang="pt-BR" sz="2600" dirty="0"/>
              </a:p>
              <a:p>
                <a:pPr lvl="1" algn="just"/>
                <a:r>
                  <a:rPr lang="pt-BR" sz="2600" dirty="0"/>
                  <a:t>Logo sabemos que: a = 16b + b – 1    </a:t>
                </a:r>
                <a14:m>
                  <m:oMath xmlns:m="http://schemas.openxmlformats.org/officeDocument/2006/math">
                    <m:r>
                      <a:rPr lang="pt-BR" sz="2600" i="1" smtClean="0">
                        <a:latin typeface="Cambria Math" panose="02040503050406030204" pitchFamily="18" charset="0"/>
                        <a:ea typeface="Cambria Math" panose="02040503050406030204" pitchFamily="18" charset="0"/>
                      </a:rPr>
                      <m:t>⇒</m:t>
                    </m:r>
                    <m:r>
                      <a:rPr lang="pt-BR" sz="2600" b="0" i="1" smtClean="0">
                        <a:latin typeface="Cambria Math" panose="02040503050406030204" pitchFamily="18" charset="0"/>
                        <a:ea typeface="Cambria Math" panose="02040503050406030204" pitchFamily="18" charset="0"/>
                      </a:rPr>
                      <m:t> </m:t>
                    </m:r>
                  </m:oMath>
                </a14:m>
                <a:r>
                  <a:rPr lang="pt-BR" sz="2600" dirty="0"/>
                  <a:t>  </a:t>
                </a:r>
                <a:r>
                  <a:rPr lang="pt-BR" sz="2600" dirty="0">
                    <a:solidFill>
                      <a:srgbClr val="FF0000"/>
                    </a:solidFill>
                  </a:rPr>
                  <a:t>a = 17b – 1 </a:t>
                </a:r>
              </a:p>
              <a:p>
                <a:pPr lvl="1" algn="just"/>
                <a:endParaRPr lang="pt-BR" sz="2600" dirty="0"/>
              </a:p>
              <a:p>
                <a:pPr lvl="1" algn="just"/>
                <a:r>
                  <a:rPr lang="pt-BR" sz="2600" dirty="0"/>
                  <a:t>Mas como </a:t>
                </a:r>
                <a:r>
                  <a:rPr lang="pt-BR" sz="2600" dirty="0" err="1"/>
                  <a:t>a+b</a:t>
                </a:r>
                <a:r>
                  <a:rPr lang="pt-BR" sz="2600" dirty="0"/>
                  <a:t> = 125, então </a:t>
                </a:r>
                <a:r>
                  <a:rPr lang="pt-BR" sz="2600" dirty="0">
                    <a:solidFill>
                      <a:srgbClr val="FF0000"/>
                    </a:solidFill>
                  </a:rPr>
                  <a:t>(17b – 1) </a:t>
                </a:r>
                <a:r>
                  <a:rPr lang="pt-BR" sz="2600" dirty="0"/>
                  <a:t>+ b = 125  </a:t>
                </a:r>
                <a14:m>
                  <m:oMath xmlns:m="http://schemas.openxmlformats.org/officeDocument/2006/math">
                    <m:r>
                      <a:rPr lang="pt-BR" sz="2600" i="1">
                        <a:latin typeface="Cambria Math" panose="02040503050406030204" pitchFamily="18" charset="0"/>
                        <a:ea typeface="Cambria Math" panose="02040503050406030204" pitchFamily="18" charset="0"/>
                      </a:rPr>
                      <m:t>⇒</m:t>
                    </m:r>
                  </m:oMath>
                </a14:m>
                <a:r>
                  <a:rPr lang="pt-BR" sz="2600" dirty="0"/>
                  <a:t> 18b = 126 </a:t>
                </a:r>
                <a14:m>
                  <m:oMath xmlns:m="http://schemas.openxmlformats.org/officeDocument/2006/math">
                    <m:r>
                      <a:rPr lang="pt-BR" sz="2600" i="1">
                        <a:latin typeface="Cambria Math" panose="02040503050406030204" pitchFamily="18" charset="0"/>
                        <a:ea typeface="Cambria Math" panose="02040503050406030204" pitchFamily="18" charset="0"/>
                      </a:rPr>
                      <m:t>⇒</m:t>
                    </m:r>
                  </m:oMath>
                </a14:m>
                <a:r>
                  <a:rPr lang="pt-BR" sz="2600" dirty="0"/>
                  <a:t>  b = 7</a:t>
                </a:r>
              </a:p>
              <a:p>
                <a:pPr lvl="1" algn="just"/>
                <a:endParaRPr lang="pt-BR" sz="2600" dirty="0"/>
              </a:p>
              <a:p>
                <a:pPr lvl="1" algn="just"/>
                <a:r>
                  <a:rPr lang="pt-BR" sz="2600" dirty="0"/>
                  <a:t>Portanto a = 125 – 7 = 118 e o resto é b – 1 = </a:t>
                </a:r>
                <a:r>
                  <a:rPr lang="pt-BR" sz="2600" dirty="0">
                    <a:solidFill>
                      <a:srgbClr val="002060"/>
                    </a:solidFill>
                  </a:rPr>
                  <a:t>6</a:t>
                </a:r>
              </a:p>
              <a:p>
                <a:pPr lvl="1" algn="just"/>
                <a:endParaRPr lang="pt-BR" sz="2600" dirty="0"/>
              </a:p>
            </p:txBody>
          </p:sp>
        </mc:Choice>
        <mc:Fallback>
          <p:sp>
            <p:nvSpPr>
              <p:cNvPr id="4" name="CaixaDeTexto 3"/>
              <p:cNvSpPr txBox="1">
                <a:spLocks noRot="1" noChangeAspect="1" noMove="1" noResize="1" noEditPoints="1" noAdjustHandles="1" noChangeArrowheads="1" noChangeShapeType="1" noTextEdit="1"/>
              </p:cNvSpPr>
              <p:nvPr/>
            </p:nvSpPr>
            <p:spPr>
              <a:xfrm>
                <a:off x="463155" y="642733"/>
                <a:ext cx="10842174" cy="5386090"/>
              </a:xfrm>
              <a:prstGeom prst="rect">
                <a:avLst/>
              </a:prstGeom>
              <a:blipFill>
                <a:blip r:embed="rId2"/>
                <a:stretch>
                  <a:fillRect t="-1131" r="-1068"/>
                </a:stretch>
              </a:blipFill>
            </p:spPr>
            <p:txBody>
              <a:bodyPr/>
              <a:lstStyle/>
              <a:p>
                <a:r>
                  <a:rPr lang="pt-BR">
                    <a:noFill/>
                  </a:rPr>
                  <a:t> </a:t>
                </a:r>
              </a:p>
            </p:txBody>
          </p:sp>
        </mc:Fallback>
      </mc:AlternateContent>
    </p:spTree>
    <p:extLst>
      <p:ext uri="{BB962C8B-B14F-4D97-AF65-F5344CB8AC3E}">
        <p14:creationId xmlns:p14="http://schemas.microsoft.com/office/powerpoint/2010/main" val="158854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76407" y="245168"/>
            <a:ext cx="10842174" cy="954107"/>
          </a:xfrm>
          <a:prstGeom prst="rect">
            <a:avLst/>
          </a:prstGeom>
          <a:noFill/>
        </p:spPr>
        <p:txBody>
          <a:bodyPr wrap="square" rtlCol="0">
            <a:spAutoFit/>
          </a:bodyPr>
          <a:lstStyle/>
          <a:p>
            <a:pPr lvl="1" algn="just"/>
            <a:r>
              <a:rPr lang="pt-BR" sz="2800" dirty="0">
                <a:solidFill>
                  <a:srgbClr val="FF0000"/>
                </a:solidFill>
              </a:rPr>
              <a:t>	</a:t>
            </a:r>
            <a:r>
              <a:rPr lang="pt-BR" sz="2600" dirty="0">
                <a:solidFill>
                  <a:srgbClr val="FF0000"/>
                </a:solidFill>
              </a:rPr>
              <a:t>Exemplo 3. </a:t>
            </a:r>
            <a:r>
              <a:rPr lang="pt-BR" sz="2800" dirty="0"/>
              <a:t>Encontre o último algarismo do número 1989</a:t>
            </a:r>
            <a:r>
              <a:rPr lang="pt-BR" sz="2800" baseline="30000" dirty="0"/>
              <a:t>1989</a:t>
            </a:r>
            <a:r>
              <a:rPr lang="pt-BR" sz="2800" dirty="0"/>
              <a:t> .</a:t>
            </a:r>
          </a:p>
          <a:p>
            <a:pPr lvl="1" algn="just"/>
            <a:endParaRPr lang="pt-BR" sz="2800" dirty="0"/>
          </a:p>
        </p:txBody>
      </p:sp>
    </p:spTree>
    <p:extLst>
      <p:ext uri="{BB962C8B-B14F-4D97-AF65-F5344CB8AC3E}">
        <p14:creationId xmlns:p14="http://schemas.microsoft.com/office/powerpoint/2010/main" val="38135384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Evento Principal</Template>
  <TotalTime>965</TotalTime>
  <Words>17</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26</vt:i4>
      </vt:variant>
    </vt:vector>
  </HeadingPairs>
  <TitlesOfParts>
    <vt:vector size="32" baseType="lpstr">
      <vt:lpstr>Arial</vt:lpstr>
      <vt:lpstr>Calibri</vt:lpstr>
      <vt:lpstr>Cambria Math</vt:lpstr>
      <vt:lpstr>Impact</vt:lpstr>
      <vt:lpstr>Wingdings</vt:lpstr>
      <vt:lpstr>Evento Principal</vt:lpstr>
      <vt:lpstr>Divisão Euclidiana</vt:lpstr>
      <vt:lpstr>Divisão Euclidiana</vt:lpstr>
      <vt:lpstr>Apresentação do PowerPoint</vt:lpstr>
      <vt:lpstr>Exemplos</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Exercícios</vt:lpstr>
      <vt:lpstr>Apresentação do PowerPoint</vt:lpstr>
      <vt:lpstr>Apresentação do PowerPoint</vt:lpstr>
      <vt:lpstr>Apresentação do PowerPoint</vt:lpstr>
      <vt:lpstr>Apresentação do PowerPoint</vt:lpstr>
      <vt:lpstr>Apresentação do PowerPoint</vt:lpstr>
      <vt:lpstr>Apresentação do PowerPoint</vt:lpstr>
      <vt:lpstr>Aritmética dos restos</vt:lpstr>
      <vt:lpstr>Aritmética dos restos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Contagem</dc:title>
  <dc:creator>Carolina</dc:creator>
  <cp:lastModifiedBy>Thiago Amorim de Faccio</cp:lastModifiedBy>
  <cp:revision>99</cp:revision>
  <dcterms:created xsi:type="dcterms:W3CDTF">2016-07-07T15:43:12Z</dcterms:created>
  <dcterms:modified xsi:type="dcterms:W3CDTF">2016-09-30T16:56:03Z</dcterms:modified>
</cp:coreProperties>
</file>