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8" r:id="rId5"/>
    <p:sldId id="260" r:id="rId6"/>
    <p:sldId id="270" r:id="rId7"/>
    <p:sldId id="268" r:id="rId8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3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B71F4AB-A678-49E1-B192-83A2C88F098C}" type="datetime1">
              <a:rPr lang="pt-BR" smtClean="0"/>
              <a:pPr algn="r" rtl="0"/>
              <a:t>03/08/2016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5425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881E98C3-EB21-40AC-9645-A97EE433E6A2}" type="datetime1">
              <a:rPr lang="pt-BR" smtClean="0"/>
              <a:pPr algn="r"/>
              <a:t>03/08/2016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2632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39376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8962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848654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84865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32533" y="1371600"/>
            <a:ext cx="9359467" cy="297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0" name="Retângulo 9"/>
          <p:cNvSpPr/>
          <p:nvPr/>
        </p:nvSpPr>
        <p:spPr>
          <a:xfrm>
            <a:off x="2832533" y="4462272"/>
            <a:ext cx="9359467" cy="1033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 bwMode="black">
          <a:xfrm>
            <a:off x="3175199" y="1943842"/>
            <a:ext cx="8500062" cy="2387600"/>
          </a:xfrm>
        </p:spPr>
        <p:txBody>
          <a:bodyPr rtlCol="0" anchor="b"/>
          <a:lstStyle>
            <a:lvl1pPr algn="l" rtl="0">
              <a:lnSpc>
                <a:spcPct val="90000"/>
              </a:lnSpc>
              <a:defRPr sz="6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75199" y="4538659"/>
            <a:ext cx="8500062" cy="865321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F89014-B376-42D9-B431-95A4CAB40AD0}" type="datetime1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13" name="Espaço Reservado para o Número do Slide 12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047549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5E63F3-21C9-43B1-844F-66CD7EE98394}" type="datetime1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2664405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378199" y="462249"/>
            <a:ext cx="9693088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78199" y="6356350"/>
            <a:ext cx="1971947" cy="365125"/>
          </a:xfrm>
        </p:spPr>
        <p:txBody>
          <a:bodyPr rtlCol="0"/>
          <a:lstStyle>
            <a:lvl1pPr>
              <a:defRPr/>
            </a:lvl1pPr>
          </a:lstStyle>
          <a:p>
            <a:fld id="{36DD7DEC-9E74-4625-BBCE-1402ACF0564D}" type="datetime1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82374" y="6356350"/>
            <a:ext cx="5687786" cy="365125"/>
          </a:xfrm>
        </p:spPr>
        <p:txBody>
          <a:bodyPr rtlCol="0"/>
          <a:lstStyle/>
          <a:p>
            <a:pPr rtl="0"/>
            <a:endParaRPr lang="pt-BR" noProof="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invGray">
          <a:xfrm rot="5400000">
            <a:off x="7523375" y="2743540"/>
            <a:ext cx="6857433" cy="1371487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 rot="5400000">
            <a:off x="8267671" y="3370131"/>
            <a:ext cx="6858000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266348" y="462249"/>
            <a:ext cx="1370886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102389" y="6356350"/>
            <a:ext cx="1968898" cy="365125"/>
          </a:xfrm>
        </p:spPr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029411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44B070F-2EEA-486D-BC7C-1FECA7A2AC76}" type="datetime1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541333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502152" y="-20637"/>
            <a:ext cx="73152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9" name="Retângulo 8"/>
          <p:cNvSpPr/>
          <p:nvPr/>
        </p:nvSpPr>
        <p:spPr>
          <a:xfrm>
            <a:off x="3502152" y="4462272"/>
            <a:ext cx="7315200" cy="1719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 bwMode="black">
          <a:xfrm>
            <a:off x="3838015" y="658346"/>
            <a:ext cx="6597464" cy="3664417"/>
          </a:xfrm>
        </p:spPr>
        <p:txBody>
          <a:bodyPr rtlCol="0" anchor="b">
            <a:normAutofit/>
          </a:bodyPr>
          <a:lstStyle>
            <a:lvl1pPr algn="l" rtl="0">
              <a:lnSpc>
                <a:spcPct val="90000"/>
              </a:lnSpc>
              <a:defRPr sz="5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38014" y="4589463"/>
            <a:ext cx="6597465" cy="1500187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0BF111-EA9E-4F6A-9BA3-0DDB4254FB45}" type="datetime1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4282452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80160" y="2194560"/>
            <a:ext cx="448970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15368" y="2194560"/>
            <a:ext cx="449342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6867E2-1A7F-45EE-B1DC-FBDB256D51B6}" type="datetime1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201040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80160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19088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19088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058196-C28A-42AF-A12E-EB87CF1024EB}" type="datetime1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4261286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EED0CBE-44EF-4E9F-A74B-0DF19E581C9A}" type="datetime1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264161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61AA71-6944-4DDF-A3DB-38DDCC820DAE}" type="datetime1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1830296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18896" y="2465294"/>
            <a:ext cx="5389895" cy="4392706"/>
          </a:xfrm>
        </p:spPr>
        <p:txBody>
          <a:bodyPr rtlCol="0">
            <a:normAutofit/>
          </a:bodyPr>
          <a:lstStyle>
            <a:lvl1pPr algn="l" rtl="0">
              <a:defRPr sz="22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8" y="2465294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500"/>
              </a:spcBef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E043604-865C-48F4-A2A8-C7D6513C8620}" type="datetime1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114742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518896" y="1828456"/>
            <a:ext cx="5389895" cy="5029544"/>
          </a:xfrm>
        </p:spPr>
        <p:txBody>
          <a:bodyPr tIns="13716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9" y="2465293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69BD6DF-6683-4B06-94D3-255DC9EB1208}" type="datetime1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4161366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347472"/>
            <a:ext cx="12188952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invGray">
          <a:xfrm>
            <a:off x="0" y="457200"/>
            <a:ext cx="12188952" cy="1371257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black">
          <a:xfrm>
            <a:off x="1280160" y="466343"/>
            <a:ext cx="9628632" cy="1362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2190749"/>
            <a:ext cx="9628632" cy="398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</a:p>
          <a:p>
            <a:pPr lvl="5" rtl="0"/>
            <a:r>
              <a:rPr lang="pt-BR" noProof="0" dirty="0" smtClean="0"/>
              <a:t>Sexto</a:t>
            </a:r>
          </a:p>
          <a:p>
            <a:pPr lvl="6" rtl="0"/>
            <a:r>
              <a:rPr lang="pt-BR" noProof="0" dirty="0" smtClean="0"/>
              <a:t>Sétimo</a:t>
            </a:r>
          </a:p>
          <a:p>
            <a:pPr lvl="7" rtl="0"/>
            <a:r>
              <a:rPr lang="pt-BR" noProof="0" dirty="0" smtClean="0"/>
              <a:t>Oitavo</a:t>
            </a:r>
          </a:p>
          <a:p>
            <a:pPr lvl="8" rtl="0"/>
            <a:r>
              <a:rPr lang="pt-BR" noProof="0" dirty="0" smtClean="0"/>
              <a:t>Nono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80160" y="6356350"/>
            <a:ext cx="19719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43BAF-C11E-4FBA-8DB6-13EEA2D9A375}" type="datetime1">
              <a:rPr lang="pt-BR" smtClean="0"/>
              <a:pPr/>
              <a:t>03/08/2016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52107" y="6356350"/>
            <a:ext cx="5687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939894" y="6356350"/>
            <a:ext cx="1968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7192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mep.org.br/docs/apostila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tematica.obmep.org.br/uploads/material/cernvmc6v3ks4.pdf" TargetMode="External"/><Relationship Id="rId4" Type="http://schemas.openxmlformats.org/officeDocument/2006/relationships/hyperlink" Target="http://matematica.obmep.org.br/uploads/material_teorico/crfd0k3f2sggg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index.php/modulo/ver?modulo=3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index.php/modulo/ver?modulo=2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35537" y="2259616"/>
            <a:ext cx="8500062" cy="1656480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sz="4400" dirty="0" smtClean="0"/>
              <a:t>OBMEP – Ciclo 2, Encontro </a:t>
            </a:r>
            <a:r>
              <a:rPr lang="pt-BR" sz="4400" dirty="0" smtClean="0"/>
              <a:t>2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CONTAGEM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smtClean="0"/>
              <a:t>Princípio Multiplicativo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/>
            <a:r>
              <a:rPr lang="pt-BR" b="1" dirty="0" smtClean="0"/>
              <a:t>Márcio A. Silva</a:t>
            </a:r>
          </a:p>
          <a:p>
            <a:pPr algn="r"/>
            <a:r>
              <a:rPr lang="pt-BR" dirty="0" smtClean="0"/>
              <a:t>malexslv@hotmail.com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07880" y="1592580"/>
            <a:ext cx="2263140" cy="922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32698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/>
          <a:lstStyle/>
          <a:p>
            <a:pPr rtl="0"/>
            <a:r>
              <a:rPr lang="pt-BR" dirty="0" smtClean="0"/>
              <a:t>Ciclo 2, encontro </a:t>
            </a:r>
            <a:r>
              <a:rPr lang="pt-BR" dirty="0" smtClean="0"/>
              <a:t>2.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Contagem: Princípio Multiplicativo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6772" y="1848461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Referências de materiais para estudos: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95089" y="5643027"/>
            <a:ext cx="101129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Capítulo 1 da Apostila do PIC da OBMEP “</a:t>
            </a:r>
            <a:r>
              <a:rPr lang="pt-BR" sz="2000" b="1" dirty="0" smtClean="0"/>
              <a:t>Métodos de Contagem e Probabilidade</a:t>
            </a:r>
            <a:r>
              <a:rPr lang="pt-BR" sz="2000" dirty="0" smtClean="0"/>
              <a:t>”,  Paulo Cezar Pinto Carvalho.</a:t>
            </a:r>
          </a:p>
          <a:p>
            <a:pPr algn="r"/>
            <a:r>
              <a:rPr lang="pt-BR" sz="2000" i="1" dirty="0" smtClean="0">
                <a:solidFill>
                  <a:srgbClr val="00B050"/>
                </a:solidFill>
              </a:rPr>
              <a:t>http://www.obmep.org.br/docs/apostila2.pdf</a:t>
            </a:r>
            <a:endParaRPr lang="pt-BR" sz="2000" i="1" dirty="0">
              <a:solidFill>
                <a:srgbClr val="00B050"/>
              </a:solidFill>
            </a:endParaRPr>
          </a:p>
        </p:txBody>
      </p:sp>
      <p:sp>
        <p:nvSpPr>
          <p:cNvPr id="4" name="Botão de ação: Documento 3">
            <a:hlinkClick r:id="rId3" highlightClick="1"/>
          </p:cNvPr>
          <p:cNvSpPr/>
          <p:nvPr/>
        </p:nvSpPr>
        <p:spPr>
          <a:xfrm>
            <a:off x="262492" y="5659365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238079" y="2492267"/>
            <a:ext cx="10557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Material Teórico do Portal da Matemática “</a:t>
            </a:r>
            <a:r>
              <a:rPr lang="pt-BR" sz="2000" b="1" dirty="0" smtClean="0"/>
              <a:t>O Princípio Fundamental da Contagem</a:t>
            </a:r>
            <a:r>
              <a:rPr lang="pt-BR" sz="2000" dirty="0" smtClean="0"/>
              <a:t>”, Fabrício Siqueira Benevides.</a:t>
            </a:r>
          </a:p>
          <a:p>
            <a:pPr algn="r"/>
            <a:r>
              <a:rPr lang="pt-BR" sz="2000" i="1" dirty="0" smtClean="0">
                <a:solidFill>
                  <a:srgbClr val="00B050"/>
                </a:solidFill>
              </a:rPr>
              <a:t>http://matematica.obmep.org.br/uploads/material_teorico/crfd0k3f2sggg.pdf</a:t>
            </a:r>
            <a:endParaRPr lang="pt-BR" sz="2000" i="1" dirty="0">
              <a:solidFill>
                <a:srgbClr val="00B050"/>
              </a:solidFill>
            </a:endParaRPr>
          </a:p>
        </p:txBody>
      </p:sp>
      <p:sp>
        <p:nvSpPr>
          <p:cNvPr id="12" name="Botão de ação: Documento 11">
            <a:hlinkClick r:id="rId4" highlightClick="1"/>
          </p:cNvPr>
          <p:cNvSpPr/>
          <p:nvPr/>
        </p:nvSpPr>
        <p:spPr>
          <a:xfrm>
            <a:off x="216772" y="258370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170068" y="3696176"/>
            <a:ext cx="104428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Material Teórico do Portal da Matemática “Princípios Básicos de Contagem. 2.ano, Módulo de princípios básicos de contagem.</a:t>
            </a:r>
          </a:p>
          <a:p>
            <a:pPr algn="r"/>
            <a:r>
              <a:rPr lang="pt-BR" sz="2000" i="1" dirty="0" smtClean="0">
                <a:solidFill>
                  <a:srgbClr val="00B050"/>
                </a:solidFill>
              </a:rPr>
              <a:t>http://matematica.obmep.org.br/uploads/material/cernvmc6v3ks4.pdf</a:t>
            </a:r>
          </a:p>
        </p:txBody>
      </p:sp>
      <p:sp>
        <p:nvSpPr>
          <p:cNvPr id="11" name="Botão de ação: Documento 10">
            <a:hlinkClick r:id="rId5" highlightClick="1"/>
          </p:cNvPr>
          <p:cNvSpPr/>
          <p:nvPr/>
        </p:nvSpPr>
        <p:spPr>
          <a:xfrm>
            <a:off x="198120" y="375718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216772" y="4896461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Material Adicional:</a:t>
            </a:r>
            <a:endParaRPr lang="pt-BR" sz="32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355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/>
          <a:lstStyle/>
          <a:p>
            <a:r>
              <a:rPr lang="pt-BR" dirty="0" smtClean="0"/>
              <a:t>Ciclo 2, encontro 2.</a:t>
            </a:r>
            <a:br>
              <a:rPr lang="pt-BR" dirty="0" smtClean="0"/>
            </a:br>
            <a:r>
              <a:rPr lang="pt-BR" dirty="0" smtClean="0"/>
              <a:t>Contagem: Princípio Multiplicativo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373452" y="1947750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Sugestão de vídeos</a:t>
            </a:r>
          </a:p>
        </p:txBody>
      </p:sp>
      <p:sp>
        <p:nvSpPr>
          <p:cNvPr id="3" name="Botão de ação: Filme 2">
            <a:hlinkClick r:id="rId3" highlightClick="1"/>
          </p:cNvPr>
          <p:cNvSpPr/>
          <p:nvPr/>
        </p:nvSpPr>
        <p:spPr>
          <a:xfrm>
            <a:off x="491316" y="266546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740230" y="2693601"/>
            <a:ext cx="9127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Portal da Matemática: 8º Ano do Ensino </a:t>
            </a:r>
            <a:r>
              <a:rPr lang="pt-BR" sz="2400" dirty="0" smtClean="0"/>
              <a:t>Médio: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http</a:t>
            </a:r>
            <a:r>
              <a:rPr lang="pt-BR" sz="2400" dirty="0" smtClean="0">
                <a:solidFill>
                  <a:srgbClr val="00B050"/>
                </a:solidFill>
              </a:rPr>
              <a:t>://</a:t>
            </a:r>
            <a:r>
              <a:rPr lang="pt-BR" sz="2400" dirty="0" smtClean="0">
                <a:solidFill>
                  <a:srgbClr val="00B050"/>
                </a:solidFill>
              </a:rPr>
              <a:t>matematica.obmep.org.br/index.</a:t>
            </a:r>
            <a:r>
              <a:rPr lang="pt-BR" sz="2400" dirty="0" err="1" smtClean="0">
                <a:solidFill>
                  <a:srgbClr val="00B050"/>
                </a:solidFill>
              </a:rPr>
              <a:t>php</a:t>
            </a:r>
            <a:r>
              <a:rPr lang="pt-BR" sz="2400" dirty="0" smtClean="0">
                <a:solidFill>
                  <a:srgbClr val="00B050"/>
                </a:solidFill>
              </a:rPr>
              <a:t>/modulo/ver?modulo=33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801190" y="3692555"/>
            <a:ext cx="78035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O Conjunto dos Números Naturais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Alguns Problemas de Contagem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Problemas de Contagem e Princípio da Casa dos Pombos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Números Pares e Ímpares: Resolução de Exercícios OBMEP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 Soma de Números Naturais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34412" y="6095491"/>
            <a:ext cx="10380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solidFill>
                  <a:srgbClr val="0070C0"/>
                </a:solidFill>
              </a:rPr>
              <a:t>Sugestão:</a:t>
            </a:r>
            <a:r>
              <a:rPr lang="pt-BR" sz="2000" i="1" dirty="0" smtClean="0">
                <a:solidFill>
                  <a:srgbClr val="0070C0"/>
                </a:solidFill>
              </a:rPr>
              <a:t> assistir </a:t>
            </a:r>
            <a:r>
              <a:rPr lang="pt-BR" sz="2000" i="1" dirty="0" smtClean="0">
                <a:solidFill>
                  <a:srgbClr val="0070C0"/>
                </a:solidFill>
              </a:rPr>
              <a:t>dois vídeos </a:t>
            </a:r>
            <a:r>
              <a:rPr lang="pt-BR" sz="2000" i="1" dirty="0" smtClean="0">
                <a:solidFill>
                  <a:srgbClr val="0070C0"/>
                </a:solidFill>
              </a:rPr>
              <a:t>por dia e resolver um exercício com algum problema </a:t>
            </a:r>
            <a:r>
              <a:rPr lang="pt-BR" sz="2000" i="1" dirty="0" smtClean="0">
                <a:solidFill>
                  <a:srgbClr val="0070C0"/>
                </a:solidFill>
              </a:rPr>
              <a:t>correlacionado.</a:t>
            </a:r>
            <a:endParaRPr lang="pt-BR" sz="2000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99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/>
          <a:lstStyle/>
          <a:p>
            <a:r>
              <a:rPr lang="pt-BR" dirty="0" smtClean="0"/>
              <a:t>Ciclo 2, encontro 2.</a:t>
            </a:r>
            <a:br>
              <a:rPr lang="pt-BR" dirty="0" smtClean="0"/>
            </a:br>
            <a:r>
              <a:rPr lang="pt-BR" dirty="0" smtClean="0"/>
              <a:t>Contagem: Princípio Multiplicativo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373452" y="1947750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Sugestão de </a:t>
            </a:r>
            <a:r>
              <a:rPr lang="pt-BR" sz="3200" b="1" dirty="0" smtClean="0">
                <a:solidFill>
                  <a:srgbClr val="002060"/>
                </a:solidFill>
              </a:rPr>
              <a:t>vídeos (Adicional)</a:t>
            </a:r>
            <a:endParaRPr lang="pt-BR" sz="3200" b="1" dirty="0" smtClean="0">
              <a:solidFill>
                <a:srgbClr val="002060"/>
              </a:solidFill>
            </a:endParaRPr>
          </a:p>
        </p:txBody>
      </p:sp>
      <p:sp>
        <p:nvSpPr>
          <p:cNvPr id="3" name="Botão de ação: Filme 2">
            <a:hlinkClick r:id="rId3" highlightClick="1"/>
          </p:cNvPr>
          <p:cNvSpPr/>
          <p:nvPr/>
        </p:nvSpPr>
        <p:spPr>
          <a:xfrm>
            <a:off x="491316" y="266546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740230" y="2693601"/>
            <a:ext cx="9127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B050"/>
                </a:solidFill>
              </a:rPr>
              <a:t>http://matematica.obmep.org.br/index.</a:t>
            </a:r>
            <a:r>
              <a:rPr lang="pt-BR" sz="2400" dirty="0" err="1" smtClean="0">
                <a:solidFill>
                  <a:srgbClr val="00B050"/>
                </a:solidFill>
              </a:rPr>
              <a:t>php</a:t>
            </a:r>
            <a:r>
              <a:rPr lang="pt-BR" sz="2400" dirty="0" smtClean="0">
                <a:solidFill>
                  <a:srgbClr val="00B050"/>
                </a:solidFill>
              </a:rPr>
              <a:t>/modulo/ver?modulo=15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40230" y="3311555"/>
            <a:ext cx="78035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Princípio Fundamental da </a:t>
            </a:r>
            <a:r>
              <a:rPr lang="pt-BR" sz="2400" dirty="0" smtClean="0"/>
              <a:t>Contagem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Fatorial e Permutação Simples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 </a:t>
            </a:r>
            <a:r>
              <a:rPr lang="pt-BR" sz="2400" dirty="0" smtClean="0"/>
              <a:t>Fatorial </a:t>
            </a:r>
            <a:r>
              <a:rPr lang="pt-BR" sz="2400" dirty="0" smtClean="0"/>
              <a:t>e Permutação Simples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Permutação com Repetição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Combinação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34412" y="5668771"/>
            <a:ext cx="10380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solidFill>
                  <a:srgbClr val="0070C0"/>
                </a:solidFill>
              </a:rPr>
              <a:t>Sugestão:</a:t>
            </a:r>
            <a:r>
              <a:rPr lang="pt-BR" sz="2000" i="1" dirty="0" smtClean="0">
                <a:solidFill>
                  <a:srgbClr val="0070C0"/>
                </a:solidFill>
              </a:rPr>
              <a:t> assistir um vídeo por dia e resolver um exercício com algum problema </a:t>
            </a:r>
            <a:r>
              <a:rPr lang="pt-BR" sz="2000" i="1" dirty="0" smtClean="0">
                <a:solidFill>
                  <a:srgbClr val="0070C0"/>
                </a:solidFill>
              </a:rPr>
              <a:t>correlacionado.</a:t>
            </a:r>
            <a:endParaRPr lang="pt-BR" sz="2000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99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ção 16x9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ducation_16x9.potx" id="{AA5F22BC-61EA-4F01-AB22-75117871E196}" vid="{BD0EB374-1DDC-4F15-88A9-D386288C58A6}"/>
    </a:ext>
  </a:extLst>
</a:theme>
</file>

<file path=ppt/theme/theme2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7A874A-6E55-415B-9061-8B2D43DC2F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96FEF9-821E-45A6-82F2-0B1CE4CD8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1BC99BC-3A63-4255-9D4F-38C5B80A31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216</Words>
  <Application>Microsoft Office PowerPoint</Application>
  <PresentationFormat>Personalizar</PresentationFormat>
  <Paragraphs>35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Educação 16x9</vt:lpstr>
      <vt:lpstr>OBMEP – Ciclo 2, Encontro 2  CONTAGEM Princípio Multiplicativo</vt:lpstr>
      <vt:lpstr>Ciclo 2, encontro 2. Contagem: Princípio Multiplicativo</vt:lpstr>
      <vt:lpstr>Ciclo 2, encontro 2. Contagem: Princípio Multiplicativo</vt:lpstr>
      <vt:lpstr>Ciclo 2, encontro 2. Contagem: Princípio Multiplicativo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2012-09-21T18:31:34Z</dcterms:created>
  <dcterms:modified xsi:type="dcterms:W3CDTF">2016-08-03T06:12:43Z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