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Contagem – Probabilidade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Cap.2 – Conceitos Básicos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Introdução 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Experimento aleatório: </a:t>
            </a:r>
            <a:r>
              <a:rPr lang="pt-BR" dirty="0" smtClean="0"/>
              <a:t>é qualquer experimento cujo resultado não se consegue prever.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Exemplos: </a:t>
            </a:r>
          </a:p>
          <a:p>
            <a:pPr marL="457200" indent="-457200">
              <a:buAutoNum type="alphaLcParenBoth"/>
            </a:pPr>
            <a:r>
              <a:rPr lang="pt-BR" dirty="0" smtClean="0"/>
              <a:t>Lançar uma moeda e observar sua face virada para cima. </a:t>
            </a:r>
          </a:p>
          <a:p>
            <a:pPr marL="457200" indent="-457200">
              <a:buAutoNum type="alphaLcParenBoth"/>
            </a:pPr>
            <a:r>
              <a:rPr lang="pt-BR" dirty="0" smtClean="0"/>
              <a:t>Lançar um dado e observar sua face virada para cima. </a:t>
            </a:r>
          </a:p>
          <a:p>
            <a:pPr marL="457200" indent="-457200">
              <a:buAutoNum type="alphaLcParenBoth"/>
            </a:pPr>
            <a:r>
              <a:rPr lang="pt-BR" dirty="0" smtClean="0"/>
              <a:t>Sortear uma carta de baralho e observar o seu naipe.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Espaço amostral </a:t>
            </a:r>
            <a:r>
              <a:rPr lang="pt-BR" sz="1600" b="1" dirty="0" smtClean="0"/>
              <a:t>=&gt; Representado pela letra grega</a:t>
            </a:r>
            <a:r>
              <a:rPr lang="pt-BR" dirty="0" smtClean="0"/>
              <a:t> </a:t>
            </a:r>
            <a:r>
              <a:rPr lang="el-GR" b="1" dirty="0" smtClean="0"/>
              <a:t>Ω</a:t>
            </a:r>
            <a:r>
              <a:rPr lang="el-GR" sz="1600" b="1" dirty="0" smtClean="0"/>
              <a:t> (</a:t>
            </a:r>
            <a:r>
              <a:rPr lang="pt-BR" sz="1600" b="1" dirty="0" smtClean="0"/>
              <a:t>lê-se ômega)</a:t>
            </a:r>
            <a:r>
              <a:rPr lang="pt-BR" sz="1600" dirty="0" smtClean="0"/>
              <a:t> </a:t>
            </a:r>
            <a:r>
              <a:rPr lang="pt-BR" b="1" dirty="0" smtClean="0"/>
              <a:t>: </a:t>
            </a:r>
            <a:r>
              <a:rPr lang="pt-BR" dirty="0" smtClean="0"/>
              <a:t>é o conjunto de todos os resultados possíveis de um experimento aleatório.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b="1" dirty="0" smtClean="0"/>
              <a:t>Exemplos: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Ω = {K, C} como </a:t>
            </a:r>
            <a:r>
              <a:rPr lang="pt-BR" dirty="0" smtClean="0"/>
              <a:t>espaço </a:t>
            </a:r>
            <a:r>
              <a:rPr lang="pt-BR" dirty="0" smtClean="0"/>
              <a:t>amostral relativo ao experimento aleatório de lançamento de uma moeda: Aqui usamos K para representar ‘Cara’, e C representar ‘Coroa’.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Ω = {1, 2, 3, 4, 5, 6} como espaço amostral para o lançamento de um dado de seis faces.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Ω = {Ouros, Copas</a:t>
            </a:r>
            <a:r>
              <a:rPr lang="pt-BR" dirty="0" smtClean="0"/>
              <a:t>, Espadas, Paus</a:t>
            </a:r>
            <a:r>
              <a:rPr lang="pt-BR" dirty="0" smtClean="0"/>
              <a:t>} como espaço amostral relativo ao sorteio de uma carta de baralho. </a:t>
            </a:r>
            <a:endParaRPr lang="pt-BR" b="1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dirty="0" smtClean="0"/>
          </a:p>
          <a:p>
            <a:pPr marL="457200" indent="-45720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Char char="•"/>
            </a:pPr>
            <a:r>
              <a:rPr lang="pt-BR" b="1" dirty="0" smtClean="0"/>
              <a:t> Evento: </a:t>
            </a:r>
            <a:r>
              <a:rPr lang="pt-BR" dirty="0" smtClean="0"/>
              <a:t>é um subconjunto qualquer do espaço amostral.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Exemplos:</a:t>
            </a:r>
            <a:endParaRPr lang="pt-BR" dirty="0" smtClean="0"/>
          </a:p>
          <a:p>
            <a:pPr marL="457200" indent="-457200" algn="just">
              <a:buAutoNum type="alphaLcParenBoth"/>
            </a:pPr>
            <a:r>
              <a:rPr lang="pt-BR" dirty="0" smtClean="0"/>
              <a:t>Em relação ao lançamento da moeda, o evento ‘ocorrer cara’ corresponde ao conjunto {K}.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Em relação ao lançamento de um dado de seis faces, o evento ‘ocorrer um número primo’ corresponde ao conjunto {2, 3, 5}. </a:t>
            </a:r>
          </a:p>
          <a:p>
            <a:pPr marL="457200" indent="-457200" algn="just">
              <a:buAutoNum type="alphaLcParenBoth"/>
            </a:pPr>
            <a:r>
              <a:rPr lang="pt-BR" dirty="0" smtClean="0"/>
              <a:t>Em relação sorteio de um a carta de baralho, o evento ‘ocorrer um naipe vermelho’ corresponde ao conjunto {Ouros, Copas}.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b="1" dirty="0" err="1" smtClean="0"/>
              <a:t>Obs</a:t>
            </a:r>
            <a:r>
              <a:rPr lang="pt-BR" b="1" dirty="0" smtClean="0"/>
              <a:t>: </a:t>
            </a:r>
            <a:r>
              <a:rPr lang="pt-BR" dirty="0" smtClean="0"/>
              <a:t>Evento simples (ou unitário, ou elementar) é um evento formado por um único elemento do espaço amostral. 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Probabilidade: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Devemos atentar aos seguintes critérios:</a:t>
            </a:r>
          </a:p>
          <a:p>
            <a:pPr marL="457200" indent="-457200">
              <a:buAutoNum type="alphaLcParenBoth"/>
            </a:pPr>
            <a:r>
              <a:rPr lang="pt-BR" dirty="0" err="1" smtClean="0"/>
              <a:t>Pr</a:t>
            </a:r>
            <a:r>
              <a:rPr lang="pt-BR" dirty="0" smtClean="0"/>
              <a:t>(∅) = 0; </a:t>
            </a:r>
          </a:p>
          <a:p>
            <a:pPr marL="457200" indent="-457200">
              <a:buAutoNum type="alphaLcParenBoth"/>
            </a:pPr>
            <a:r>
              <a:rPr lang="pt-BR" dirty="0" smtClean="0"/>
              <a:t>0 ≤ </a:t>
            </a:r>
            <a:r>
              <a:rPr lang="pt-BR" dirty="0" err="1" smtClean="0"/>
              <a:t>Pr</a:t>
            </a:r>
            <a:r>
              <a:rPr lang="pt-BR" dirty="0" smtClean="0"/>
              <a:t>(E) ≤ 1, para todo E ∈ Ω; </a:t>
            </a:r>
          </a:p>
          <a:p>
            <a:pPr marL="457200" indent="-457200">
              <a:buAutoNum type="alphaLcParenBoth"/>
            </a:pPr>
            <a:r>
              <a:rPr lang="pt-BR" dirty="0" err="1" smtClean="0"/>
              <a:t>Pr</a:t>
            </a:r>
            <a:r>
              <a:rPr lang="pt-BR" dirty="0" smtClean="0"/>
              <a:t>(E1) + </a:t>
            </a:r>
            <a:r>
              <a:rPr lang="pt-BR" dirty="0" err="1" smtClean="0"/>
              <a:t>Pr</a:t>
            </a:r>
            <a:r>
              <a:rPr lang="pt-BR" dirty="0" smtClean="0"/>
              <a:t>(E2) + · · · + </a:t>
            </a:r>
            <a:r>
              <a:rPr lang="pt-BR" dirty="0" err="1" smtClean="0"/>
              <a:t>Pr</a:t>
            </a:r>
            <a:r>
              <a:rPr lang="pt-BR" dirty="0" smtClean="0"/>
              <a:t>(</a:t>
            </a:r>
            <a:r>
              <a:rPr lang="pt-BR" dirty="0" err="1" smtClean="0"/>
              <a:t>Ek</a:t>
            </a:r>
            <a:r>
              <a:rPr lang="pt-BR" dirty="0" smtClean="0"/>
              <a:t>) = 1.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597" t="75357" r="55524" b="16429"/>
          <a:stretch>
            <a:fillRect/>
          </a:stretch>
        </p:blipFill>
        <p:spPr bwMode="auto">
          <a:xfrm>
            <a:off x="2873828" y="1331355"/>
            <a:ext cx="5852161" cy="135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39722"/>
            <a:ext cx="9601196" cy="54745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Char char="•"/>
            </a:pPr>
            <a:r>
              <a:rPr lang="pt-BR" b="1" dirty="0" smtClean="0"/>
              <a:t> Exemplo: 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 </a:t>
            </a:r>
            <a:r>
              <a:rPr lang="pt-BR" dirty="0" smtClean="0"/>
              <a:t>Qual é a probabilidade de se obter um resultado maior que 4 ao se lançar um dado honesto?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Ao lançar um dado duas vezes, qual é a probabilidade de se obter soma 5?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Em uma urna há 5 bolas vermelhas e 4 pretas, todas de mesmo tamanho e feitas do mesmo material. Retiramos duas bolas sucessivamente da urna, sem repô-las. Qual é a probabilidade de que sejam retiradas duas bolas vermelhas?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dirty="0" smtClean="0"/>
              <a:t> Um problema clássico, que tem origem em autores do século XV e que despertou o interesse de autores como Pascal e </a:t>
            </a:r>
            <a:r>
              <a:rPr lang="pt-BR" dirty="0" err="1" smtClean="0"/>
              <a:t>Fermat</a:t>
            </a:r>
            <a:r>
              <a:rPr lang="pt-BR" dirty="0" smtClean="0"/>
              <a:t>, é o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Problema dos pontos: </a:t>
            </a:r>
            <a:r>
              <a:rPr lang="pt-BR" dirty="0" smtClean="0"/>
              <a:t>Dois jogadores apostaram R$ 10,00 cada um em um jogo de cara-e-coroa, combinando que o primeiro a conseguir 6 vitórias ficaria com o dinheiro da aposta. O jogo, no entanto, precisa ser interrompido quando um dos jogadores tem 5 vitórias e o outro tem 3. Qual é a divisão justa da quantia apostada?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 </a:t>
            </a:r>
            <a:r>
              <a:rPr lang="pt-BR" dirty="0" smtClean="0"/>
              <a:t>O jogador I tem 5 vitórias, faltando apenas uma para vencer o jogo. O jogador II tem apenas 3 vitórias, necessitando de mais 3 para vencer. Portanto, para que II vença, ele tem que vencer três partidas seguidas. Há 2 × 2 × 2 = 8 possibilidades para os resultados dessas partidas, e apenas um destes é favorável à vitória de II. Logo, II vence com probabilidade 1/8, enquanto a probabilidade de vitória de I é 7/8. Logo, I deve ficar com        R$ 17,50 e II com R$ 2,50.</a:t>
            </a:r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Exercícios: </a:t>
            </a:r>
            <a:r>
              <a:rPr lang="pt-BR" dirty="0" smtClean="0"/>
              <a:t>Só bala – Há 1 002 balas de banana e 1 002 balas de maçã numa caixa. Lara tira, sem olhar o sabor, duas balas da caixa. Se q é a probabilidade de as duas balas serem de sabores diferentes e p é a probabilidade de as duas balas serem do mesmo sabor, qual é o valor de q − p?</a:t>
            </a:r>
          </a:p>
          <a:p>
            <a:pPr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918" t="59107" r="34943" b="33214"/>
          <a:stretch>
            <a:fillRect/>
          </a:stretch>
        </p:blipFill>
        <p:spPr bwMode="auto">
          <a:xfrm>
            <a:off x="2939142" y="5120640"/>
            <a:ext cx="6273219" cy="77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Solução: </a:t>
            </a:r>
            <a:r>
              <a:rPr lang="pt-BR" dirty="0" smtClean="0"/>
              <a:t>A primeira bala pode ser de qualquer sabor. Para fixar as ideias, suponhamos que seja de banana. Depois que essa bala é retirada, sobram      1 002 + 1 001 balas na caixa – no nosso caso, 1 002 de maçã e 1 001 de banana. A probabilidade q de que a segunda bala seja diferente (no nosso exemplo, de maçã) é q = 1 002/2 003. A probabilidade p de que a segunda bala seja igual (no nosso exemplo, de banana) é p = 1 001/2 003. A diferença q − p é, portanto,</a:t>
            </a:r>
            <a:r>
              <a:rPr lang="pt-B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r>
              <a:rPr lang="pt-BR" b="1" dirty="0" smtClean="0"/>
              <a:t>A opção correta é (c).</a:t>
            </a:r>
          </a:p>
          <a:p>
            <a:pPr algn="just">
              <a:buNone/>
            </a:pPr>
            <a:r>
              <a:rPr lang="pt-BR" b="1" dirty="0" smtClean="0"/>
              <a:t>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1966" t="48929" r="41770" b="44464"/>
          <a:stretch>
            <a:fillRect/>
          </a:stretch>
        </p:blipFill>
        <p:spPr bwMode="auto">
          <a:xfrm>
            <a:off x="3722914" y="3579222"/>
            <a:ext cx="3853543" cy="8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5122" name="Picture 2" descr="Image result for mensagem de persistê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5219" y="834162"/>
            <a:ext cx="4118075" cy="517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2775</TotalTime>
  <Words>806</Words>
  <Application>Microsoft Office PowerPoint</Application>
  <PresentationFormat>Personalizar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Orgânico</vt:lpstr>
      <vt:lpstr>Contagem – Probabilidade</vt:lpstr>
      <vt:lpstr> Cap.2 – Conceitos Básicos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112</cp:revision>
  <dcterms:created xsi:type="dcterms:W3CDTF">2015-01-13T23:40:40Z</dcterms:created>
  <dcterms:modified xsi:type="dcterms:W3CDTF">2016-09-03T22:41:48Z</dcterms:modified>
</cp:coreProperties>
</file>