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0" r:id="rId4"/>
    <p:sldId id="263" r:id="rId5"/>
    <p:sldId id="281" r:id="rId6"/>
    <p:sldId id="275" r:id="rId7"/>
    <p:sldId id="276" r:id="rId8"/>
    <p:sldId id="283" r:id="rId9"/>
    <p:sldId id="285" r:id="rId10"/>
    <p:sldId id="282" r:id="rId11"/>
    <p:sldId id="277" r:id="rId12"/>
    <p:sldId id="262" r:id="rId13"/>
    <p:sldId id="268" r:id="rId14"/>
    <p:sldId id="271" r:id="rId15"/>
    <p:sldId id="273" r:id="rId16"/>
    <p:sldId id="274" r:id="rId17"/>
    <p:sldId id="278" r:id="rId18"/>
    <p:sldId id="279" r:id="rId19"/>
    <p:sldId id="286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:p15="http://schemas.microsoft.com/office/powerpoint/2012/main" xmlns="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Fundamentos de Aritmética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  <a:endParaRPr lang="pt-BR" sz="2400" dirty="0" smtClean="0"/>
          </a:p>
          <a:p>
            <a:r>
              <a:rPr lang="pt-BR" sz="2400" dirty="0" smtClean="0"/>
              <a:t>OBMEP NA ESCOLA - 2016</a:t>
            </a:r>
            <a:endParaRPr lang="pt-BR" sz="2400" dirty="0"/>
          </a:p>
        </p:txBody>
      </p:sp>
      <p:pic>
        <p:nvPicPr>
          <p:cNvPr id="21506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545874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0" y="926275"/>
            <a:ext cx="4809565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CAVALO NO XADREZ:</a:t>
            </a:r>
          </a:p>
          <a:p>
            <a:pPr marL="457200" indent="-457200" algn="just">
              <a:buAutoNum type="arabicParenR"/>
            </a:pPr>
            <a:r>
              <a:rPr lang="pt-BR" dirty="0" smtClean="0"/>
              <a:t>Em </a:t>
            </a:r>
            <a:r>
              <a:rPr lang="pt-BR" dirty="0" smtClean="0"/>
              <a:t>tabuleiro de xadrez um </a:t>
            </a:r>
            <a:r>
              <a:rPr lang="pt-BR" dirty="0"/>
              <a:t>cavalo </a:t>
            </a:r>
            <a:r>
              <a:rPr lang="pt-BR" dirty="0" smtClean="0"/>
              <a:t>sai do quadrado A1 e retorna para a mesma posição depois de vários movimentos. Mostre que o cavalo fez um número par de movimentos.</a:t>
            </a:r>
          </a:p>
          <a:p>
            <a:pPr marL="457200" indent="-45720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3270" y="814074"/>
            <a:ext cx="5216729" cy="5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6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4809564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JOGO DE DOMINÓ:</a:t>
            </a:r>
          </a:p>
          <a:p>
            <a:pPr marL="0" indent="0" algn="just">
              <a:buNone/>
            </a:pPr>
            <a:r>
              <a:rPr lang="pt-BR" dirty="0" smtClean="0"/>
              <a:t>1) Um </a:t>
            </a:r>
            <a:r>
              <a:rPr lang="pt-BR" dirty="0"/>
              <a:t>tabuleiro 5 × 5 pode ser coberto por dominós 1 × 2?</a:t>
            </a:r>
          </a:p>
          <a:p>
            <a:pPr marL="0" indent="0" algn="just">
              <a:buNone/>
            </a:pPr>
            <a:r>
              <a:rPr lang="pt-BR" dirty="0" smtClean="0"/>
              <a:t>2) Quando s</a:t>
            </a:r>
            <a:r>
              <a:rPr lang="pt-BR" dirty="0"/>
              <a:t>ã</a:t>
            </a:r>
            <a:r>
              <a:rPr lang="pt-BR" dirty="0" smtClean="0"/>
              <a:t>o </a:t>
            </a:r>
            <a:r>
              <a:rPr lang="pt-BR" dirty="0"/>
              <a:t>retiradas do tabuleiro duas casas diagonalmente opostas</a:t>
            </a:r>
            <a:r>
              <a:rPr lang="pt-BR" dirty="0" smtClean="0"/>
              <a:t>, </a:t>
            </a:r>
            <a:r>
              <a:rPr lang="pt-BR" dirty="0"/>
              <a:t>é</a:t>
            </a:r>
            <a:r>
              <a:rPr lang="pt-BR" dirty="0" smtClean="0"/>
              <a:t> possível </a:t>
            </a:r>
            <a:r>
              <a:rPr lang="pt-BR" dirty="0"/>
              <a:t>cobri-lo com 31 </a:t>
            </a:r>
            <a:r>
              <a:rPr lang="pt-BR" dirty="0" smtClean="0"/>
              <a:t>peças </a:t>
            </a:r>
            <a:r>
              <a:rPr lang="pt-BR" dirty="0"/>
              <a:t>de </a:t>
            </a:r>
            <a:r>
              <a:rPr lang="pt-BR" dirty="0" smtClean="0"/>
              <a:t>dominó?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553" y="1060746"/>
            <a:ext cx="47244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4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786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Um pouco além...</a:t>
            </a:r>
          </a:p>
          <a:p>
            <a:pPr marL="0" indent="0" algn="just">
              <a:buNone/>
            </a:pPr>
            <a:r>
              <a:rPr lang="pt-BR" dirty="0" smtClean="0"/>
              <a:t>Atribuindo </a:t>
            </a:r>
            <a:r>
              <a:rPr lang="pt-BR" dirty="0"/>
              <a:t>o símbolo 0 aos números pares e o símbolo 1 aos números ímpares, as observações acima nos fornecem as seguintes tabelas que regem a paridade das somas e produtos dos números </a:t>
            </a:r>
            <a:r>
              <a:rPr lang="pt-BR" dirty="0" smtClean="0"/>
              <a:t>inteiros.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Por exemplo, se quisermos saber a paridade do </a:t>
            </a:r>
            <a:r>
              <a:rPr lang="pt-BR" dirty="0" smtClean="0"/>
              <a:t>número: 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67" y="2731769"/>
            <a:ext cx="4060826" cy="12351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880" y="4761294"/>
            <a:ext cx="2584238" cy="4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que fazemos é substituir na expressão acima o número 20 por 0, por ser par; e os números 11 e 21 por 1, por serem ímpares. Obtemos, assim, a expressão: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que operada segundo as </a:t>
            </a:r>
            <a:r>
              <a:rPr lang="pt-BR" dirty="0" smtClean="0"/>
              <a:t>tabelas </a:t>
            </a:r>
            <a:r>
              <a:rPr lang="pt-BR" dirty="0"/>
              <a:t>nos dá 1 como resultado. </a:t>
            </a:r>
            <a:r>
              <a:rPr lang="pt-BR" dirty="0" smtClean="0"/>
              <a:t>Portanto</a:t>
            </a:r>
            <a:r>
              <a:rPr lang="pt-BR" dirty="0"/>
              <a:t>, o número dado é ímpar</a:t>
            </a:r>
            <a:r>
              <a:rPr lang="pt-BR" dirty="0" smtClean="0"/>
              <a:t>.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dirty="0" smtClean="0"/>
              <a:t>Esse </a:t>
            </a:r>
            <a:r>
              <a:rPr lang="pt-BR" dirty="0"/>
              <a:t>método foi idealizado pelo matemático alemão Carl Friedrich Gauss (1777-1855), considerado o maior matemático de todos os tempos, quando tinha perto de 17 anos.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38" y="1805843"/>
            <a:ext cx="1983721" cy="5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5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15" y="4652682"/>
            <a:ext cx="5631067" cy="591670"/>
          </a:xfrm>
          <a:prstGeom prst="rect">
            <a:avLst/>
          </a:prstGeom>
        </p:spPr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Problemas:</a:t>
            </a:r>
            <a:endParaRPr lang="pt-BR" b="1" dirty="0"/>
          </a:p>
        </p:txBody>
      </p:sp>
      <p:sp>
        <p:nvSpPr>
          <p:cNvPr id="20" name="Espaço Reservado para Conteúdo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01-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Mostre que o dobro de um número ímpar é par mas nunca múltiplo de 4.</a:t>
            </a: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02-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Determine a paridade do seguinte número: 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OBMEP – 2ª FASE 2011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1) Começando </a:t>
            </a:r>
            <a:r>
              <a:rPr lang="pt-BR" dirty="0"/>
              <a:t>com qualquer número natural não nulo é sempre possível formar uma sequência de números que termina </a:t>
            </a:r>
            <a:r>
              <a:rPr lang="pt-BR" dirty="0" smtClean="0"/>
              <a:t>em </a:t>
            </a:r>
            <a:r>
              <a:rPr lang="pt-BR" dirty="0"/>
              <a:t>1, seguindo repetidamente as instruções abaixo:</a:t>
            </a:r>
          </a:p>
          <a:p>
            <a:pPr algn="just"/>
            <a:r>
              <a:rPr lang="pt-BR" dirty="0" smtClean="0"/>
              <a:t>se </a:t>
            </a:r>
            <a:r>
              <a:rPr lang="pt-BR" dirty="0"/>
              <a:t>o número for ímpar, soma-se 1;</a:t>
            </a:r>
          </a:p>
          <a:p>
            <a:pPr algn="just"/>
            <a:r>
              <a:rPr lang="pt-BR" dirty="0" smtClean="0"/>
              <a:t>se </a:t>
            </a:r>
            <a:r>
              <a:rPr lang="pt-BR" dirty="0"/>
              <a:t>o número for par, divide-se por 2.</a:t>
            </a:r>
          </a:p>
          <a:p>
            <a:pPr marL="0" indent="0" algn="just">
              <a:buNone/>
            </a:pPr>
            <a:r>
              <a:rPr lang="pt-BR" dirty="0"/>
              <a:t>Por exemplo, começando com o número 21, forma-se a seguinte sequência:</a:t>
            </a:r>
          </a:p>
          <a:p>
            <a:pPr marL="0" indent="0" algn="just">
              <a:buNone/>
            </a:pPr>
            <a:r>
              <a:rPr lang="pt-BR" dirty="0"/>
              <a:t>21→22→11→12→6→3→4→2→1</a:t>
            </a:r>
          </a:p>
          <a:p>
            <a:pPr marL="0" indent="0" algn="just">
              <a:buNone/>
            </a:pPr>
            <a:r>
              <a:rPr lang="pt-BR" dirty="0"/>
              <a:t>Nessa sequência aparecem nove números; por isso, dizemos que ela </a:t>
            </a:r>
            <a:r>
              <a:rPr lang="pt-BR" dirty="0" smtClean="0"/>
              <a:t>tem comprimento 9</a:t>
            </a:r>
            <a:r>
              <a:rPr lang="pt-BR" dirty="0"/>
              <a:t>. Além disso, como ela começa </a:t>
            </a:r>
            <a:r>
              <a:rPr lang="pt-BR" dirty="0" smtClean="0"/>
              <a:t>com </a:t>
            </a:r>
            <a:r>
              <a:rPr lang="pt-BR" dirty="0"/>
              <a:t>um número ímpar, dizemos que ela é uma </a:t>
            </a:r>
            <a:r>
              <a:rPr lang="pt-BR" dirty="0" smtClean="0"/>
              <a:t>sequência </a:t>
            </a:r>
            <a:r>
              <a:rPr lang="pt-BR" dirty="0"/>
              <a:t>ímpar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3266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A) Escreva </a:t>
            </a:r>
            <a:r>
              <a:rPr lang="pt-BR" dirty="0"/>
              <a:t>a sequência que começa com 37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B) Existem três sequências de comprimento 5, sendo duas pares e uma ímpar. Escreva essas sequências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C) Quantas são as sequências pares e quantas são as sequências ímpares de comprimento 6? E de comprimento 7</a:t>
            </a:r>
            <a:r>
              <a:rPr lang="pt-BR" dirty="0" smtClean="0"/>
              <a:t>?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816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OBMEP – 2ª FASE 2007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2</a:t>
            </a:r>
            <a:r>
              <a:rPr lang="pt-BR" dirty="0" smtClean="0"/>
              <a:t>) </a:t>
            </a:r>
            <a:r>
              <a:rPr lang="pt-BR" dirty="0"/>
              <a:t>Fernando e Isaura inventaram um </a:t>
            </a:r>
            <a:r>
              <a:rPr lang="pt-BR" dirty="0" smtClean="0"/>
              <a:t>jogo </a:t>
            </a:r>
            <a:r>
              <a:rPr lang="pt-BR" dirty="0"/>
              <a:t>diferente, cujas regras são as </a:t>
            </a:r>
            <a:r>
              <a:rPr lang="pt-BR" dirty="0" smtClean="0"/>
              <a:t>  seguintes</a:t>
            </a:r>
            <a:r>
              <a:rPr lang="pt-BR" dirty="0"/>
              <a:t>: </a:t>
            </a:r>
          </a:p>
          <a:p>
            <a:pPr algn="just"/>
            <a:r>
              <a:rPr lang="pt-BR" dirty="0" smtClean="0"/>
              <a:t>eles </a:t>
            </a:r>
            <a:r>
              <a:rPr lang="pt-BR" dirty="0"/>
              <a:t>começam uma partida com 128 palitos cada um; </a:t>
            </a:r>
          </a:p>
          <a:p>
            <a:pPr algn="just"/>
            <a:r>
              <a:rPr lang="pt-BR" dirty="0" smtClean="0"/>
              <a:t>em </a:t>
            </a:r>
            <a:r>
              <a:rPr lang="pt-BR" dirty="0"/>
              <a:t>cada jogada, eles tiram par ou ímpar; se sai par, Fernando dá </a:t>
            </a:r>
            <a:r>
              <a:rPr lang="pt-BR" dirty="0" smtClean="0"/>
              <a:t>metade </a:t>
            </a:r>
            <a:r>
              <a:rPr lang="pt-BR" dirty="0"/>
              <a:t>dos palitos que tem para Isaura e, se sai ímpar, Isaura dá a </a:t>
            </a:r>
            <a:r>
              <a:rPr lang="pt-BR" dirty="0" smtClean="0"/>
              <a:t>metade </a:t>
            </a:r>
            <a:r>
              <a:rPr lang="pt-BR" dirty="0"/>
              <a:t>dos palitos que tem para Fernando. </a:t>
            </a:r>
          </a:p>
          <a:p>
            <a:pPr algn="just"/>
            <a:r>
              <a:rPr lang="pt-BR" dirty="0" smtClean="0"/>
              <a:t>eles </a:t>
            </a:r>
            <a:r>
              <a:rPr lang="pt-BR" dirty="0"/>
              <a:t>repetem o procedimento da regra 2 até que um deles fique com </a:t>
            </a:r>
            <a:r>
              <a:rPr lang="pt-BR" dirty="0" smtClean="0"/>
              <a:t>um </a:t>
            </a:r>
            <a:r>
              <a:rPr lang="pt-BR" dirty="0"/>
              <a:t>número ímpar de palitos, quando a partida acaba. Ganha quem </a:t>
            </a:r>
            <a:r>
              <a:rPr lang="pt-BR" dirty="0" smtClean="0"/>
              <a:t>ficar </a:t>
            </a:r>
            <a:r>
              <a:rPr lang="pt-BR" dirty="0"/>
              <a:t>com maior número de palitos. 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8292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Veja o que acontece em uma partida onde a </a:t>
            </a:r>
            <a:r>
              <a:rPr lang="pt-BR" dirty="0" smtClean="0"/>
              <a:t>sequência </a:t>
            </a:r>
            <a:r>
              <a:rPr lang="pt-BR" dirty="0"/>
              <a:t>das três primeiras jogadas </a:t>
            </a:r>
            <a:r>
              <a:rPr lang="pt-BR" dirty="0" smtClean="0"/>
              <a:t>é par, ímpar, par: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A) Complete </a:t>
            </a:r>
            <a:r>
              <a:rPr lang="pt-BR" dirty="0"/>
              <a:t>o esquema com o número de palitos de Fernando e Isaura, de acordo com as jogadas indicadas.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5" y="1972940"/>
            <a:ext cx="10803988" cy="7843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5" y="3623196"/>
            <a:ext cx="10803988" cy="7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3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5657" y="1058091"/>
            <a:ext cx="98232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OBMEP – 2ª FASE </a:t>
            </a:r>
            <a:r>
              <a:rPr lang="pt-BR" b="1" dirty="0" smtClean="0"/>
              <a:t>2006</a:t>
            </a:r>
            <a:endParaRPr lang="pt-BR" dirty="0" smtClean="0"/>
          </a:p>
          <a:p>
            <a:r>
              <a:rPr lang="pt-BR" dirty="0" smtClean="0"/>
              <a:t>3) </a:t>
            </a:r>
            <a:r>
              <a:rPr lang="pt-BR" b="1" dirty="0" smtClean="0"/>
              <a:t>Correndo na medida certa</a:t>
            </a:r>
            <a:endParaRPr lang="pt-BR" dirty="0" smtClean="0"/>
          </a:p>
          <a:p>
            <a:r>
              <a:rPr lang="pt-BR" dirty="0" smtClean="0"/>
              <a:t>A figura abaixo representa o traçado de uma pista de corrida. Os postos A, B, C e D são usados para partidas e chegadas de todas as corridas. As distâncias entre postos vizinhos, em quilômetros, estão indicadas na figura e as corridas são realizadas no sentido indicado pela flecha. Por exemplo, uma corrida de 17 quilômetros pode ser realizada com partida em D e chegada em A.</a:t>
            </a:r>
          </a:p>
          <a:p>
            <a:r>
              <a:rPr lang="pt-BR" dirty="0" smtClean="0"/>
              <a:t>a) Quais são os postos de partida e chegada de uma corrida de 14 quilômetros?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b) E para uma corrida de 100 quilômetros, quais são esses postos</a:t>
            </a:r>
            <a:r>
              <a:rPr lang="pt-BR" dirty="0" smtClean="0"/>
              <a:t>?</a:t>
            </a:r>
          </a:p>
          <a:p>
            <a:endParaRPr lang="pt-BR" dirty="0" smtClean="0"/>
          </a:p>
          <a:p>
            <a:r>
              <a:rPr lang="pt-BR" dirty="0" smtClean="0"/>
              <a:t>c) </a:t>
            </a:r>
            <a:r>
              <a:rPr lang="pt-BR" dirty="0" smtClean="0"/>
              <a:t>Mostre que e </a:t>
            </a:r>
            <a:r>
              <a:rPr lang="pt-BR" dirty="0" smtClean="0"/>
              <a:t>possível </a:t>
            </a:r>
            <a:r>
              <a:rPr lang="pt-BR" dirty="0" smtClean="0"/>
              <a:t>realizar corridas com </a:t>
            </a:r>
            <a:r>
              <a:rPr lang="pt-BR" dirty="0" smtClean="0"/>
              <a:t>extensão </a:t>
            </a:r>
            <a:r>
              <a:rPr lang="pt-BR" dirty="0" smtClean="0"/>
              <a:t>igual a qualquer</a:t>
            </a:r>
          </a:p>
          <a:p>
            <a:r>
              <a:rPr lang="pt-BR" dirty="0" smtClean="0"/>
              <a:t>numero inteiro de </a:t>
            </a:r>
            <a:r>
              <a:rPr lang="pt-BR" dirty="0" smtClean="0"/>
              <a:t>quilômetros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8451669" y="2582499"/>
            <a:ext cx="2377440" cy="179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>Paridade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Uma </a:t>
            </a:r>
            <a:r>
              <a:rPr lang="pt-BR" dirty="0"/>
              <a:t>das estruturas mais </a:t>
            </a:r>
            <a:r>
              <a:rPr lang="pt-BR" dirty="0" smtClean="0"/>
              <a:t>básicas </a:t>
            </a:r>
            <a:r>
              <a:rPr lang="pt-BR" dirty="0"/>
              <a:t>do conjunto dos </a:t>
            </a:r>
            <a:r>
              <a:rPr lang="pt-BR" dirty="0" smtClean="0"/>
              <a:t>números </a:t>
            </a:r>
            <a:r>
              <a:rPr lang="pt-BR" dirty="0"/>
              <a:t>naturais é</a:t>
            </a:r>
            <a:r>
              <a:rPr lang="pt-BR" dirty="0" smtClean="0"/>
              <a:t> </a:t>
            </a:r>
            <a:r>
              <a:rPr lang="pt-BR" dirty="0"/>
              <a:t>a sua </a:t>
            </a:r>
            <a:r>
              <a:rPr lang="pt-BR" dirty="0" smtClean="0"/>
              <a:t>divis</a:t>
            </a:r>
            <a:r>
              <a:rPr lang="pt-BR" dirty="0"/>
              <a:t>ã</a:t>
            </a:r>
            <a:r>
              <a:rPr lang="pt-BR" dirty="0" smtClean="0"/>
              <a:t>o </a:t>
            </a:r>
            <a:r>
              <a:rPr lang="pt-BR" dirty="0"/>
              <a:t>em </a:t>
            </a:r>
            <a:r>
              <a:rPr lang="pt-BR" dirty="0" smtClean="0"/>
              <a:t>números </a:t>
            </a:r>
            <a:r>
              <a:rPr lang="pt-BR" dirty="0"/>
              <a:t>pares e í</a:t>
            </a:r>
            <a:r>
              <a:rPr lang="pt-BR" dirty="0" smtClean="0"/>
              <a:t>mpares</a:t>
            </a:r>
            <a:r>
              <a:rPr lang="pt-BR" dirty="0"/>
              <a:t>. </a:t>
            </a:r>
            <a:r>
              <a:rPr lang="pt-BR" dirty="0" smtClean="0"/>
              <a:t>A </a:t>
            </a:r>
            <a:r>
              <a:rPr lang="pt-BR" dirty="0"/>
              <a:t>paridade, isto é, a qualidade de ser par ou ímpar, da soma de dois números só depende da paridade de cada um dos números e não dos números em si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sz="2000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5657" y="1058091"/>
            <a:ext cx="9823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1026" name="Picture 2" descr="http://image.slidesharecdn.com/gamesladodev-150216081118-conversion-gate02/95/games-lado-dev-30-638.jpg?cb=14240778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44" y="744583"/>
            <a:ext cx="10789921" cy="5368834"/>
          </a:xfrm>
          <a:prstGeom prst="rect">
            <a:avLst/>
          </a:prstGeom>
          <a:noFill/>
        </p:spPr>
      </p:pic>
      <p:pic>
        <p:nvPicPr>
          <p:cNvPr id="1028" name="Picture 4" descr="http://static.frasesparaface.com.br/imagem/o/s/os-que-acham-que-persistir-e-chato-provavelmente.jpg"/>
          <p:cNvPicPr>
            <a:picLocks noChangeAspect="1" noChangeArrowheads="1"/>
          </p:cNvPicPr>
          <p:nvPr/>
        </p:nvPicPr>
        <p:blipFill>
          <a:blip r:embed="rId3"/>
          <a:srcRect l="10994" t="10275" r="10461" b="26250"/>
          <a:stretch>
            <a:fillRect/>
          </a:stretch>
        </p:blipFill>
        <p:spPr bwMode="auto">
          <a:xfrm>
            <a:off x="8377101" y="2390503"/>
            <a:ext cx="3131276" cy="2076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Exemplo:</a:t>
            </a:r>
          </a:p>
          <a:p>
            <a:pPr marL="0" indent="0" algn="just">
              <a:buNone/>
            </a:pPr>
            <a:r>
              <a:rPr lang="pt-BR" dirty="0" smtClean="0"/>
              <a:t>Onze </a:t>
            </a:r>
            <a:r>
              <a:rPr lang="pt-BR" dirty="0"/>
              <a:t>engrenagens estão colocadas em um plano, arrumadas em uma cadeia como está ilustrado na ﬁgura a seguir. Todas as engrenagens podem rodar simultaneamente?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39" y="2506876"/>
            <a:ext cx="3915919" cy="31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Propriedades: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 </a:t>
            </a:r>
            <a:r>
              <a:rPr lang="pt-BR" dirty="0"/>
              <a:t>soma de dois números pares é par.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 </a:t>
            </a:r>
            <a:r>
              <a:rPr lang="pt-BR" dirty="0"/>
              <a:t>soma de dois números ímpares é par.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 </a:t>
            </a:r>
            <a:r>
              <a:rPr lang="pt-BR" dirty="0"/>
              <a:t>soma de um número par com um número ímpar é ímpar.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produto de dois números pares é par.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produto de um número par por um número ímpar é par.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produto de dois números ímpares é ímpar.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Apesar disto ser muito simples, a análise da paridade dos números pode ser utilizada na solução de vários </a:t>
            </a:r>
            <a:r>
              <a:rPr lang="pt-BR" dirty="0" smtClean="0"/>
              <a:t>problemas.</a:t>
            </a:r>
            <a:endParaRPr lang="pt-BR" sz="2000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1: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Voc</a:t>
            </a:r>
            <a:r>
              <a:rPr lang="pt-BR" dirty="0"/>
              <a:t>ê</a:t>
            </a:r>
            <a:r>
              <a:rPr lang="pt-BR" dirty="0" smtClean="0"/>
              <a:t> </a:t>
            </a:r>
            <a:r>
              <a:rPr lang="pt-BR" dirty="0"/>
              <a:t>pode encontrar cinco </a:t>
            </a:r>
            <a:r>
              <a:rPr lang="pt-BR" dirty="0" smtClean="0"/>
              <a:t>números ímpares </a:t>
            </a:r>
            <a:r>
              <a:rPr lang="pt-BR" dirty="0"/>
              <a:t>cuja soma seja 100</a:t>
            </a:r>
            <a:r>
              <a:rPr lang="pt-BR" dirty="0" smtClean="0"/>
              <a:t>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Exercício 2: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Escrevemos abaixo os números naturais de 1 a 10.  </a:t>
            </a:r>
          </a:p>
          <a:p>
            <a:pPr marL="0" indent="0" algn="ctr">
              <a:buNone/>
            </a:pPr>
            <a:r>
              <a:rPr lang="pt-BR" dirty="0"/>
              <a:t>1     2     3     4     5     6     7     8     9     </a:t>
            </a:r>
            <a:r>
              <a:rPr lang="pt-BR" dirty="0" smtClean="0"/>
              <a:t>10 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Antes </a:t>
            </a:r>
            <a:r>
              <a:rPr lang="pt-BR" dirty="0"/>
              <a:t>de cada um deles, coloque sinais “+” ou “–” </a:t>
            </a:r>
            <a:r>
              <a:rPr lang="pt-BR" dirty="0" smtClean="0"/>
              <a:t>. É possível </a:t>
            </a:r>
            <a:r>
              <a:rPr lang="pt-BR" dirty="0"/>
              <a:t>que </a:t>
            </a:r>
            <a:r>
              <a:rPr lang="pt-BR" dirty="0" smtClean="0"/>
              <a:t>o resultado </a:t>
            </a:r>
            <a:r>
              <a:rPr lang="pt-BR" dirty="0"/>
              <a:t>seja </a:t>
            </a:r>
            <a:r>
              <a:rPr lang="pt-BR" dirty="0" smtClean="0"/>
              <a:t>zero?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9524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39722"/>
            <a:ext cx="9601196" cy="54745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3: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A) Existem </a:t>
            </a:r>
            <a:r>
              <a:rPr lang="pt-BR" dirty="0"/>
              <a:t>dois números pares consecutivos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B) </a:t>
            </a:r>
            <a:r>
              <a:rPr lang="pt-BR" dirty="0"/>
              <a:t>Existem dois números ímpares consecutivos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C) </a:t>
            </a:r>
            <a:r>
              <a:rPr lang="pt-BR" dirty="0"/>
              <a:t>Existe um número natural que não é par nem ímpar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D) </a:t>
            </a:r>
            <a:r>
              <a:rPr lang="pt-BR" dirty="0"/>
              <a:t>Escreva dois números pares. Agora some estes dois números. O resultado obtido é</a:t>
            </a:r>
            <a:r>
              <a:rPr lang="pt-BR" dirty="0" smtClean="0"/>
              <a:t> </a:t>
            </a:r>
            <a:r>
              <a:rPr lang="pt-BR" dirty="0"/>
              <a:t>par ou ímpar? Repetindo este experimento com outros números</a:t>
            </a:r>
            <a:r>
              <a:rPr lang="pt-BR" dirty="0" smtClean="0"/>
              <a:t>, voc</a:t>
            </a:r>
            <a:r>
              <a:rPr lang="pt-BR" dirty="0"/>
              <a:t>ê</a:t>
            </a:r>
            <a:r>
              <a:rPr lang="pt-BR" dirty="0" smtClean="0"/>
              <a:t> poder</a:t>
            </a:r>
            <a:r>
              <a:rPr lang="pt-BR" dirty="0"/>
              <a:t>á</a:t>
            </a:r>
            <a:r>
              <a:rPr lang="pt-BR" dirty="0" smtClean="0"/>
              <a:t> </a:t>
            </a:r>
            <a:r>
              <a:rPr lang="pt-BR" dirty="0"/>
              <a:t>obter uma soma par ou uma soma í</a:t>
            </a:r>
            <a:r>
              <a:rPr lang="pt-BR" dirty="0" smtClean="0"/>
              <a:t>mpar</a:t>
            </a:r>
            <a:r>
              <a:rPr lang="pt-BR" dirty="0"/>
              <a:t>? </a:t>
            </a:r>
            <a:r>
              <a:rPr lang="pt-BR" dirty="0" err="1"/>
              <a:t>Justiﬁque</a:t>
            </a:r>
            <a:r>
              <a:rPr lang="pt-BR" dirty="0"/>
              <a:t> a sua </a:t>
            </a:r>
            <a:r>
              <a:rPr lang="pt-BR" dirty="0" smtClean="0"/>
              <a:t>conclus</a:t>
            </a:r>
            <a:r>
              <a:rPr lang="pt-BR" dirty="0"/>
              <a:t>ã</a:t>
            </a:r>
            <a:r>
              <a:rPr lang="pt-BR" dirty="0" smtClean="0"/>
              <a:t>o.</a:t>
            </a:r>
          </a:p>
          <a:p>
            <a:pPr marL="0" indent="0" algn="just">
              <a:buNone/>
            </a:pPr>
            <a:r>
              <a:rPr lang="pt-BR" dirty="0"/>
              <a:t>E) O que podemos dizer da soma de dois números ímpares? O resultado é par ou ímpar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F) E a soma de um </a:t>
            </a:r>
            <a:r>
              <a:rPr lang="pt-BR" dirty="0" smtClean="0"/>
              <a:t>número </a:t>
            </a:r>
            <a:r>
              <a:rPr lang="pt-BR" dirty="0"/>
              <a:t>par com um números ímpar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G) E se somarmos uma quantidade par de números ímpares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H) E a soma de uma quantidade ímpar de números ímpares, é par ou ímpar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9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4:</a:t>
            </a:r>
          </a:p>
          <a:p>
            <a:pPr marL="0" indent="0" algn="just">
              <a:buNone/>
            </a:pPr>
            <a:r>
              <a:rPr lang="pt-BR" dirty="0"/>
              <a:t>Escrevemos abaixo os números naturais de 1 a </a:t>
            </a:r>
            <a:r>
              <a:rPr lang="pt-BR" dirty="0" smtClean="0"/>
              <a:t>11.  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1     2     3     4     5     6     7     8     9     10 </a:t>
            </a:r>
            <a:r>
              <a:rPr lang="pt-BR" dirty="0" smtClean="0"/>
              <a:t>    11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Antes de cada um deles, coloque sinais “+” ou “–” . É possível que o resultado seja zero</a:t>
            </a:r>
            <a:r>
              <a:rPr lang="pt-BR" dirty="0" smtClean="0"/>
              <a:t>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Sempre </a:t>
            </a:r>
            <a:r>
              <a:rPr lang="pt-BR" dirty="0"/>
              <a:t>que a soma dos </a:t>
            </a:r>
            <a:r>
              <a:rPr lang="pt-BR" dirty="0" smtClean="0"/>
              <a:t>números </a:t>
            </a:r>
            <a:r>
              <a:rPr lang="pt-BR" dirty="0"/>
              <a:t>de 1 </a:t>
            </a:r>
            <a:r>
              <a:rPr lang="pt-BR" dirty="0" smtClean="0"/>
              <a:t>at</a:t>
            </a:r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n é</a:t>
            </a:r>
            <a:r>
              <a:rPr lang="pt-BR" dirty="0" smtClean="0"/>
              <a:t> </a:t>
            </a:r>
            <a:r>
              <a:rPr lang="pt-BR" dirty="0"/>
              <a:t>par, </a:t>
            </a:r>
            <a:r>
              <a:rPr lang="pt-BR" dirty="0" smtClean="0"/>
              <a:t>ent</a:t>
            </a:r>
            <a:r>
              <a:rPr lang="pt-BR" dirty="0"/>
              <a:t>ã</a:t>
            </a:r>
            <a:r>
              <a:rPr lang="pt-BR" dirty="0" smtClean="0"/>
              <a:t>o é possível </a:t>
            </a:r>
            <a:r>
              <a:rPr lang="pt-BR" dirty="0"/>
              <a:t>separar os </a:t>
            </a:r>
            <a:r>
              <a:rPr lang="pt-BR" dirty="0" smtClean="0"/>
              <a:t>números </a:t>
            </a:r>
            <a:r>
              <a:rPr lang="pt-BR" dirty="0"/>
              <a:t>de 1 </a:t>
            </a:r>
            <a:r>
              <a:rPr lang="pt-BR" dirty="0" smtClean="0"/>
              <a:t>at</a:t>
            </a:r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n em dois subgrupos de </a:t>
            </a:r>
            <a:r>
              <a:rPr lang="pt-BR" dirty="0" smtClean="0"/>
              <a:t>números </a:t>
            </a:r>
            <a:r>
              <a:rPr lang="pt-BR" dirty="0"/>
              <a:t>de igual soma.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6:</a:t>
            </a:r>
          </a:p>
          <a:p>
            <a:pPr marL="0" indent="0" algn="just">
              <a:buNone/>
            </a:pPr>
            <a:r>
              <a:rPr lang="pt-BR" dirty="0"/>
              <a:t>Qual é</a:t>
            </a:r>
            <a:r>
              <a:rPr lang="pt-BR" dirty="0" smtClean="0"/>
              <a:t> </a:t>
            </a:r>
            <a:r>
              <a:rPr lang="pt-BR" dirty="0"/>
              <a:t>o valor da soma 1 + 2 + 3 + ··· + 2014? Esta soma é</a:t>
            </a:r>
            <a:r>
              <a:rPr lang="pt-BR" dirty="0" smtClean="0"/>
              <a:t> </a:t>
            </a:r>
            <a:r>
              <a:rPr lang="pt-BR" dirty="0"/>
              <a:t>par ou </a:t>
            </a:r>
            <a:r>
              <a:rPr lang="pt-BR" dirty="0" smtClean="0"/>
              <a:t>é ímpar</a:t>
            </a:r>
            <a:r>
              <a:rPr lang="pt-BR" dirty="0"/>
              <a:t>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Exercício 7:</a:t>
            </a:r>
            <a:endParaRPr lang="pt-BR" b="1" dirty="0"/>
          </a:p>
          <a:p>
            <a:pPr marL="0" indent="0" algn="just">
              <a:buNone/>
            </a:pPr>
            <a:r>
              <a:rPr lang="pt-BR" dirty="0"/>
              <a:t>Qual é</a:t>
            </a:r>
            <a:r>
              <a:rPr lang="pt-BR" dirty="0" smtClean="0"/>
              <a:t> </a:t>
            </a:r>
            <a:r>
              <a:rPr lang="pt-BR" dirty="0"/>
              <a:t>a soma dos </a:t>
            </a:r>
            <a:r>
              <a:rPr lang="pt-BR" dirty="0" smtClean="0"/>
              <a:t>múltiplos </a:t>
            </a:r>
            <a:r>
              <a:rPr lang="pt-BR" dirty="0"/>
              <a:t>de 3 entre 1 e </a:t>
            </a:r>
            <a:r>
              <a:rPr lang="pt-BR" dirty="0" smtClean="0"/>
              <a:t>301?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/>
              <a:t>Exercício </a:t>
            </a:r>
            <a:r>
              <a:rPr lang="pt-BR" b="1" dirty="0" smtClean="0"/>
              <a:t>8:</a:t>
            </a:r>
            <a:endParaRPr lang="pt-BR" b="1" dirty="0"/>
          </a:p>
          <a:p>
            <a:pPr marL="0" indent="0" algn="just">
              <a:buNone/>
            </a:pPr>
            <a:r>
              <a:rPr lang="pt-BR" dirty="0"/>
              <a:t>Um gafanhoto pula ao longo de uma linha. No seu primeiro pulo, ele anda 1 cm, no segundo 2 cm, no terceiro 3 cm, e assim sucessivamente. Cada pulo o leva para a direita ou para a esquerda. Mostre que </a:t>
            </a:r>
            <a:r>
              <a:rPr lang="pt-BR" dirty="0" smtClean="0"/>
              <a:t>após </a:t>
            </a:r>
            <a:r>
              <a:rPr lang="pt-BR" dirty="0"/>
              <a:t>1985 pulos, o gafanhoto </a:t>
            </a:r>
            <a:r>
              <a:rPr lang="pt-BR" dirty="0" smtClean="0"/>
              <a:t>n</a:t>
            </a:r>
            <a:r>
              <a:rPr lang="pt-BR" dirty="0"/>
              <a:t>ã</a:t>
            </a:r>
            <a:r>
              <a:rPr lang="pt-BR" dirty="0" smtClean="0"/>
              <a:t>o </a:t>
            </a:r>
            <a:r>
              <a:rPr lang="pt-BR" dirty="0"/>
              <a:t>pode retornar a sua </a:t>
            </a:r>
            <a:r>
              <a:rPr lang="pt-BR" dirty="0" smtClean="0"/>
              <a:t>posição </a:t>
            </a:r>
            <a:r>
              <a:rPr lang="pt-BR" dirty="0"/>
              <a:t>inicial.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560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6:</a:t>
            </a:r>
          </a:p>
          <a:p>
            <a:pPr marL="0" indent="0" algn="just">
              <a:buNone/>
            </a:pPr>
            <a:r>
              <a:rPr lang="pt-BR" dirty="0"/>
              <a:t>Qual é</a:t>
            </a:r>
            <a:r>
              <a:rPr lang="pt-BR" dirty="0" smtClean="0"/>
              <a:t> </a:t>
            </a:r>
            <a:r>
              <a:rPr lang="pt-BR" dirty="0"/>
              <a:t>o valor da soma 1 + 2 + 3 + ··· + 2014? Esta soma é</a:t>
            </a:r>
            <a:r>
              <a:rPr lang="pt-BR" dirty="0" smtClean="0"/>
              <a:t> </a:t>
            </a:r>
            <a:r>
              <a:rPr lang="pt-BR" dirty="0"/>
              <a:t>par ou </a:t>
            </a:r>
            <a:r>
              <a:rPr lang="pt-BR" dirty="0" smtClean="0"/>
              <a:t>é ímpar</a:t>
            </a:r>
            <a:r>
              <a:rPr lang="pt-BR" dirty="0"/>
              <a:t>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Exercício 7:</a:t>
            </a:r>
            <a:endParaRPr lang="pt-BR" b="1" dirty="0"/>
          </a:p>
          <a:p>
            <a:pPr marL="0" indent="0" algn="just">
              <a:buNone/>
            </a:pPr>
            <a:r>
              <a:rPr lang="pt-BR" dirty="0"/>
              <a:t>Qual é</a:t>
            </a:r>
            <a:r>
              <a:rPr lang="pt-BR" dirty="0" smtClean="0"/>
              <a:t> </a:t>
            </a:r>
            <a:r>
              <a:rPr lang="pt-BR" dirty="0"/>
              <a:t>a soma dos </a:t>
            </a:r>
            <a:r>
              <a:rPr lang="pt-BR" dirty="0" smtClean="0"/>
              <a:t>múltiplos </a:t>
            </a:r>
            <a:r>
              <a:rPr lang="pt-BR" dirty="0"/>
              <a:t>de 3 entre 1 e </a:t>
            </a:r>
            <a:r>
              <a:rPr lang="pt-BR" dirty="0" smtClean="0"/>
              <a:t>301?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/>
              <a:t>Exercício </a:t>
            </a:r>
            <a:r>
              <a:rPr lang="pt-BR" b="1" dirty="0" smtClean="0"/>
              <a:t>8:</a:t>
            </a:r>
            <a:endParaRPr lang="pt-BR" b="1" dirty="0"/>
          </a:p>
          <a:p>
            <a:pPr marL="0" indent="0" algn="just">
              <a:buNone/>
            </a:pPr>
            <a:r>
              <a:rPr lang="pt-BR" dirty="0"/>
              <a:t>Um gafanhoto pula ao longo de uma linha. No seu primeiro pulo, ele anda 1 cm, no segundo 2 cm, no terceiro 3 cm, e assim sucessivamente. Cada pulo o leva para a direita ou para a esquerda. Mostre que </a:t>
            </a:r>
            <a:r>
              <a:rPr lang="pt-BR" dirty="0" smtClean="0"/>
              <a:t>após </a:t>
            </a:r>
            <a:r>
              <a:rPr lang="pt-BR" dirty="0"/>
              <a:t>1985 pulos, o gafanhoto </a:t>
            </a:r>
            <a:r>
              <a:rPr lang="pt-BR" dirty="0" smtClean="0"/>
              <a:t>n</a:t>
            </a:r>
            <a:r>
              <a:rPr lang="pt-BR" dirty="0"/>
              <a:t>ã</a:t>
            </a:r>
            <a:r>
              <a:rPr lang="pt-BR" dirty="0" smtClean="0"/>
              <a:t>o </a:t>
            </a:r>
            <a:r>
              <a:rPr lang="pt-BR" dirty="0"/>
              <a:t>pode retornar a sua </a:t>
            </a:r>
            <a:r>
              <a:rPr lang="pt-BR" dirty="0" smtClean="0"/>
              <a:t>posição </a:t>
            </a:r>
            <a:r>
              <a:rPr lang="pt-BR" dirty="0"/>
              <a:t>inicial.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335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2442</TotalTime>
  <Words>1328</Words>
  <Application>Microsoft Office PowerPoint</Application>
  <PresentationFormat>Personalizar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Orgânico</vt:lpstr>
      <vt:lpstr>Fundamentos de Aritmética</vt:lpstr>
      <vt:lpstr> Paridade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Problemas: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77</cp:revision>
  <dcterms:created xsi:type="dcterms:W3CDTF">2015-01-13T23:40:40Z</dcterms:created>
  <dcterms:modified xsi:type="dcterms:W3CDTF">2016-06-18T08:17:54Z</dcterms:modified>
</cp:coreProperties>
</file>