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87" r:id="rId4"/>
    <p:sldId id="288" r:id="rId5"/>
    <p:sldId id="289" r:id="rId6"/>
    <p:sldId id="280" r:id="rId7"/>
    <p:sldId id="291" r:id="rId8"/>
    <p:sldId id="29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ato" initials="R" lastIdx="3" clrIdx="0">
    <p:extLst>
      <p:ext uri="{19B8F6BF-5375-455C-9EA6-DF929625EA0E}">
        <p15:presenceInfo xmlns:p15="http://schemas.microsoft.com/office/powerpoint/2012/main" xmlns="" userId="Rena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5/25/2017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3600" dirty="0" smtClean="0"/>
              <a:t>Geometria – </a:t>
            </a:r>
            <a:br>
              <a:rPr lang="pt-BR" sz="3600" dirty="0" smtClean="0"/>
            </a:br>
            <a:r>
              <a:rPr lang="pt-BR" sz="3600" dirty="0" smtClean="0"/>
              <a:t>Congruência de triângulos.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RODOLFO SOARES TEIXEIRA</a:t>
            </a:r>
          </a:p>
          <a:p>
            <a:r>
              <a:rPr lang="pt-BR" sz="2400" dirty="0" smtClean="0"/>
              <a:t>OBMEP NA ESCOLA - </a:t>
            </a:r>
            <a:r>
              <a:rPr lang="pt-BR" sz="2400" dirty="0" smtClean="0"/>
              <a:t>2017</a:t>
            </a:r>
            <a:endParaRPr lang="pt-BR" sz="2400" dirty="0"/>
          </a:p>
        </p:txBody>
      </p:sp>
      <p:pic>
        <p:nvPicPr>
          <p:cNvPr id="21508" name="Picture 4" descr="http://www.obmep.org.br/images/programas-05.jpg"/>
          <p:cNvPicPr>
            <a:picLocks noChangeAspect="1" noChangeArrowheads="1"/>
          </p:cNvPicPr>
          <p:nvPr/>
        </p:nvPicPr>
        <p:blipFill>
          <a:blip r:embed="rId2"/>
          <a:srcRect l="8549" t="21612" r="7859" b="17436"/>
          <a:stretch>
            <a:fillRect/>
          </a:stretch>
        </p:blipFill>
        <p:spPr bwMode="auto">
          <a:xfrm>
            <a:off x="2416629" y="1580605"/>
            <a:ext cx="1397725" cy="655184"/>
          </a:xfrm>
          <a:prstGeom prst="rect">
            <a:avLst/>
          </a:prstGeom>
          <a:noFill/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091748" y="1554479"/>
            <a:ext cx="744583" cy="666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142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900" dirty="0" smtClean="0"/>
              <a:t/>
            </a:r>
            <a:br>
              <a:rPr lang="pt-BR" sz="4900" dirty="0" smtClean="0"/>
            </a:br>
            <a:r>
              <a:rPr lang="pt-BR" dirty="0" err="1" smtClean="0"/>
              <a:t>Intrudução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76634"/>
          </a:xfrm>
        </p:spPr>
        <p:txBody>
          <a:bodyPr>
            <a:normAutofit/>
          </a:bodyPr>
          <a:lstStyle/>
          <a:p>
            <a:r>
              <a:rPr lang="pt-BR" dirty="0" smtClean="0"/>
              <a:t>Recordamos que dados três pontos não colineares A, B e C no plano, o triângulo ABC é a união dos três segmentos de reta AB, BC e AC.</a:t>
            </a:r>
            <a:endParaRPr lang="pt-BR" b="1" dirty="0" smtClean="0"/>
          </a:p>
          <a:p>
            <a:pPr algn="just"/>
            <a:endParaRPr lang="pt-BR" b="1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28674" t="38123" r="50324" b="34552"/>
          <a:stretch>
            <a:fillRect/>
          </a:stretch>
        </p:blipFill>
        <p:spPr bwMode="auto">
          <a:xfrm>
            <a:off x="1644383" y="3670662"/>
            <a:ext cx="2660855" cy="1946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ector reto 8"/>
          <p:cNvCxnSpPr/>
          <p:nvPr/>
        </p:nvCxnSpPr>
        <p:spPr>
          <a:xfrm>
            <a:off x="7839635" y="2985247"/>
            <a:ext cx="28238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V="1">
            <a:off x="8328211" y="2958353"/>
            <a:ext cx="345142" cy="4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flipV="1">
            <a:off x="8991600" y="2985247"/>
            <a:ext cx="340659" cy="8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/>
          <a:srcRect l="23709" t="41948" r="46263" b="17462"/>
          <a:stretch>
            <a:fillRect/>
          </a:stretch>
        </p:blipFill>
        <p:spPr bwMode="auto">
          <a:xfrm>
            <a:off x="4625788" y="3610804"/>
            <a:ext cx="2770093" cy="198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/>
          <a:srcRect l="62316" t="29710" r="13330" b="40778"/>
          <a:stretch>
            <a:fillRect/>
          </a:stretch>
        </p:blipFill>
        <p:spPr bwMode="auto">
          <a:xfrm>
            <a:off x="7654834" y="3653374"/>
            <a:ext cx="2958885" cy="195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852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900" dirty="0" smtClean="0"/>
              <a:t/>
            </a:r>
            <a:br>
              <a:rPr lang="pt-BR" sz="4900" dirty="0" smtClean="0"/>
            </a:br>
            <a:r>
              <a:rPr lang="pt-BR" dirty="0" smtClean="0"/>
              <a:t> Classificação dos triângulos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76634"/>
          </a:xfrm>
        </p:spPr>
        <p:txBody>
          <a:bodyPr>
            <a:normAutofit/>
          </a:bodyPr>
          <a:lstStyle/>
          <a:p>
            <a:r>
              <a:rPr lang="pt-BR" dirty="0" smtClean="0"/>
              <a:t> Os triângulos podem ser classificados em relação aos comprimentos de seus lados ou em relação às medidas de seus ângulos internos. Quanto aos </a:t>
            </a:r>
            <a:r>
              <a:rPr lang="pt-BR" b="1" dirty="0" smtClean="0"/>
              <a:t>lados</a:t>
            </a:r>
            <a:r>
              <a:rPr lang="pt-BR" dirty="0" smtClean="0"/>
              <a:t>, temos a seguinte classificação:</a:t>
            </a:r>
          </a:p>
          <a:p>
            <a:pPr>
              <a:buNone/>
            </a:pPr>
            <a:endParaRPr lang="pt-BR" b="1" dirty="0" smtClean="0"/>
          </a:p>
          <a:p>
            <a:pPr algn="just"/>
            <a:endParaRPr lang="pt-BR" b="1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 l="65120" t="49537" r="16281" b="17382"/>
          <a:stretch>
            <a:fillRect/>
          </a:stretch>
        </p:blipFill>
        <p:spPr bwMode="auto">
          <a:xfrm>
            <a:off x="1658983" y="3722913"/>
            <a:ext cx="2390503" cy="239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 l="32563" t="50229" r="55186" b="16912"/>
          <a:stretch>
            <a:fillRect/>
          </a:stretch>
        </p:blipFill>
        <p:spPr bwMode="auto">
          <a:xfrm>
            <a:off x="5381896" y="3697822"/>
            <a:ext cx="1515292" cy="2284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/>
          <a:srcRect l="28868" t="35010" r="51685" b="40778"/>
          <a:stretch>
            <a:fillRect/>
          </a:stretch>
        </p:blipFill>
        <p:spPr bwMode="auto">
          <a:xfrm>
            <a:off x="7955281" y="3801291"/>
            <a:ext cx="2730136" cy="191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852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900" dirty="0" smtClean="0"/>
              <a:t/>
            </a:r>
            <a:br>
              <a:rPr lang="pt-BR" sz="4900" dirty="0" smtClean="0"/>
            </a:br>
            <a:r>
              <a:rPr lang="pt-BR" dirty="0" smtClean="0"/>
              <a:t> Classificação dos triângulos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76634"/>
          </a:xfrm>
        </p:spPr>
        <p:txBody>
          <a:bodyPr>
            <a:normAutofit/>
          </a:bodyPr>
          <a:lstStyle/>
          <a:p>
            <a:r>
              <a:rPr lang="pt-BR" dirty="0" smtClean="0"/>
              <a:t>Quanto aos </a:t>
            </a:r>
            <a:r>
              <a:rPr lang="pt-BR" b="1" dirty="0" smtClean="0"/>
              <a:t>ângulos</a:t>
            </a:r>
            <a:r>
              <a:rPr lang="pt-BR" dirty="0" smtClean="0"/>
              <a:t>, temos a seguinte classificação:</a:t>
            </a:r>
          </a:p>
          <a:p>
            <a:pPr>
              <a:buNone/>
            </a:pPr>
            <a:endParaRPr lang="pt-BR" b="1" dirty="0" smtClean="0"/>
          </a:p>
          <a:p>
            <a:pPr algn="just"/>
            <a:endParaRPr lang="pt-BR" b="1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68270" t="47321" r="19481" b="29107"/>
          <a:stretch>
            <a:fillRect/>
          </a:stretch>
        </p:blipFill>
        <p:spPr bwMode="auto">
          <a:xfrm>
            <a:off x="2050869" y="3657600"/>
            <a:ext cx="2129246" cy="23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65258" t="41071" r="16570" b="39643"/>
          <a:stretch>
            <a:fillRect/>
          </a:stretch>
        </p:blipFill>
        <p:spPr bwMode="auto">
          <a:xfrm>
            <a:off x="4859382" y="3696788"/>
            <a:ext cx="2638698" cy="157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 l="30657" t="39196" r="53380" b="38125"/>
          <a:stretch>
            <a:fillRect/>
          </a:stretch>
        </p:blipFill>
        <p:spPr bwMode="auto">
          <a:xfrm>
            <a:off x="8203473" y="3696789"/>
            <a:ext cx="2481943" cy="1982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852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900" dirty="0" smtClean="0"/>
              <a:t/>
            </a:r>
            <a:br>
              <a:rPr lang="pt-BR" sz="4900" dirty="0" smtClean="0"/>
            </a:br>
            <a:r>
              <a:rPr lang="pt-BR" dirty="0" smtClean="0"/>
              <a:t> Congruência de triângulos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76634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 </a:t>
            </a:r>
            <a:r>
              <a:rPr lang="pt-BR" sz="2000" dirty="0" smtClean="0"/>
              <a:t>Dizemos que dois triângulos são congruentes se é possível sobrepô-los através de movimentos rígidos no espaço, sem deformá-los. Então, quando dois triângulos ABC e </a:t>
            </a:r>
            <a:r>
              <a:rPr lang="pt-BR" sz="2000" dirty="0" err="1" smtClean="0"/>
              <a:t>A′B</a:t>
            </a:r>
            <a:r>
              <a:rPr lang="pt-BR" sz="2000" dirty="0" smtClean="0"/>
              <a:t>′C′ são congruentes, é possível estabelecer uma correspondência entre os seus vértices, tal que:</a:t>
            </a:r>
          </a:p>
          <a:p>
            <a:pPr algn="just">
              <a:buNone/>
            </a:pPr>
            <a:r>
              <a:rPr lang="pt-BR" sz="2000" dirty="0" smtClean="0"/>
              <a:t>    (i) os ângulos internos em vértices correspondentes tenham </a:t>
            </a:r>
          </a:p>
          <a:p>
            <a:pPr algn="just">
              <a:buNone/>
            </a:pPr>
            <a:r>
              <a:rPr lang="pt-BR" sz="2000" dirty="0" smtClean="0"/>
              <a:t>    medidas iguais;</a:t>
            </a:r>
          </a:p>
          <a:p>
            <a:pPr algn="just">
              <a:buNone/>
            </a:pPr>
            <a:r>
              <a:rPr lang="pt-BR" sz="2000" dirty="0" smtClean="0"/>
              <a:t>    (ii) os lados opostos a vértices correspondentes tenham </a:t>
            </a:r>
          </a:p>
          <a:p>
            <a:pPr algn="just">
              <a:buNone/>
            </a:pPr>
            <a:r>
              <a:rPr lang="pt-BR" sz="2000" dirty="0" smtClean="0"/>
              <a:t>    comprimentos iguais.</a:t>
            </a:r>
          </a:p>
          <a:p>
            <a:pPr>
              <a:buNone/>
            </a:pPr>
            <a:endParaRPr lang="pt-BR" b="1" dirty="0" smtClean="0"/>
          </a:p>
          <a:p>
            <a:pPr algn="just">
              <a:buNone/>
            </a:pPr>
            <a:endParaRPr lang="pt-BR" b="1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24201" t="49191" r="46046" b="24522"/>
          <a:stretch>
            <a:fillRect/>
          </a:stretch>
        </p:blipFill>
        <p:spPr bwMode="auto">
          <a:xfrm>
            <a:off x="7628709" y="3965731"/>
            <a:ext cx="3745084" cy="186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852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16524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Char char="Ø"/>
            </a:pPr>
            <a:r>
              <a:rPr lang="pt-BR" b="1" dirty="0" smtClean="0"/>
              <a:t>Casos de congruência de triângulos.</a:t>
            </a:r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b="1" dirty="0" smtClean="0"/>
              <a:t>                                                               =&gt;</a:t>
            </a:r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b="1" dirty="0" smtClean="0"/>
              <a:t>                                                               =&gt;</a:t>
            </a:r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b="1" dirty="0" smtClean="0"/>
              <a:t>                                                              =&gt;</a:t>
            </a:r>
          </a:p>
          <a:p>
            <a:pPr marL="0" indent="0" algn="just">
              <a:buNone/>
            </a:pPr>
            <a:r>
              <a:rPr lang="pt-BR" b="1" dirty="0" smtClean="0"/>
              <a:t>  </a:t>
            </a:r>
          </a:p>
          <a:p>
            <a:pPr marL="0" indent="0" algn="just">
              <a:buNone/>
            </a:pPr>
            <a:r>
              <a:rPr lang="pt-BR" b="1" dirty="0" smtClean="0"/>
              <a:t>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58030" t="26607" r="9642" b="51250"/>
          <a:stretch>
            <a:fillRect/>
          </a:stretch>
        </p:blipFill>
        <p:spPr bwMode="auto">
          <a:xfrm>
            <a:off x="1436914" y="1319349"/>
            <a:ext cx="4206240" cy="161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59571" t="59732" r="10510" b="14018"/>
          <a:stretch>
            <a:fillRect/>
          </a:stretch>
        </p:blipFill>
        <p:spPr bwMode="auto">
          <a:xfrm>
            <a:off x="6962504" y="731521"/>
            <a:ext cx="3383279" cy="166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 l="57965" t="32054" r="9607" b="49018"/>
          <a:stretch>
            <a:fillRect/>
          </a:stretch>
        </p:blipFill>
        <p:spPr bwMode="auto">
          <a:xfrm>
            <a:off x="1463040" y="2965268"/>
            <a:ext cx="4219303" cy="13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 l="59571" t="45982" r="10711" b="28482"/>
          <a:stretch>
            <a:fillRect/>
          </a:stretch>
        </p:blipFill>
        <p:spPr bwMode="auto">
          <a:xfrm>
            <a:off x="6975566" y="2599509"/>
            <a:ext cx="3422469" cy="1653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 l="22288" t="33393" r="45484" b="50357"/>
          <a:stretch>
            <a:fillRect/>
          </a:stretch>
        </p:blipFill>
        <p:spPr bwMode="auto">
          <a:xfrm>
            <a:off x="1476103" y="4349930"/>
            <a:ext cx="4232366" cy="129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 l="23328" t="61339" r="46151" b="13661"/>
          <a:stretch>
            <a:fillRect/>
          </a:stretch>
        </p:blipFill>
        <p:spPr bwMode="auto">
          <a:xfrm>
            <a:off x="6923314" y="4449104"/>
            <a:ext cx="3670663" cy="169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0891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16524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pt-BR" b="1" dirty="0" smtClean="0"/>
              <a:t> </a:t>
            </a:r>
            <a:r>
              <a:rPr lang="pt-BR" sz="4000" b="1" dirty="0" smtClean="0"/>
              <a:t>Exercícios...</a:t>
            </a:r>
          </a:p>
          <a:p>
            <a:pPr marL="0" indent="0" algn="just">
              <a:buNone/>
            </a:pPr>
            <a:r>
              <a:rPr lang="pt-BR" b="1" dirty="0" smtClean="0"/>
              <a:t>  </a:t>
            </a:r>
          </a:p>
          <a:p>
            <a:pPr marL="0" indent="0" algn="just">
              <a:buNone/>
            </a:pPr>
            <a:r>
              <a:rPr lang="pt-BR" b="1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50891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</p:txBody>
      </p:sp>
      <p:pic>
        <p:nvPicPr>
          <p:cNvPr id="1026" name="Picture 2" descr="Image result for triângulos"/>
          <p:cNvPicPr>
            <a:picLocks noChangeAspect="1" noChangeArrowheads="1"/>
          </p:cNvPicPr>
          <p:nvPr/>
        </p:nvPicPr>
        <p:blipFill>
          <a:blip r:embed="rId2"/>
          <a:srcRect l="12115" t="13508" r="12885" b="14113"/>
          <a:stretch>
            <a:fillRect/>
          </a:stretch>
        </p:blipFill>
        <p:spPr bwMode="auto">
          <a:xfrm>
            <a:off x="3226526" y="765405"/>
            <a:ext cx="5473337" cy="5282065"/>
          </a:xfrm>
          <a:prstGeom prst="rect">
            <a:avLst/>
          </a:prstGeom>
          <a:noFill/>
        </p:spPr>
      </p:pic>
      <p:pic>
        <p:nvPicPr>
          <p:cNvPr id="1028" name="Picture 4" descr="Image result for pensan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027" y="3497580"/>
            <a:ext cx="2390775" cy="2628900"/>
          </a:xfrm>
          <a:prstGeom prst="rect">
            <a:avLst/>
          </a:prstGeom>
          <a:noFill/>
        </p:spPr>
      </p:pic>
      <p:pic>
        <p:nvPicPr>
          <p:cNvPr id="1030" name="Picture 6" descr="Image result for pensando"/>
          <p:cNvPicPr>
            <a:picLocks noChangeAspect="1" noChangeArrowheads="1"/>
          </p:cNvPicPr>
          <p:nvPr/>
        </p:nvPicPr>
        <p:blipFill>
          <a:blip r:embed="rId4"/>
          <a:srcRect l="16488" t="5486" r="11512"/>
          <a:stretch>
            <a:fillRect/>
          </a:stretch>
        </p:blipFill>
        <p:spPr bwMode="auto">
          <a:xfrm>
            <a:off x="8804366" y="640081"/>
            <a:ext cx="2743200" cy="2220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0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3312</TotalTime>
  <Words>178</Words>
  <Application>Microsoft Office PowerPoint</Application>
  <PresentationFormat>Personalizar</PresentationFormat>
  <Paragraphs>51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Orgânico</vt:lpstr>
      <vt:lpstr>Geometria –  Congruência de triângulos.</vt:lpstr>
      <vt:lpstr> Intrudução </vt:lpstr>
      <vt:lpstr>  Classificação dos triângulos  </vt:lpstr>
      <vt:lpstr>  Classificação dos triângulos  </vt:lpstr>
      <vt:lpstr>  Congruência de triângulos  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Fundamentos de Aritmética</dc:title>
  <dc:creator>Renato</dc:creator>
  <cp:lastModifiedBy>Samsung</cp:lastModifiedBy>
  <cp:revision>161</cp:revision>
  <dcterms:created xsi:type="dcterms:W3CDTF">2015-01-13T23:40:40Z</dcterms:created>
  <dcterms:modified xsi:type="dcterms:W3CDTF">2017-05-25T11:55:21Z</dcterms:modified>
</cp:coreProperties>
</file>