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89" r:id="rId5"/>
    <p:sldId id="276" r:id="rId6"/>
    <p:sldId id="282" r:id="rId7"/>
    <p:sldId id="277" r:id="rId8"/>
    <p:sldId id="283" r:id="rId9"/>
    <p:sldId id="285" r:id="rId10"/>
    <p:sldId id="286" r:id="rId11"/>
    <p:sldId id="290" r:id="rId12"/>
    <p:sldId id="294" r:id="rId13"/>
    <p:sldId id="295"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b="1" dirty="0" smtClean="0"/>
              <a:t>Contagem: Princípios  multiplicativo e aditivo. </a:t>
            </a:r>
            <a:endParaRPr lang="pt-BR" sz="4000" dirty="0"/>
          </a:p>
        </p:txBody>
      </p:sp>
      <p:sp>
        <p:nvSpPr>
          <p:cNvPr id="3" name="Subtítulo 2"/>
          <p:cNvSpPr>
            <a:spLocks noGrp="1"/>
          </p:cNvSpPr>
          <p:nvPr>
            <p:ph type="subTitle" idx="1"/>
          </p:nvPr>
        </p:nvSpPr>
        <p:spPr/>
        <p:txBody>
          <a:bodyPr/>
          <a:lstStyle/>
          <a:p>
            <a:r>
              <a:rPr lang="pt-BR" sz="2000" dirty="0" smtClean="0"/>
              <a:t>RODOLFO SOARES TEIXEIRA</a:t>
            </a:r>
            <a:endParaRPr lang="pt-BR" sz="2000" dirty="0"/>
          </a:p>
          <a:p>
            <a:r>
              <a:rPr lang="pt-BR" sz="2000" dirty="0"/>
              <a:t>OBMEP NA ESCOLA - </a:t>
            </a:r>
            <a:r>
              <a:rPr lang="pt-BR" sz="2000" dirty="0" smtClean="0"/>
              <a:t>2017</a:t>
            </a:r>
            <a:endParaRPr lang="pt-BR" sz="2000" dirty="0"/>
          </a:p>
        </p:txBody>
      </p:sp>
      <p:pic>
        <p:nvPicPr>
          <p:cNvPr id="5" name="Picture 4" descr="http://www.obmep.org.br/images/programas-05.jpg"/>
          <p:cNvPicPr>
            <a:picLocks noChangeAspect="1" noChangeArrowheads="1"/>
          </p:cNvPicPr>
          <p:nvPr/>
        </p:nvPicPr>
        <p:blipFill>
          <a:blip r:embed="rId2"/>
          <a:srcRect l="8549" t="21612" r="7859" b="17436"/>
          <a:stretch>
            <a:fillRect/>
          </a:stretch>
        </p:blipFill>
        <p:spPr bwMode="auto">
          <a:xfrm>
            <a:off x="2416629" y="1580605"/>
            <a:ext cx="1397725" cy="655184"/>
          </a:xfrm>
          <a:prstGeom prst="rect">
            <a:avLst/>
          </a:prstGeom>
          <a:noFill/>
        </p:spPr>
      </p:pic>
      <p:pic>
        <p:nvPicPr>
          <p:cNvPr id="7" name="Imagem 6"/>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7305" y="4525512"/>
            <a:ext cx="744583" cy="666205"/>
          </a:xfrm>
          <a:prstGeom prst="rect">
            <a:avLst/>
          </a:prstGeom>
          <a:noFill/>
        </p:spPr>
      </p:pic>
      <p:pic>
        <p:nvPicPr>
          <p:cNvPr id="16386" name="Picture 2" descr="Image result for obmep 2017"/>
          <p:cNvPicPr>
            <a:picLocks noChangeAspect="1" noChangeArrowheads="1"/>
          </p:cNvPicPr>
          <p:nvPr/>
        </p:nvPicPr>
        <p:blipFill>
          <a:blip r:embed="rId4"/>
          <a:srcRect l="12670" r="10748"/>
          <a:stretch>
            <a:fillRect/>
          </a:stretch>
        </p:blipFill>
        <p:spPr bwMode="auto">
          <a:xfrm>
            <a:off x="9063317" y="1597887"/>
            <a:ext cx="766483" cy="995153"/>
          </a:xfrm>
          <a:prstGeom prst="rect">
            <a:avLst/>
          </a:prstGeom>
          <a:noFill/>
        </p:spPr>
      </p:pic>
    </p:spTree>
    <p:extLst>
      <p:ext uri="{BB962C8B-B14F-4D97-AF65-F5344CB8AC3E}">
        <p14:creationId xmlns:p14="http://schemas.microsoft.com/office/powerpoint/2010/main" xmlns="" val="133142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82339" y="847898"/>
            <a:ext cx="9601196" cy="516524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b="1" dirty="0" smtClean="0"/>
              <a:t>Exercício 11:</a:t>
            </a:r>
          </a:p>
          <a:p>
            <a:pPr marL="0" indent="0" algn="just">
              <a:buNone/>
            </a:pPr>
            <a:r>
              <a:rPr lang="pt-BR" dirty="0" smtClean="0"/>
              <a:t>Jogamos um moeda três vezes. Quantas sequências diferentes de cara e coroa podemos obter?</a:t>
            </a:r>
          </a:p>
          <a:p>
            <a:pPr marL="0" indent="0" algn="just">
              <a:buNone/>
            </a:pPr>
            <a:r>
              <a:rPr lang="pt-BR" b="1" dirty="0" smtClean="0"/>
              <a:t>Exercício 12:</a:t>
            </a:r>
          </a:p>
          <a:p>
            <a:pPr marL="0" indent="0" algn="just">
              <a:buNone/>
            </a:pPr>
            <a:r>
              <a:rPr lang="pt-BR" dirty="0" smtClean="0"/>
              <a:t>De quantos modos </a:t>
            </a:r>
            <a:r>
              <a:rPr lang="pt-BR" dirty="0" smtClean="0"/>
              <a:t>4 homens </a:t>
            </a:r>
            <a:r>
              <a:rPr lang="pt-BR" dirty="0" smtClean="0"/>
              <a:t>e </a:t>
            </a:r>
            <a:r>
              <a:rPr lang="pt-BR" dirty="0" smtClean="0"/>
              <a:t>4 mulheres </a:t>
            </a:r>
            <a:r>
              <a:rPr lang="pt-BR" dirty="0" smtClean="0"/>
              <a:t>podem se sentar em </a:t>
            </a:r>
            <a:r>
              <a:rPr lang="pt-BR" dirty="0" smtClean="0"/>
              <a:t>4 bancos de     2 lugares</a:t>
            </a:r>
            <a:r>
              <a:rPr lang="pt-BR" dirty="0" smtClean="0"/>
              <a:t>, sendo que em cada banco deve haver um homem e uma mulher? </a:t>
            </a:r>
          </a:p>
          <a:p>
            <a:pPr marL="0" indent="0" algn="just">
              <a:buNone/>
            </a:pPr>
            <a:r>
              <a:rPr lang="pt-BR" b="1" dirty="0" smtClean="0"/>
              <a:t>Exercício 13:</a:t>
            </a:r>
          </a:p>
          <a:p>
            <a:pPr marL="0" indent="0" algn="just">
              <a:buNone/>
            </a:pPr>
            <a:r>
              <a:rPr lang="pt-BR" dirty="0" smtClean="0"/>
              <a:t>De quantas maneiras distintas podemos colocar, </a:t>
            </a:r>
          </a:p>
          <a:p>
            <a:pPr marL="0" indent="0" algn="just">
              <a:buNone/>
            </a:pPr>
            <a:r>
              <a:rPr lang="pt-BR" dirty="0" smtClean="0"/>
              <a:t>1 rei, 1 peão, 1 bispo, 1 cavalo, uma rainha e </a:t>
            </a:r>
          </a:p>
          <a:p>
            <a:pPr marL="0" indent="0" algn="just">
              <a:buNone/>
            </a:pPr>
            <a:r>
              <a:rPr lang="pt-BR" dirty="0" smtClean="0"/>
              <a:t>uma torre, em 6 casas de uma mesma linha de </a:t>
            </a:r>
          </a:p>
          <a:p>
            <a:pPr marL="0" indent="0" algn="just">
              <a:buNone/>
            </a:pPr>
            <a:r>
              <a:rPr lang="pt-BR" dirty="0" smtClean="0"/>
              <a:t>tabuleiro de xadrez?</a:t>
            </a:r>
          </a:p>
          <a:p>
            <a:pPr marL="0" indent="0" algn="just">
              <a:buNone/>
            </a:pPr>
            <a:endParaRPr lang="pt-BR" dirty="0" smtClean="0"/>
          </a:p>
          <a:p>
            <a:pPr marL="0" indent="0" algn="just">
              <a:buNone/>
            </a:pPr>
            <a:endParaRPr lang="pt-BR" b="1" dirty="0" smtClean="0"/>
          </a:p>
          <a:p>
            <a:pPr marL="0" indent="0" algn="just">
              <a:buNone/>
            </a:pPr>
            <a:endParaRPr lang="pt-BR" dirty="0" smtClean="0"/>
          </a:p>
          <a:p>
            <a:pPr marL="0" indent="0" algn="just">
              <a:spcBef>
                <a:spcPts val="0"/>
              </a:spcBef>
              <a:spcAft>
                <a:spcPts val="0"/>
              </a:spcAft>
              <a:buNone/>
            </a:pPr>
            <a:endParaRPr lang="pt-BR" b="1" dirty="0" smtClean="0"/>
          </a:p>
        </p:txBody>
      </p:sp>
      <p:pic>
        <p:nvPicPr>
          <p:cNvPr id="7170" name="Picture 2" descr="Related image"/>
          <p:cNvPicPr>
            <a:picLocks noChangeAspect="1" noChangeArrowheads="1"/>
          </p:cNvPicPr>
          <p:nvPr/>
        </p:nvPicPr>
        <p:blipFill>
          <a:blip r:embed="rId2"/>
          <a:srcRect/>
          <a:stretch>
            <a:fillRect/>
          </a:stretch>
        </p:blipFill>
        <p:spPr bwMode="auto">
          <a:xfrm>
            <a:off x="7197633" y="4101737"/>
            <a:ext cx="4347448" cy="2090056"/>
          </a:xfrm>
          <a:prstGeom prst="rect">
            <a:avLst/>
          </a:prstGeom>
          <a:noFill/>
        </p:spPr>
      </p:pic>
    </p:spTree>
    <p:extLst>
      <p:ext uri="{BB962C8B-B14F-4D97-AF65-F5344CB8AC3E}">
        <p14:creationId xmlns:p14="http://schemas.microsoft.com/office/powerpoint/2010/main" xmlns="" val="126016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71599" y="920787"/>
            <a:ext cx="9692640" cy="4893647"/>
          </a:xfrm>
          <a:prstGeom prst="rect">
            <a:avLst/>
          </a:prstGeom>
        </p:spPr>
        <p:txBody>
          <a:bodyPr wrap="square">
            <a:spAutoFit/>
          </a:bodyPr>
          <a:lstStyle/>
          <a:p>
            <a:r>
              <a:rPr lang="pt-BR" sz="2400" b="1" dirty="0" smtClean="0"/>
              <a:t>Exercício 14:</a:t>
            </a:r>
          </a:p>
          <a:p>
            <a:r>
              <a:rPr lang="pt-BR" sz="2400" dirty="0" smtClean="0"/>
              <a:t>De quantas maneiras podemos colocar uma torre branca e outra preta em um tabuleiro de xadrez de modo que elas não possam se atacar mutuamente?</a:t>
            </a:r>
          </a:p>
          <a:p>
            <a:endParaRPr lang="pt-BR" sz="2400" dirty="0" smtClean="0"/>
          </a:p>
          <a:p>
            <a:endParaRPr lang="pt-BR" sz="2400" b="1" dirty="0" smtClean="0"/>
          </a:p>
          <a:p>
            <a:r>
              <a:rPr lang="pt-BR" sz="2400" b="1" dirty="0" smtClean="0"/>
              <a:t>Exercício 15:</a:t>
            </a:r>
          </a:p>
          <a:p>
            <a:endParaRPr lang="pt-BR" sz="2400" b="1" dirty="0" smtClean="0"/>
          </a:p>
          <a:p>
            <a:r>
              <a:rPr lang="pt-BR" sz="2400" dirty="0" smtClean="0"/>
              <a:t>De quantas maneiras possíveis podemos colocar um rei branco e outro preto em um tabuleiro de xadrez de modo que eles não possam se atacar mutuamente?</a:t>
            </a:r>
          </a:p>
          <a:p>
            <a:endParaRPr lang="pt-BR" sz="2400" dirty="0" smtClean="0"/>
          </a:p>
          <a:p>
            <a:endParaRPr lang="pt-BR" sz="2400" dirty="0" smtClean="0"/>
          </a:p>
          <a:p>
            <a:endParaRPr lang="pt-BR" sz="2400" dirty="0" smtClean="0"/>
          </a:p>
          <a:p>
            <a:endParaRPr lang="pt-BR" sz="2400" dirty="0" smtClean="0"/>
          </a:p>
        </p:txBody>
      </p:sp>
      <p:pic>
        <p:nvPicPr>
          <p:cNvPr id="6150" name="Picture 6" descr="Image result for dois reis no tabuleiro de xadrez"/>
          <p:cNvPicPr>
            <a:picLocks noChangeAspect="1" noChangeArrowheads="1"/>
          </p:cNvPicPr>
          <p:nvPr/>
        </p:nvPicPr>
        <p:blipFill>
          <a:blip r:embed="rId2">
            <a:lum bright="-20000" contrast="40000"/>
          </a:blip>
          <a:srcRect r="2214" b="10419"/>
          <a:stretch>
            <a:fillRect/>
          </a:stretch>
        </p:blipFill>
        <p:spPr bwMode="auto">
          <a:xfrm>
            <a:off x="8558387" y="4261820"/>
            <a:ext cx="2531979" cy="1577279"/>
          </a:xfrm>
          <a:prstGeom prst="rect">
            <a:avLst/>
          </a:prstGeom>
          <a:noFill/>
        </p:spPr>
      </p:pic>
      <p:pic>
        <p:nvPicPr>
          <p:cNvPr id="6152" name="Picture 8" descr="Related image"/>
          <p:cNvPicPr>
            <a:picLocks noChangeAspect="1" noChangeArrowheads="1"/>
          </p:cNvPicPr>
          <p:nvPr/>
        </p:nvPicPr>
        <p:blipFill>
          <a:blip r:embed="rId3"/>
          <a:srcRect/>
          <a:stretch>
            <a:fillRect/>
          </a:stretch>
        </p:blipFill>
        <p:spPr bwMode="auto">
          <a:xfrm>
            <a:off x="9196251" y="2077687"/>
            <a:ext cx="1776548" cy="14082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57619" y="925417"/>
            <a:ext cx="10157552" cy="4524315"/>
          </a:xfrm>
          <a:prstGeom prst="rect">
            <a:avLst/>
          </a:prstGeom>
        </p:spPr>
        <p:txBody>
          <a:bodyPr wrap="square">
            <a:spAutoFit/>
          </a:bodyPr>
          <a:lstStyle/>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p:txBody>
      </p:sp>
      <p:pic>
        <p:nvPicPr>
          <p:cNvPr id="3" name="Picture 4" descr="Image result for duas torres no tabuleiro de xadrez"/>
          <p:cNvPicPr>
            <a:picLocks noChangeAspect="1" noChangeArrowheads="1"/>
          </p:cNvPicPr>
          <p:nvPr/>
        </p:nvPicPr>
        <p:blipFill>
          <a:blip r:embed="rId2"/>
          <a:srcRect/>
          <a:stretch>
            <a:fillRect/>
          </a:stretch>
        </p:blipFill>
        <p:spPr bwMode="auto">
          <a:xfrm>
            <a:off x="1448797" y="1105897"/>
            <a:ext cx="4050666" cy="4050666"/>
          </a:xfrm>
          <a:prstGeom prst="rect">
            <a:avLst/>
          </a:prstGeom>
          <a:noFill/>
        </p:spPr>
      </p:pic>
      <p:pic>
        <p:nvPicPr>
          <p:cNvPr id="5122" name="Picture 2" descr="Image result for duas torres no tabuleiro de xadrez"/>
          <p:cNvPicPr>
            <a:picLocks noChangeAspect="1" noChangeArrowheads="1"/>
          </p:cNvPicPr>
          <p:nvPr/>
        </p:nvPicPr>
        <p:blipFill>
          <a:blip r:embed="rId3"/>
          <a:srcRect/>
          <a:stretch>
            <a:fillRect/>
          </a:stretch>
        </p:blipFill>
        <p:spPr bwMode="auto">
          <a:xfrm>
            <a:off x="6151426" y="1132885"/>
            <a:ext cx="3933100" cy="39331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57619" y="925417"/>
            <a:ext cx="10157552" cy="4524315"/>
          </a:xfrm>
          <a:prstGeom prst="rect">
            <a:avLst/>
          </a:prstGeom>
        </p:spPr>
        <p:txBody>
          <a:bodyPr wrap="square">
            <a:spAutoFit/>
          </a:bodyPr>
          <a:lstStyle/>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a:p>
            <a:pPr algn="just"/>
            <a:endParaRPr lang="pt-BR" sz="2400" b="1" dirty="0" smtClean="0"/>
          </a:p>
        </p:txBody>
      </p:sp>
      <p:pic>
        <p:nvPicPr>
          <p:cNvPr id="37890" name="Picture 2" descr="Image result for somente dois reis no tabuleiro de xadrez"/>
          <p:cNvPicPr>
            <a:picLocks noChangeAspect="1" noChangeArrowheads="1"/>
          </p:cNvPicPr>
          <p:nvPr/>
        </p:nvPicPr>
        <p:blipFill>
          <a:blip r:embed="rId2"/>
          <a:srcRect/>
          <a:stretch>
            <a:fillRect/>
          </a:stretch>
        </p:blipFill>
        <p:spPr bwMode="auto">
          <a:xfrm>
            <a:off x="6791507" y="941477"/>
            <a:ext cx="4533806" cy="4505734"/>
          </a:xfrm>
          <a:prstGeom prst="rect">
            <a:avLst/>
          </a:prstGeom>
          <a:noFill/>
        </p:spPr>
      </p:pic>
      <p:pic>
        <p:nvPicPr>
          <p:cNvPr id="37894" name="Picture 6" descr="Image result for  dois reis no tabuleiro "/>
          <p:cNvPicPr>
            <a:picLocks noChangeAspect="1" noChangeArrowheads="1"/>
          </p:cNvPicPr>
          <p:nvPr/>
        </p:nvPicPr>
        <p:blipFill>
          <a:blip r:embed="rId3"/>
          <a:srcRect/>
          <a:stretch>
            <a:fillRect/>
          </a:stretch>
        </p:blipFill>
        <p:spPr bwMode="auto">
          <a:xfrm>
            <a:off x="1306286" y="1023501"/>
            <a:ext cx="4297680" cy="4285402"/>
          </a:xfrm>
          <a:prstGeom prst="rect">
            <a:avLst/>
          </a:prstGeom>
          <a:noFill/>
        </p:spPr>
      </p:pic>
      <p:pic>
        <p:nvPicPr>
          <p:cNvPr id="9" name="Picture 6" descr="Image result for  dois reis no tabuleiro "/>
          <p:cNvPicPr>
            <a:picLocks noChangeAspect="1" noChangeArrowheads="1"/>
          </p:cNvPicPr>
          <p:nvPr/>
        </p:nvPicPr>
        <p:blipFill>
          <a:blip r:embed="rId3"/>
          <a:srcRect l="49146" t="83789" r="38707" b="4422"/>
          <a:stretch>
            <a:fillRect/>
          </a:stretch>
        </p:blipFill>
        <p:spPr bwMode="auto">
          <a:xfrm>
            <a:off x="1476104" y="4637313"/>
            <a:ext cx="472440" cy="4572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apresentacaooficial-memoriasdocarcere-140422184828-phpapp02/95/apresentacao-oficial-memorias-do-carcere-20-638.jpg?cb=1398192636"/>
          <p:cNvPicPr>
            <a:picLocks noChangeAspect="1" noChangeArrowheads="1"/>
          </p:cNvPicPr>
          <p:nvPr/>
        </p:nvPicPr>
        <p:blipFill>
          <a:blip r:embed="rId2"/>
          <a:srcRect/>
          <a:stretch>
            <a:fillRect/>
          </a:stretch>
        </p:blipFill>
        <p:spPr bwMode="auto">
          <a:xfrm>
            <a:off x="483328" y="478835"/>
            <a:ext cx="6620562" cy="5908901"/>
          </a:xfrm>
          <a:prstGeom prst="rect">
            <a:avLst/>
          </a:prstGeom>
          <a:noFill/>
        </p:spPr>
      </p:pic>
      <p:pic>
        <p:nvPicPr>
          <p:cNvPr id="1026" name="Picture 2" descr="Image result for a vida é uma combinação de destino e livre arbitrio"/>
          <p:cNvPicPr>
            <a:picLocks noChangeAspect="1" noChangeArrowheads="1"/>
          </p:cNvPicPr>
          <p:nvPr/>
        </p:nvPicPr>
        <p:blipFill>
          <a:blip r:embed="rId3"/>
          <a:srcRect/>
          <a:stretch>
            <a:fillRect/>
          </a:stretch>
        </p:blipFill>
        <p:spPr bwMode="auto">
          <a:xfrm>
            <a:off x="7093131" y="452050"/>
            <a:ext cx="4650377" cy="594874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t/>
            </a:r>
            <a:br>
              <a:rPr lang="pt-BR" sz="4900" dirty="0" smtClean="0"/>
            </a:br>
            <a:r>
              <a:rPr lang="pt-BR" sz="4900" dirty="0" smtClean="0"/>
              <a:t>Métodos de Contagem</a:t>
            </a:r>
            <a:r>
              <a:rPr lang="pt-BR" dirty="0"/>
              <a:t/>
            </a:r>
            <a:br>
              <a:rPr lang="pt-BR" dirty="0"/>
            </a:br>
            <a:endParaRPr lang="pt-BR" dirty="0"/>
          </a:p>
        </p:txBody>
      </p:sp>
      <p:sp>
        <p:nvSpPr>
          <p:cNvPr id="3" name="Espaço Reservado para Conteúdo 2"/>
          <p:cNvSpPr>
            <a:spLocks noGrp="1"/>
          </p:cNvSpPr>
          <p:nvPr>
            <p:ph idx="1"/>
          </p:nvPr>
        </p:nvSpPr>
        <p:spPr>
          <a:xfrm>
            <a:off x="1295401" y="2556931"/>
            <a:ext cx="9601196" cy="3480797"/>
          </a:xfrm>
        </p:spPr>
        <p:txBody>
          <a:bodyPr>
            <a:normAutofit/>
          </a:bodyPr>
          <a:lstStyle/>
          <a:p>
            <a:pPr algn="just"/>
            <a:r>
              <a:rPr lang="pt-BR" dirty="0" smtClean="0"/>
              <a:t>Frequentemente estamos interessados em contar o número de maneiras em que determinadas ações podem ser executadas. De quantas maneiras podemos nos vestir? De quantas formas podemos viajar de uma cidade para outra? De quantas formas podemos combinar as opções de comida para montar o cardápio de um jantar?</a:t>
            </a:r>
          </a:p>
          <a:p>
            <a:pPr>
              <a:buNone/>
            </a:pPr>
            <a:endParaRPr lang="pt-BR" dirty="0"/>
          </a:p>
        </p:txBody>
      </p:sp>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 typeface="Wingdings" panose="05000000000000000000" pitchFamily="2" charset="2"/>
              <a:buChar char="Ø"/>
            </a:pPr>
            <a:r>
              <a:rPr lang="pt-BR" dirty="0" smtClean="0"/>
              <a:t> </a:t>
            </a:r>
            <a:r>
              <a:rPr lang="pt-BR" b="1" dirty="0" smtClean="0"/>
              <a:t>Exercício 1:</a:t>
            </a:r>
          </a:p>
          <a:p>
            <a:pPr algn="just">
              <a:buNone/>
            </a:pPr>
            <a:r>
              <a:rPr lang="pt-BR" dirty="0" smtClean="0"/>
              <a:t>Uma bandeira com a forma abaixo vai ser pintada utilizando duas das cores</a:t>
            </a:r>
          </a:p>
          <a:p>
            <a:pPr algn="just">
              <a:buNone/>
            </a:pPr>
            <a:r>
              <a:rPr lang="pt-BR" dirty="0" smtClean="0"/>
              <a:t>dadas.</a:t>
            </a:r>
            <a:r>
              <a:rPr lang="pt-BR" b="1" dirty="0" smtClean="0"/>
              <a:t> </a:t>
            </a:r>
          </a:p>
          <a:p>
            <a:pPr algn="just">
              <a:buNone/>
            </a:pPr>
            <a:r>
              <a:rPr lang="pt-BR" dirty="0" smtClean="0"/>
              <a:t>Liste todas as possíveis bandeiras. Quantas são elas?</a:t>
            </a:r>
            <a:endParaRPr lang="pt-BR" b="1" dirty="0" smtClean="0"/>
          </a:p>
          <a:p>
            <a:pPr algn="just">
              <a:buNone/>
            </a:pPr>
            <a:endParaRPr lang="pt-BR" sz="2000" b="1" dirty="0" smtClean="0"/>
          </a:p>
          <a:p>
            <a:pPr marL="0" indent="0" algn="just">
              <a:buNone/>
            </a:pPr>
            <a:endParaRPr lang="pt-BR" sz="2000" dirty="0"/>
          </a:p>
        </p:txBody>
      </p:sp>
      <p:pic>
        <p:nvPicPr>
          <p:cNvPr id="1026" name="Picture 2"/>
          <p:cNvPicPr>
            <a:picLocks noChangeAspect="1" noChangeArrowheads="1"/>
          </p:cNvPicPr>
          <p:nvPr/>
        </p:nvPicPr>
        <p:blipFill>
          <a:blip r:embed="rId2"/>
          <a:srcRect l="42167" t="57679" r="42372" b="28571"/>
          <a:stretch>
            <a:fillRect/>
          </a:stretch>
        </p:blipFill>
        <p:spPr bwMode="auto">
          <a:xfrm>
            <a:off x="3095897" y="2952207"/>
            <a:ext cx="6139540" cy="3069770"/>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2930" t="38214" r="38055" b="28750"/>
          <a:stretch>
            <a:fillRect/>
          </a:stretch>
        </p:blipFill>
        <p:spPr bwMode="auto">
          <a:xfrm>
            <a:off x="2134614" y="1058092"/>
            <a:ext cx="7466586" cy="4779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6214" y="982132"/>
            <a:ext cx="9601196" cy="1303867"/>
          </a:xfrm>
        </p:spPr>
        <p:txBody>
          <a:bodyPr>
            <a:normAutofit/>
          </a:bodyPr>
          <a:lstStyle/>
          <a:p>
            <a:r>
              <a:rPr lang="pt-BR" sz="4900" dirty="0" smtClean="0"/>
              <a:t>Princípio Multiplicativo </a:t>
            </a:r>
            <a:endParaRPr lang="pt-BR" dirty="0"/>
          </a:p>
        </p:txBody>
      </p:sp>
      <p:sp>
        <p:nvSpPr>
          <p:cNvPr id="3" name="Espaço Reservado para Conteúdo 2"/>
          <p:cNvSpPr>
            <a:spLocks noGrp="1"/>
          </p:cNvSpPr>
          <p:nvPr>
            <p:ph idx="1"/>
          </p:nvPr>
        </p:nvSpPr>
        <p:spPr>
          <a:xfrm>
            <a:off x="1295402" y="2556931"/>
            <a:ext cx="9601196" cy="3480797"/>
          </a:xfrm>
        </p:spPr>
        <p:txBody>
          <a:bodyPr>
            <a:normAutofit/>
          </a:bodyPr>
          <a:lstStyle/>
          <a:p>
            <a:endParaRPr lang="pt-BR" dirty="0" smtClean="0"/>
          </a:p>
          <a:p>
            <a:endParaRPr lang="pt-BR" dirty="0" smtClean="0"/>
          </a:p>
          <a:p>
            <a:r>
              <a:rPr lang="pt-BR" dirty="0" smtClean="0"/>
              <a:t>__________________    x    ___________________ = ____________</a:t>
            </a:r>
          </a:p>
          <a:p>
            <a:pPr>
              <a:buNone/>
            </a:pPr>
            <a:r>
              <a:rPr lang="pt-BR" dirty="0" smtClean="0"/>
              <a:t>      </a:t>
            </a:r>
            <a:endParaRPr lang="pt-BR" dirty="0"/>
          </a:p>
          <a:p>
            <a:endParaRPr lang="pt-BR" dirty="0" smtClean="0"/>
          </a:p>
          <a:p>
            <a:endParaRPr lang="pt-BR" dirty="0"/>
          </a:p>
        </p:txBody>
      </p:sp>
      <p:sp>
        <p:nvSpPr>
          <p:cNvPr id="4" name="Retângulo 3"/>
          <p:cNvSpPr/>
          <p:nvPr/>
        </p:nvSpPr>
        <p:spPr>
          <a:xfrm>
            <a:off x="2442755" y="4062549"/>
            <a:ext cx="75764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6165668" y="4010297"/>
            <a:ext cx="705394" cy="679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61599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None/>
            </a:pPr>
            <a:endParaRPr lang="pt-BR" dirty="0"/>
          </a:p>
        </p:txBody>
      </p:sp>
      <p:sp>
        <p:nvSpPr>
          <p:cNvPr id="6" name="Retângulo 5"/>
          <p:cNvSpPr/>
          <p:nvPr/>
        </p:nvSpPr>
        <p:spPr>
          <a:xfrm>
            <a:off x="1227909" y="1110343"/>
            <a:ext cx="9431382" cy="4031873"/>
          </a:xfrm>
          <a:prstGeom prst="rect">
            <a:avLst/>
          </a:prstGeom>
        </p:spPr>
        <p:txBody>
          <a:bodyPr wrap="square">
            <a:spAutoFit/>
          </a:bodyPr>
          <a:lstStyle/>
          <a:p>
            <a:pPr algn="ctr"/>
            <a:r>
              <a:rPr lang="pt-BR" sz="4400" dirty="0" smtClean="0"/>
              <a:t>Outra forma de Resolução</a:t>
            </a:r>
          </a:p>
          <a:p>
            <a:pPr algn="ctr"/>
            <a:r>
              <a:rPr lang="pt-BR" sz="4400" dirty="0" smtClean="0"/>
              <a:t>(Árvore das Possibilidades) </a:t>
            </a:r>
          </a:p>
          <a:p>
            <a:pPr algn="ctr"/>
            <a:endParaRPr lang="pt-BR" sz="4400" dirty="0" smtClean="0"/>
          </a:p>
          <a:p>
            <a:pPr algn="ctr"/>
            <a:endParaRPr lang="pt-BR" sz="4400" dirty="0" smtClean="0"/>
          </a:p>
          <a:p>
            <a:pPr algn="ctr"/>
            <a:endParaRPr lang="pt-BR" sz="4400" dirty="0" smtClean="0"/>
          </a:p>
          <a:p>
            <a:pPr algn="ctr"/>
            <a:endParaRPr lang="pt-BR" dirty="0" smtClean="0"/>
          </a:p>
          <a:p>
            <a:pPr algn="ctr">
              <a:buNone/>
            </a:pPr>
            <a:r>
              <a:rPr lang="pt-BR" dirty="0" smtClean="0"/>
              <a:t>      </a:t>
            </a:r>
            <a:endParaRPr lang="pt-BR" dirty="0"/>
          </a:p>
        </p:txBody>
      </p:sp>
      <p:pic>
        <p:nvPicPr>
          <p:cNvPr id="3074" name="Picture 2"/>
          <p:cNvPicPr>
            <a:picLocks noChangeAspect="1" noChangeArrowheads="1"/>
          </p:cNvPicPr>
          <p:nvPr/>
        </p:nvPicPr>
        <p:blipFill>
          <a:blip r:embed="rId2"/>
          <a:srcRect l="43874" t="38571" r="42773" b="30714"/>
          <a:stretch>
            <a:fillRect/>
          </a:stretch>
        </p:blipFill>
        <p:spPr bwMode="auto">
          <a:xfrm>
            <a:off x="4310743" y="2453753"/>
            <a:ext cx="2769326" cy="3581385"/>
          </a:xfrm>
          <a:prstGeom prst="rect">
            <a:avLst/>
          </a:prstGeom>
          <a:noFill/>
          <a:ln w="9525">
            <a:noFill/>
            <a:miter lim="800000"/>
            <a:headEnd/>
            <a:tailEnd/>
          </a:ln>
        </p:spPr>
      </p:pic>
    </p:spTree>
    <p:extLst>
      <p:ext uri="{BB962C8B-B14F-4D97-AF65-F5344CB8AC3E}">
        <p14:creationId xmlns:p14="http://schemas.microsoft.com/office/powerpoint/2010/main" xmlns="" val="209391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Wingdings" pitchFamily="2" charset="2"/>
              <a:buChar char="Ø"/>
            </a:pPr>
            <a:r>
              <a:rPr lang="pt-BR" dirty="0" smtClean="0"/>
              <a:t>  </a:t>
            </a:r>
            <a:r>
              <a:rPr lang="pt-BR" b="1" dirty="0" smtClean="0"/>
              <a:t>Exercícios 2:</a:t>
            </a:r>
            <a:endParaRPr lang="pt-BR" dirty="0" smtClean="0"/>
          </a:p>
          <a:p>
            <a:pPr marL="0" indent="0" algn="just">
              <a:buFont typeface="Wingdings" pitchFamily="2" charset="2"/>
              <a:buChar char="Ø"/>
            </a:pPr>
            <a:r>
              <a:rPr lang="pt-BR" dirty="0" smtClean="0"/>
              <a:t>Quantas são as formas de pintar a bandeira a seguir utilizando 3 cores diferentes dentre 4 dadas?</a:t>
            </a:r>
          </a:p>
          <a:p>
            <a:pPr marL="0" indent="0" algn="just">
              <a:buFont typeface="Wingdings" pitchFamily="2" charset="2"/>
              <a:buChar char="Ø"/>
            </a:pPr>
            <a:endParaRPr lang="pt-BR" dirty="0" smtClean="0"/>
          </a:p>
          <a:p>
            <a:pPr marL="0" indent="0" algn="just">
              <a:buNone/>
            </a:pPr>
            <a:endParaRPr lang="pt-BR" dirty="0" smtClean="0"/>
          </a:p>
          <a:p>
            <a:pPr marL="0" indent="0" algn="just">
              <a:buFont typeface="Wingdings" pitchFamily="2" charset="2"/>
              <a:buChar char="Ø"/>
            </a:pPr>
            <a:endParaRPr lang="pt-BR" dirty="0" smtClean="0"/>
          </a:p>
          <a:p>
            <a:pPr marL="0" indent="0" algn="just">
              <a:buFont typeface="Wingdings" pitchFamily="2" charset="2"/>
              <a:buChar char="Ø"/>
            </a:pPr>
            <a:r>
              <a:rPr lang="pt-BR" dirty="0" smtClean="0"/>
              <a:t>  </a:t>
            </a:r>
            <a:r>
              <a:rPr lang="pt-BR" b="1" dirty="0" smtClean="0"/>
              <a:t>Exercícios 3: </a:t>
            </a:r>
            <a:r>
              <a:rPr lang="pt-BR" dirty="0" smtClean="0"/>
              <a:t>Para pintar a bandeira abaixo, há 4 cores disponíveis. De quantos modos ela pode ser pintada de modo que faixas adjacentes tenham cores distintas? </a:t>
            </a:r>
          </a:p>
          <a:p>
            <a:pPr marL="0" indent="0" algn="just">
              <a:buNone/>
            </a:pPr>
            <a:endParaRPr lang="pt-BR" dirty="0"/>
          </a:p>
        </p:txBody>
      </p:sp>
      <p:pic>
        <p:nvPicPr>
          <p:cNvPr id="4098" name="Picture 2"/>
          <p:cNvPicPr>
            <a:picLocks noChangeAspect="1" noChangeArrowheads="1"/>
          </p:cNvPicPr>
          <p:nvPr/>
        </p:nvPicPr>
        <p:blipFill>
          <a:blip r:embed="rId2"/>
          <a:srcRect l="33734" t="52500" r="42472" b="24938"/>
          <a:stretch>
            <a:fillRect/>
          </a:stretch>
        </p:blipFill>
        <p:spPr bwMode="auto">
          <a:xfrm>
            <a:off x="4650379" y="1920240"/>
            <a:ext cx="3749040" cy="1998617"/>
          </a:xfrm>
          <a:prstGeom prst="rect">
            <a:avLst/>
          </a:prstGeom>
          <a:noFill/>
          <a:ln w="9525">
            <a:noFill/>
            <a:miter lim="800000"/>
            <a:headEnd/>
            <a:tailEnd/>
          </a:ln>
        </p:spPr>
      </p:pic>
      <p:pic>
        <p:nvPicPr>
          <p:cNvPr id="4099" name="Picture 3"/>
          <p:cNvPicPr>
            <a:picLocks noChangeAspect="1" noChangeArrowheads="1"/>
          </p:cNvPicPr>
          <p:nvPr/>
        </p:nvPicPr>
        <p:blipFill>
          <a:blip r:embed="rId3"/>
          <a:srcRect l="36681" t="56339" r="39927" b="22589"/>
          <a:stretch>
            <a:fillRect/>
          </a:stretch>
        </p:blipFill>
        <p:spPr bwMode="auto">
          <a:xfrm>
            <a:off x="4963885" y="4689565"/>
            <a:ext cx="2743199" cy="1389260"/>
          </a:xfrm>
          <a:prstGeom prst="rect">
            <a:avLst/>
          </a:prstGeom>
          <a:noFill/>
          <a:ln w="9525">
            <a:noFill/>
            <a:miter lim="800000"/>
            <a:headEnd/>
            <a:tailEnd/>
          </a:ln>
        </p:spPr>
      </p:pic>
    </p:spTree>
    <p:extLst>
      <p:ext uri="{BB962C8B-B14F-4D97-AF65-F5344CB8AC3E}">
        <p14:creationId xmlns:p14="http://schemas.microsoft.com/office/powerpoint/2010/main" xmlns="" val="198330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sz="7400" b="1" dirty="0" smtClean="0"/>
              <a:t>Exercício 4:</a:t>
            </a:r>
          </a:p>
          <a:p>
            <a:pPr marL="0" indent="0" algn="just">
              <a:buNone/>
            </a:pPr>
            <a:r>
              <a:rPr lang="pt-BR" sz="7400" dirty="0" smtClean="0"/>
              <a:t>Quantos são os números de três algarismos distintos?</a:t>
            </a:r>
          </a:p>
          <a:p>
            <a:pPr marL="0" indent="0" algn="just">
              <a:buNone/>
            </a:pPr>
            <a:r>
              <a:rPr lang="pt-BR" sz="7400" b="1" dirty="0" smtClean="0"/>
              <a:t>Exercício 5: </a:t>
            </a:r>
          </a:p>
          <a:p>
            <a:pPr marL="0" indent="0" algn="just">
              <a:buNone/>
            </a:pPr>
            <a:r>
              <a:rPr lang="pt-BR" sz="7200" dirty="0" smtClean="0"/>
              <a:t>O código Morse usa duas letras, ponto e traço, e as palavras têm de 1 a 4 letras. Quantas são as palavras do código Morse?</a:t>
            </a:r>
            <a:endParaRPr lang="pt-BR" sz="7200" b="1" dirty="0" smtClean="0"/>
          </a:p>
          <a:p>
            <a:pPr marL="0" indent="0" algn="just">
              <a:buNone/>
            </a:pPr>
            <a:r>
              <a:rPr lang="pt-BR" sz="7400" b="1" dirty="0" smtClean="0"/>
              <a:t>Exercício 6: </a:t>
            </a:r>
          </a:p>
          <a:p>
            <a:pPr marL="0" indent="0" algn="just">
              <a:buNone/>
            </a:pPr>
            <a:r>
              <a:rPr lang="pt-BR" sz="7400" dirty="0" smtClean="0"/>
              <a:t>João e Isabel lançam, cada um, um dado. </a:t>
            </a:r>
          </a:p>
          <a:p>
            <a:pPr marL="0" indent="0" algn="just">
              <a:buNone/>
            </a:pPr>
            <a:r>
              <a:rPr lang="pt-BR" sz="7400" dirty="0" smtClean="0"/>
              <a:t>(a) Quantas são as possíveis combinações de resultado? </a:t>
            </a:r>
          </a:p>
          <a:p>
            <a:pPr marL="457200" indent="-457200" algn="just">
              <a:buNone/>
            </a:pPr>
            <a:r>
              <a:rPr lang="pt-BR" sz="7400" dirty="0" smtClean="0"/>
              <a:t>(b) Quantas são as possíveis somas que eles podem obter? </a:t>
            </a:r>
          </a:p>
          <a:p>
            <a:pPr marL="457200" indent="-457200" algn="just">
              <a:buNone/>
            </a:pPr>
            <a:r>
              <a:rPr lang="pt-BR" sz="7400" b="1" dirty="0" smtClean="0"/>
              <a:t>Exercício 7: </a:t>
            </a:r>
            <a:r>
              <a:rPr lang="pt-BR" sz="7400" dirty="0" smtClean="0"/>
              <a:t>Cada dígito de uma calculadora é mostrado no visor acendendo filamentos dispostos</a:t>
            </a:r>
          </a:p>
          <a:p>
            <a:pPr marL="457200" indent="-457200" algn="just">
              <a:buNone/>
            </a:pPr>
            <a:r>
              <a:rPr lang="pt-BR" sz="7400" dirty="0" smtClean="0"/>
              <a:t>como mostra a figura a seguir. Quantos símbolos diferentes podem ser representados? (Não inclua o</a:t>
            </a:r>
          </a:p>
          <a:p>
            <a:pPr marL="457200" indent="-457200" algn="just">
              <a:buNone/>
            </a:pPr>
            <a:r>
              <a:rPr lang="pt-BR" sz="7400" dirty="0" smtClean="0"/>
              <a:t>caso em que nenhum filamento é aceso.)</a:t>
            </a:r>
            <a:r>
              <a:rPr lang="pt-BR" sz="7400" b="1" dirty="0" smtClean="0"/>
              <a:t> </a:t>
            </a:r>
          </a:p>
          <a:p>
            <a:pPr marL="457200" indent="-457200" algn="just">
              <a:buNone/>
            </a:pPr>
            <a:endParaRPr lang="pt-BR" sz="7400" b="1" dirty="0" smtClean="0"/>
          </a:p>
          <a:p>
            <a:pPr marL="457200" indent="-457200" algn="just">
              <a:buNone/>
            </a:pPr>
            <a:endParaRPr lang="pt-BR" sz="7400" b="1" dirty="0" smtClean="0"/>
          </a:p>
          <a:p>
            <a:pPr marL="457200" indent="-457200" algn="just">
              <a:buNone/>
            </a:pPr>
            <a:endParaRPr lang="pt-BR" sz="7400" b="1" dirty="0" smtClean="0"/>
          </a:p>
          <a:p>
            <a:pPr marL="457200" indent="-457200" algn="just">
              <a:buNone/>
            </a:pPr>
            <a:endParaRPr lang="pt-BR" b="1" dirty="0" smtClean="0"/>
          </a:p>
          <a:p>
            <a:pPr marL="457200" indent="-457200" algn="just">
              <a:buNone/>
            </a:pPr>
            <a:endParaRPr lang="pt-BR" dirty="0" smtClean="0"/>
          </a:p>
          <a:p>
            <a:pPr marL="457200" indent="-457200" algn="just">
              <a:buNone/>
            </a:pPr>
            <a:endParaRPr lang="pt-BR" b="1" dirty="0" smtClean="0"/>
          </a:p>
          <a:p>
            <a:pPr marL="457200" indent="-457200" algn="just">
              <a:buNone/>
            </a:pPr>
            <a:endParaRPr lang="pt-BR" b="1" dirty="0" smtClean="0"/>
          </a:p>
          <a:p>
            <a:pPr marL="0" indent="0" algn="just">
              <a:buNone/>
            </a:pPr>
            <a:r>
              <a:rPr lang="pt-BR" dirty="0" smtClean="0"/>
              <a:t> </a:t>
            </a:r>
          </a:p>
          <a:p>
            <a:pPr marL="0" indent="0" algn="just">
              <a:buNone/>
            </a:pPr>
            <a:endParaRPr lang="pt-BR" b="1" dirty="0" smtClean="0"/>
          </a:p>
          <a:p>
            <a:pPr marL="0" indent="0" algn="just">
              <a:buNone/>
            </a:pPr>
            <a:endParaRPr lang="pt-BR" dirty="0" smtClean="0"/>
          </a:p>
          <a:p>
            <a:pPr marL="0" indent="0" algn="just">
              <a:buNone/>
            </a:pPr>
            <a:endParaRPr lang="pt-BR" dirty="0" smtClean="0"/>
          </a:p>
          <a:p>
            <a:pPr marL="0" indent="0" algn="just">
              <a:buNone/>
            </a:pPr>
            <a:endParaRPr lang="pt-BR" b="1" dirty="0" smtClean="0"/>
          </a:p>
        </p:txBody>
      </p:sp>
      <p:pic>
        <p:nvPicPr>
          <p:cNvPr id="5122" name="Picture 2"/>
          <p:cNvPicPr>
            <a:picLocks noChangeAspect="1" noChangeArrowheads="1"/>
          </p:cNvPicPr>
          <p:nvPr/>
        </p:nvPicPr>
        <p:blipFill>
          <a:blip r:embed="rId2">
            <a:lum bright="-20000" contrast="40000"/>
          </a:blip>
          <a:srcRect l="45078" t="55893" r="49300" b="32143"/>
          <a:stretch>
            <a:fillRect/>
          </a:stretch>
        </p:blipFill>
        <p:spPr bwMode="auto">
          <a:xfrm>
            <a:off x="8033656" y="4702628"/>
            <a:ext cx="1227910" cy="1469108"/>
          </a:xfrm>
          <a:prstGeom prst="rect">
            <a:avLst/>
          </a:prstGeom>
          <a:noFill/>
          <a:ln w="9525">
            <a:noFill/>
            <a:miter lim="800000"/>
            <a:headEnd/>
            <a:tailEnd/>
          </a:ln>
        </p:spPr>
      </p:pic>
    </p:spTree>
    <p:extLst>
      <p:ext uri="{BB962C8B-B14F-4D97-AF65-F5344CB8AC3E}">
        <p14:creationId xmlns:p14="http://schemas.microsoft.com/office/powerpoint/2010/main" xmlns="" val="120299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b="1" dirty="0" smtClean="0"/>
              <a:t>Exercício 8: </a:t>
            </a:r>
            <a:r>
              <a:rPr lang="pt-BR" dirty="0" smtClean="0"/>
              <a:t>Para pintar a bandeira abaixo estão disponíveis as seis cores dadas, sendo que regiões adjacentes devem ser pintadas de cores diferentes. </a:t>
            </a:r>
          </a:p>
          <a:p>
            <a:pPr marL="457200" indent="-457200" algn="just">
              <a:buNone/>
            </a:pPr>
            <a:r>
              <a:rPr lang="pt-BR" dirty="0" smtClean="0"/>
              <a:t>(a) Qual é o número mínimo de cores a serem usadas? </a:t>
            </a:r>
          </a:p>
          <a:p>
            <a:pPr marL="457200" indent="-457200" algn="just">
              <a:buNone/>
            </a:pPr>
            <a:r>
              <a:rPr lang="pt-BR" dirty="0" smtClean="0"/>
              <a:t>(b) De quantos modos a pode ser pintada? </a:t>
            </a:r>
          </a:p>
          <a:p>
            <a:pPr marL="457200" indent="-457200" algn="just">
              <a:buNone/>
            </a:pPr>
            <a:r>
              <a:rPr lang="pt-BR" b="1" dirty="0" smtClean="0"/>
              <a:t>Exercício 9:</a:t>
            </a:r>
          </a:p>
          <a:p>
            <a:pPr marL="457200" indent="-457200" algn="just">
              <a:buNone/>
            </a:pPr>
            <a:r>
              <a:rPr lang="pt-BR" dirty="0" smtClean="0"/>
              <a:t>Liste todos os subconjuntos de {1, 2, 3}. Quantos são eles? De modo geral,</a:t>
            </a:r>
          </a:p>
          <a:p>
            <a:pPr marL="457200" indent="-457200" algn="just">
              <a:buNone/>
            </a:pPr>
            <a:r>
              <a:rPr lang="pt-BR" dirty="0" smtClean="0"/>
              <a:t>quantos são os subconjuntos de um conjunto que tem n elementos? </a:t>
            </a:r>
          </a:p>
          <a:p>
            <a:pPr marL="457200" indent="-457200" algn="just">
              <a:buNone/>
            </a:pPr>
            <a:r>
              <a:rPr lang="pt-BR" b="1" dirty="0" smtClean="0"/>
              <a:t>Exercício 10: </a:t>
            </a:r>
          </a:p>
          <a:p>
            <a:pPr marL="457200" indent="-457200" algn="just">
              <a:buNone/>
            </a:pPr>
            <a:r>
              <a:rPr lang="pt-BR" dirty="0" smtClean="0"/>
              <a:t>Cada peça de um dominó apresenta um par de números de 0 a 6, não</a:t>
            </a:r>
          </a:p>
          <a:p>
            <a:pPr marL="457200" indent="-457200" algn="just">
              <a:buNone/>
            </a:pPr>
            <a:r>
              <a:rPr lang="pt-BR" dirty="0" smtClean="0"/>
              <a:t>necessariamente distintos. Quantas são essas peças? E se os números forem de 0 a 8?</a:t>
            </a:r>
            <a:endParaRPr lang="pt-BR" b="1" dirty="0" smtClean="0"/>
          </a:p>
          <a:p>
            <a:pPr marL="457200" indent="-457200" algn="just">
              <a:buNone/>
            </a:pPr>
            <a:endParaRPr lang="pt-BR" b="1" dirty="0" smtClean="0"/>
          </a:p>
          <a:p>
            <a:pPr marL="0" indent="0" algn="just">
              <a:buNone/>
            </a:pPr>
            <a:endParaRPr lang="pt-BR" sz="2000" dirty="0"/>
          </a:p>
          <a:p>
            <a:pPr marL="0" indent="0" algn="just">
              <a:buNone/>
            </a:pPr>
            <a:endParaRPr lang="pt-BR" sz="2000" dirty="0"/>
          </a:p>
        </p:txBody>
      </p:sp>
      <p:pic>
        <p:nvPicPr>
          <p:cNvPr id="6146" name="Picture 2"/>
          <p:cNvPicPr>
            <a:picLocks noChangeAspect="1" noChangeArrowheads="1"/>
          </p:cNvPicPr>
          <p:nvPr/>
        </p:nvPicPr>
        <p:blipFill>
          <a:blip r:embed="rId2"/>
          <a:srcRect l="36745" t="27321" r="40364" b="54822"/>
          <a:stretch>
            <a:fillRect/>
          </a:stretch>
        </p:blipFill>
        <p:spPr bwMode="auto">
          <a:xfrm>
            <a:off x="7994469" y="1750423"/>
            <a:ext cx="2978331" cy="1306286"/>
          </a:xfrm>
          <a:prstGeom prst="rect">
            <a:avLst/>
          </a:prstGeom>
          <a:noFill/>
          <a:ln w="9525">
            <a:noFill/>
            <a:miter lim="800000"/>
            <a:headEnd/>
            <a:tailEnd/>
          </a:ln>
        </p:spPr>
      </p:pic>
    </p:spTree>
    <p:extLst>
      <p:ext uri="{BB962C8B-B14F-4D97-AF65-F5344CB8AC3E}">
        <p14:creationId xmlns:p14="http://schemas.microsoft.com/office/powerpoint/2010/main" xmlns="" val="353896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4498</TotalTime>
  <Words>566</Words>
  <Application>Microsoft Office PowerPoint</Application>
  <PresentationFormat>Personalizar</PresentationFormat>
  <Paragraphs>98</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Orgânico</vt:lpstr>
      <vt:lpstr>Contagem: Princípios  multiplicativo e aditivo. </vt:lpstr>
      <vt:lpstr> Métodos de Contagem </vt:lpstr>
      <vt:lpstr>Slide 3</vt:lpstr>
      <vt:lpstr>Slide 4</vt:lpstr>
      <vt:lpstr>Princípio Multiplicativo </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Aritmética</dc:title>
  <dc:creator>Renato</dc:creator>
  <cp:lastModifiedBy>Samsung</cp:lastModifiedBy>
  <cp:revision>81</cp:revision>
  <dcterms:created xsi:type="dcterms:W3CDTF">2015-01-13T23:40:40Z</dcterms:created>
  <dcterms:modified xsi:type="dcterms:W3CDTF">2017-04-22T16:45:22Z</dcterms:modified>
</cp:coreProperties>
</file>