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2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384" r:id="rId77"/>
    <p:sldId id="385" r:id="rId78"/>
    <p:sldId id="386" r:id="rId79"/>
    <p:sldId id="387" r:id="rId80"/>
    <p:sldId id="388" r:id="rId81"/>
    <p:sldId id="389" r:id="rId82"/>
    <p:sldId id="390" r:id="rId83"/>
    <p:sldId id="392" r:id="rId84"/>
    <p:sldId id="393" r:id="rId85"/>
    <p:sldId id="394" r:id="rId86"/>
    <p:sldId id="395" r:id="rId87"/>
    <p:sldId id="396" r:id="rId88"/>
    <p:sldId id="397" r:id="rId89"/>
    <p:sldId id="398" r:id="rId90"/>
    <p:sldId id="401" r:id="rId91"/>
    <p:sldId id="403" r:id="rId92"/>
    <p:sldId id="404" r:id="rId93"/>
    <p:sldId id="405" r:id="rId94"/>
    <p:sldId id="406" r:id="rId95"/>
    <p:sldId id="407" r:id="rId96"/>
    <p:sldId id="408" r:id="rId97"/>
    <p:sldId id="409" r:id="rId98"/>
    <p:sldId id="303" r:id="rId99"/>
    <p:sldId id="306" r:id="rId100"/>
    <p:sldId id="258" r:id="rId10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40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21.wmf"/><Relationship Id="rId7" Type="http://schemas.openxmlformats.org/officeDocument/2006/relationships/image" Target="../media/image52.wmf"/><Relationship Id="rId2" Type="http://schemas.openxmlformats.org/officeDocument/2006/relationships/image" Target="../media/image20.wmf"/><Relationship Id="rId1" Type="http://schemas.openxmlformats.org/officeDocument/2006/relationships/image" Target="../media/image50.wmf"/><Relationship Id="rId6" Type="http://schemas.openxmlformats.org/officeDocument/2006/relationships/image" Target="../media/image51.wmf"/><Relationship Id="rId5" Type="http://schemas.openxmlformats.org/officeDocument/2006/relationships/image" Target="../media/image48.wmf"/><Relationship Id="rId4" Type="http://schemas.openxmlformats.org/officeDocument/2006/relationships/image" Target="../media/image37.wmf"/><Relationship Id="rId9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57.wmf"/><Relationship Id="rId7" Type="http://schemas.openxmlformats.org/officeDocument/2006/relationships/image" Target="../media/image21.wmf"/><Relationship Id="rId12" Type="http://schemas.openxmlformats.org/officeDocument/2006/relationships/image" Target="../media/image53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20.wmf"/><Relationship Id="rId11" Type="http://schemas.openxmlformats.org/officeDocument/2006/relationships/image" Target="../media/image52.wmf"/><Relationship Id="rId5" Type="http://schemas.openxmlformats.org/officeDocument/2006/relationships/image" Target="../media/image50.wmf"/><Relationship Id="rId10" Type="http://schemas.openxmlformats.org/officeDocument/2006/relationships/image" Target="../media/image51.wmf"/><Relationship Id="rId4" Type="http://schemas.openxmlformats.org/officeDocument/2006/relationships/image" Target="../media/image58.wmf"/><Relationship Id="rId9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53.wmf"/><Relationship Id="rId3" Type="http://schemas.openxmlformats.org/officeDocument/2006/relationships/image" Target="../media/image61.wmf"/><Relationship Id="rId7" Type="http://schemas.openxmlformats.org/officeDocument/2006/relationships/image" Target="../media/image20.wmf"/><Relationship Id="rId12" Type="http://schemas.openxmlformats.org/officeDocument/2006/relationships/image" Target="../media/image52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50.wmf"/><Relationship Id="rId11" Type="http://schemas.openxmlformats.org/officeDocument/2006/relationships/image" Target="../media/image51.wmf"/><Relationship Id="rId5" Type="http://schemas.openxmlformats.org/officeDocument/2006/relationships/image" Target="../media/image63.wmf"/><Relationship Id="rId10" Type="http://schemas.openxmlformats.org/officeDocument/2006/relationships/image" Target="../media/image48.wmf"/><Relationship Id="rId4" Type="http://schemas.openxmlformats.org/officeDocument/2006/relationships/image" Target="../media/image62.wmf"/><Relationship Id="rId9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53.wmf"/><Relationship Id="rId3" Type="http://schemas.openxmlformats.org/officeDocument/2006/relationships/image" Target="../media/image66.wmf"/><Relationship Id="rId7" Type="http://schemas.openxmlformats.org/officeDocument/2006/relationships/image" Target="../media/image21.wmf"/><Relationship Id="rId12" Type="http://schemas.openxmlformats.org/officeDocument/2006/relationships/image" Target="../media/image51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20.wmf"/><Relationship Id="rId11" Type="http://schemas.openxmlformats.org/officeDocument/2006/relationships/image" Target="../media/image50.wmf"/><Relationship Id="rId5" Type="http://schemas.openxmlformats.org/officeDocument/2006/relationships/image" Target="../media/image68.wmf"/><Relationship Id="rId10" Type="http://schemas.openxmlformats.org/officeDocument/2006/relationships/image" Target="../media/image52.wmf"/><Relationship Id="rId4" Type="http://schemas.openxmlformats.org/officeDocument/2006/relationships/image" Target="../media/image67.wmf"/><Relationship Id="rId9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69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21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5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21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5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21.wmf"/><Relationship Id="rId7" Type="http://schemas.openxmlformats.org/officeDocument/2006/relationships/image" Target="../media/image77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22.wmf"/><Relationship Id="rId5" Type="http://schemas.openxmlformats.org/officeDocument/2006/relationships/image" Target="../media/image23.wmf"/><Relationship Id="rId4" Type="http://schemas.openxmlformats.org/officeDocument/2006/relationships/image" Target="../media/image70.wmf"/><Relationship Id="rId9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22.wmf"/><Relationship Id="rId7" Type="http://schemas.openxmlformats.org/officeDocument/2006/relationships/image" Target="../media/image80.wmf"/><Relationship Id="rId2" Type="http://schemas.openxmlformats.org/officeDocument/2006/relationships/image" Target="../media/image23.wmf"/><Relationship Id="rId1" Type="http://schemas.openxmlformats.org/officeDocument/2006/relationships/image" Target="../media/image70.wmf"/><Relationship Id="rId6" Type="http://schemas.openxmlformats.org/officeDocument/2006/relationships/image" Target="../media/image21.wmf"/><Relationship Id="rId5" Type="http://schemas.openxmlformats.org/officeDocument/2006/relationships/image" Target="../media/image37.wmf"/><Relationship Id="rId4" Type="http://schemas.openxmlformats.org/officeDocument/2006/relationships/image" Target="../media/image2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84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21.wmf"/><Relationship Id="rId7" Type="http://schemas.openxmlformats.org/officeDocument/2006/relationships/image" Target="../media/image86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85.wmf"/><Relationship Id="rId5" Type="http://schemas.openxmlformats.org/officeDocument/2006/relationships/image" Target="../media/image82.wmf"/><Relationship Id="rId4" Type="http://schemas.openxmlformats.org/officeDocument/2006/relationships/image" Target="../media/image4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89.wmf"/><Relationship Id="rId5" Type="http://schemas.openxmlformats.org/officeDocument/2006/relationships/image" Target="../media/image82.wmf"/><Relationship Id="rId4" Type="http://schemas.openxmlformats.org/officeDocument/2006/relationships/image" Target="../media/image8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82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5" Type="http://schemas.openxmlformats.org/officeDocument/2006/relationships/image" Target="../media/image90.wmf"/><Relationship Id="rId4" Type="http://schemas.openxmlformats.org/officeDocument/2006/relationships/image" Target="../media/image46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21.wmf"/><Relationship Id="rId7" Type="http://schemas.openxmlformats.org/officeDocument/2006/relationships/image" Target="../media/image93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46.wmf"/><Relationship Id="rId9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0.wmf"/><Relationship Id="rId1" Type="http://schemas.openxmlformats.org/officeDocument/2006/relationships/image" Target="../media/image93.wmf"/><Relationship Id="rId4" Type="http://schemas.openxmlformats.org/officeDocument/2006/relationships/image" Target="../media/image2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99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108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07.wmf"/><Relationship Id="rId5" Type="http://schemas.openxmlformats.org/officeDocument/2006/relationships/image" Target="../media/image21.wmf"/><Relationship Id="rId4" Type="http://schemas.openxmlformats.org/officeDocument/2006/relationships/image" Target="../media/image3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4" Type="http://schemas.openxmlformats.org/officeDocument/2006/relationships/image" Target="../media/image109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21.wmf"/><Relationship Id="rId7" Type="http://schemas.openxmlformats.org/officeDocument/2006/relationships/image" Target="../media/image112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21.wmf"/><Relationship Id="rId7" Type="http://schemas.openxmlformats.org/officeDocument/2006/relationships/image" Target="../media/image115.wmf"/><Relationship Id="rId2" Type="http://schemas.openxmlformats.org/officeDocument/2006/relationships/image" Target="../media/image37.wmf"/><Relationship Id="rId1" Type="http://schemas.openxmlformats.org/officeDocument/2006/relationships/image" Target="../media/image20.wmf"/><Relationship Id="rId6" Type="http://schemas.openxmlformats.org/officeDocument/2006/relationships/image" Target="../media/image22.wmf"/><Relationship Id="rId5" Type="http://schemas.openxmlformats.org/officeDocument/2006/relationships/image" Target="../media/image23.wmf"/><Relationship Id="rId4" Type="http://schemas.openxmlformats.org/officeDocument/2006/relationships/image" Target="../media/image70.wmf"/><Relationship Id="rId9" Type="http://schemas.openxmlformats.org/officeDocument/2006/relationships/image" Target="../media/image117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7.wmf"/><Relationship Id="rId7" Type="http://schemas.openxmlformats.org/officeDocument/2006/relationships/image" Target="../media/image111.wmf"/><Relationship Id="rId2" Type="http://schemas.openxmlformats.org/officeDocument/2006/relationships/image" Target="../media/image20.wmf"/><Relationship Id="rId1" Type="http://schemas.openxmlformats.org/officeDocument/2006/relationships/image" Target="../media/image118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9.wmf"/><Relationship Id="rId9" Type="http://schemas.openxmlformats.org/officeDocument/2006/relationships/image" Target="../media/image94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7.wmf"/><Relationship Id="rId7" Type="http://schemas.openxmlformats.org/officeDocument/2006/relationships/image" Target="../media/image111.wmf"/><Relationship Id="rId2" Type="http://schemas.openxmlformats.org/officeDocument/2006/relationships/image" Target="../media/image20.wmf"/><Relationship Id="rId1" Type="http://schemas.openxmlformats.org/officeDocument/2006/relationships/image" Target="../media/image118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9.wmf"/><Relationship Id="rId9" Type="http://schemas.openxmlformats.org/officeDocument/2006/relationships/image" Target="../media/image9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ng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png"/><Relationship Id="rId1" Type="http://schemas.openxmlformats.org/officeDocument/2006/relationships/image" Target="../media/image122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26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B8F2C-D3BC-4EEA-9A4E-FF37152E8C44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9AAFD-8D53-4F4F-B4FE-4763735CD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60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13773D-9604-4519-9FDC-AEEF08A91B8E}" type="slidenum">
              <a:rPr lang="pt-BR" altLang="pt-BR" sz="1200" smtClean="0"/>
              <a:pPr eaLnBrk="1" hangingPunct="1">
                <a:spcBef>
                  <a:spcPct val="0"/>
                </a:spcBef>
              </a:pPr>
              <a:t>2</a:t>
            </a:fld>
            <a:endParaRPr lang="pt-BR" altLang="pt-BR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236BB6-1F3F-463E-91D9-C7A992CA2C55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27</a:t>
            </a:fld>
            <a:endParaRPr lang="pt-BR" alt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Como são o.p.v.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09B188-6907-4D59-B4C9-E1154711850B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28</a:t>
            </a:fld>
            <a:endParaRPr lang="pt-BR" alt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Falar que um ângulo raso mede 180°.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CAD746-4F25-464C-9A1E-D3EC56855D35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29</a:t>
            </a:fld>
            <a:endParaRPr lang="pt-BR" alt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CA10B0-7A3C-4E59-A0AA-379031016101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30</a:t>
            </a:fld>
            <a:endParaRPr lang="pt-BR" alt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Comentar a notação da semi-reta</a:t>
            </a:r>
          </a:p>
          <a:p>
            <a:pPr eaLnBrk="1" hangingPunct="1"/>
            <a:r>
              <a:rPr lang="pt-BR" altLang="pt-BR" smtClean="0"/>
              <a:t>Comentar a notação m(aOc) para indicar medida de ângulo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88DCD8-5F8D-4415-8A86-468AC5E90ED1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36</a:t>
            </a:fld>
            <a:endParaRPr lang="pt-BR" alt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Observar q o nome do lado é o mesmo q o do vértce, só q minúsculo.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F79D94-8340-4CB6-A71F-94A9A8AA6E0B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42</a:t>
            </a:fld>
            <a:endParaRPr lang="pt-BR" altLang="pt-B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Observar que poderia ter sido resolvido igualando 2x – 40  e  x + 45.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BC23AD-CA16-4324-8846-07D8B03BE027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47</a:t>
            </a:fld>
            <a:endParaRPr lang="pt-BR" alt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42FC8E-668E-441C-B71D-B0131B663E81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50</a:t>
            </a:fld>
            <a:endParaRPr lang="pt-BR" altLang="pt-B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F5FCE3-51E9-4F4D-821D-6B0C91F7DC86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51</a:t>
            </a:fld>
            <a:endParaRPr lang="pt-BR" altLang="pt-B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Colocar gráfico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98F15C-E77E-4505-8594-60AB233DE0EA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52</a:t>
            </a:fld>
            <a:endParaRPr lang="pt-BR" altLang="pt-B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5AF733-2DBD-4378-81EA-862378E694F4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646B6E-4DEB-4FD4-A792-40A2A9BD8DCC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54</a:t>
            </a:fld>
            <a:endParaRPr lang="pt-BR" altLang="pt-B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E133-AB46-4BCE-A593-8BED93C34256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187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B17C7-6C1B-469E-BB7D-2B37A7BB2617}" type="slidenum">
              <a:rPr lang="pt-BR" alt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pt-BR" alt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9BE1CD-3344-485D-A276-6AC9E10B86B2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1800" smtClean="0"/>
              <a:t>Quando não houver dúvida quanto ao ângulo, podemos tb representar o ângulo através de seu vértice: Ô.</a:t>
            </a:r>
          </a:p>
          <a:p>
            <a:pPr eaLnBrk="1" hangingPunct="1"/>
            <a:endParaRPr lang="pt-BR" altLang="pt-BR" sz="1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4AA873-92C2-49D0-81C8-3FDB28602E01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19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Lembrar segmentos consecutivos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55C758-7EEE-4298-BEF5-8500EC328CF2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20</a:t>
            </a:fld>
            <a:endParaRPr lang="pt-BR" altLang="pt-B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Lembrar de segmentos adjacentes: n tem pt interno em comum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F9B741-F995-40C0-A26E-7F9584C04CB7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21</a:t>
            </a:fld>
            <a:endParaRPr lang="pt-BR" alt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D11FDB-7B8C-4D8B-B5DB-D292B8DD230C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24</a:t>
            </a:fld>
            <a:endParaRPr lang="pt-BR" altLang="pt-B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Comentar do quadradinho que indica 90°.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73EB03-A5E5-4CDE-B306-8E3DE9159479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25</a:t>
            </a:fld>
            <a:endParaRPr lang="pt-BR" alt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Lembrar o q são semi-retas opostas!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0306F4-DCBF-495D-A288-CF648392B01E}" type="slidenum">
              <a:rPr lang="pt-BR" altLang="pt-BR" smtClean="0"/>
              <a:pPr algn="r" eaLnBrk="1" hangingPunct="1">
                <a:spcBef>
                  <a:spcPct val="0"/>
                </a:spcBef>
              </a:pPr>
              <a:t>26</a:t>
            </a:fld>
            <a:endParaRPr lang="pt-BR" alt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963" y="275124"/>
            <a:ext cx="10972076" cy="114204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963" y="1600583"/>
            <a:ext cx="5399159" cy="452519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2879" y="1600583"/>
            <a:ext cx="5399160" cy="452519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22FD-89CC-4733-A7C9-B991F0DB18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29628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B33-045B-406D-948D-F84AEFE4AA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A567-5038-4481-B277-F1280B7F04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75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481A-57E6-4CA8-804F-166DF64B5E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70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amAwajSDzk&amp;feature=youtu.be&amp;list=PLrVGp617x0hDq3GBNUeSLv6B-4fGHG4cJ" TargetMode="External"/><Relationship Id="rId3" Type="http://schemas.openxmlformats.org/officeDocument/2006/relationships/hyperlink" Target="https://www.youtube.com/watch?v=nDkb6UA2Lzs" TargetMode="External"/><Relationship Id="rId7" Type="http://schemas.openxmlformats.org/officeDocument/2006/relationships/hyperlink" Target="https://www.youtube.com/watch?v=QTgRuR0tg&amp;feature=youtu.be&amp;list=PLrVGp617x0hDq3GBNUeSLv6B-4fGHG4cJ" TargetMode="External"/><Relationship Id="rId12" Type="http://schemas.openxmlformats.org/officeDocument/2006/relationships/hyperlink" Target="https://www.youtube.com/watch?v=9xexSiQtWdg&amp;feature=youtu.be&amp;list=PLrVGp617x0hDq3GBNUeSLv6B-4fGHG4cJ" TargetMode="External"/><Relationship Id="rId2" Type="http://schemas.openxmlformats.org/officeDocument/2006/relationships/hyperlink" Target="https://www.youtube.com/watch?v=Q4eM1tVGvX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BAlFclTEWs" TargetMode="External"/><Relationship Id="rId11" Type="http://schemas.openxmlformats.org/officeDocument/2006/relationships/hyperlink" Target="https://www.youtube.com/watch?v=s3f9Rh0PFow&amp;feature=youtu.be&amp;list=PLrVGp617x0hDq3GBNUeSLv6B-4fGHG4cJ" TargetMode="External"/><Relationship Id="rId5" Type="http://schemas.openxmlformats.org/officeDocument/2006/relationships/hyperlink" Target="https://www.youtube.com/watch?v=jcrOdKYrUlI" TargetMode="External"/><Relationship Id="rId10" Type="http://schemas.openxmlformats.org/officeDocument/2006/relationships/hyperlink" Target="https://www.youtube.com/watch?v=ylWhIyvdJvc&amp;feature=youtu.be&amp;list=PLrVGp617x0hDq3GBNUeSLv6B-4fGHG4cJ" TargetMode="External"/><Relationship Id="rId4" Type="http://schemas.openxmlformats.org/officeDocument/2006/relationships/hyperlink" Target="https://www.youtube.com/watch?v=oFoIHQMju10" TargetMode="External"/><Relationship Id="rId9" Type="http://schemas.openxmlformats.org/officeDocument/2006/relationships/hyperlink" Target="https://www.youtube.com/watch?v=tyF8315XlEg&amp;feature=youtu.be&amp;list=PLrVGp617x0hDq3GBNUeSLv6B-4fGHG4cJ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1.wmf"/><Relationship Id="rId5" Type="http://schemas.openxmlformats.org/officeDocument/2006/relationships/image" Target="../media/image26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c/cc/Angulos_consecutivos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wmf"/><Relationship Id="rId5" Type="http://schemas.openxmlformats.org/officeDocument/2006/relationships/image" Target="../media/image19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7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7.wmf"/><Relationship Id="rId5" Type="http://schemas.openxmlformats.org/officeDocument/2006/relationships/image" Target="../media/image19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7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4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37.wmf"/><Relationship Id="rId5" Type="http://schemas.openxmlformats.org/officeDocument/2006/relationships/image" Target="../media/image50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66.bin"/><Relationship Id="rId26" Type="http://schemas.openxmlformats.org/officeDocument/2006/relationships/oleObject" Target="../embeddings/oleObject70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8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21.wmf"/><Relationship Id="rId25" Type="http://schemas.openxmlformats.org/officeDocument/2006/relationships/image" Target="../media/image52.wmf"/><Relationship Id="rId33" Type="http://schemas.openxmlformats.org/officeDocument/2006/relationships/oleObject" Target="../embeddings/oleObject76.bin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29" Type="http://schemas.openxmlformats.org/officeDocument/2006/relationships/oleObject" Target="../embeddings/oleObject72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58.wmf"/><Relationship Id="rId24" Type="http://schemas.openxmlformats.org/officeDocument/2006/relationships/oleObject" Target="../embeddings/oleObject69.bin"/><Relationship Id="rId32" Type="http://schemas.openxmlformats.org/officeDocument/2006/relationships/oleObject" Target="../embeddings/oleObject75.bin"/><Relationship Id="rId5" Type="http://schemas.openxmlformats.org/officeDocument/2006/relationships/image" Target="../media/image55.wmf"/><Relationship Id="rId15" Type="http://schemas.openxmlformats.org/officeDocument/2006/relationships/image" Target="../media/image20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71.bin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37.wmf"/><Relationship Id="rId31" Type="http://schemas.openxmlformats.org/officeDocument/2006/relationships/oleObject" Target="../embeddings/oleObject74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68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7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84.bin"/><Relationship Id="rId26" Type="http://schemas.openxmlformats.org/officeDocument/2006/relationships/oleObject" Target="../embeddings/oleObject88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7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20.wmf"/><Relationship Id="rId25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87.bin"/><Relationship Id="rId5" Type="http://schemas.openxmlformats.org/officeDocument/2006/relationships/image" Target="../media/image59.wmf"/><Relationship Id="rId15" Type="http://schemas.openxmlformats.org/officeDocument/2006/relationships/image" Target="../media/image50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89.bin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6.bin"/><Relationship Id="rId27" Type="http://schemas.openxmlformats.org/officeDocument/2006/relationships/image" Target="../media/image52.wmf"/><Relationship Id="rId30" Type="http://schemas.openxmlformats.org/officeDocument/2006/relationships/slide" Target="slide5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97.bin"/><Relationship Id="rId26" Type="http://schemas.openxmlformats.org/officeDocument/2006/relationships/oleObject" Target="../embeddings/oleObject101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48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21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29" Type="http://schemas.openxmlformats.org/officeDocument/2006/relationships/oleObject" Target="../embeddings/oleObject104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100.bin"/><Relationship Id="rId32" Type="http://schemas.openxmlformats.org/officeDocument/2006/relationships/image" Target="../media/image53.wmf"/><Relationship Id="rId5" Type="http://schemas.openxmlformats.org/officeDocument/2006/relationships/image" Target="../media/image64.wmf"/><Relationship Id="rId15" Type="http://schemas.openxmlformats.org/officeDocument/2006/relationships/image" Target="../media/image20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103.bin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37.wmf"/><Relationship Id="rId31" Type="http://schemas.openxmlformats.org/officeDocument/2006/relationships/oleObject" Target="../embeddings/oleObject105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95.bin"/><Relationship Id="rId22" Type="http://schemas.openxmlformats.org/officeDocument/2006/relationships/oleObject" Target="../embeddings/oleObject99.bin"/><Relationship Id="rId27" Type="http://schemas.openxmlformats.org/officeDocument/2006/relationships/oleObject" Target="../embeddings/oleObject102.bin"/><Relationship Id="rId30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22.wmf"/><Relationship Id="rId5" Type="http://schemas.openxmlformats.org/officeDocument/2006/relationships/image" Target="../media/image69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1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117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19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7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19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7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32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127.bin"/><Relationship Id="rId21" Type="http://schemas.openxmlformats.org/officeDocument/2006/relationships/image" Target="../media/image79.wmf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3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7.wmf"/><Relationship Id="rId20" Type="http://schemas.openxmlformats.org/officeDocument/2006/relationships/oleObject" Target="../embeddings/oleObject136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23" Type="http://schemas.openxmlformats.org/officeDocument/2006/relationships/oleObject" Target="../embeddings/oleObject138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135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22.wmf"/><Relationship Id="rId22" Type="http://schemas.openxmlformats.org/officeDocument/2006/relationships/oleObject" Target="../embeddings/oleObject13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4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45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20.wmf"/><Relationship Id="rId5" Type="http://schemas.openxmlformats.org/officeDocument/2006/relationships/image" Target="../media/image70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81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4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52.bin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10" Type="http://schemas.openxmlformats.org/officeDocument/2006/relationships/image" Target="../media/image4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8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59.bin"/><Relationship Id="rId18" Type="http://schemas.openxmlformats.org/officeDocument/2006/relationships/oleObject" Target="../embeddings/oleObject162.bin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82.wmf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61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5" Type="http://schemas.openxmlformats.org/officeDocument/2006/relationships/image" Target="../media/image85.wmf"/><Relationship Id="rId10" Type="http://schemas.openxmlformats.org/officeDocument/2006/relationships/image" Target="../media/image46.wmf"/><Relationship Id="rId19" Type="http://schemas.openxmlformats.org/officeDocument/2006/relationships/image" Target="../media/image8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7.bin"/><Relationship Id="rId14" Type="http://schemas.openxmlformats.org/officeDocument/2006/relationships/oleObject" Target="../embeddings/oleObject16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68.bin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88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8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74.bin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10" Type="http://schemas.openxmlformats.org/officeDocument/2006/relationships/image" Target="../media/image88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8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2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84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3.bin"/><Relationship Id="rId10" Type="http://schemas.openxmlformats.org/officeDocument/2006/relationships/image" Target="../media/image4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9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193.bin"/><Relationship Id="rId3" Type="http://schemas.openxmlformats.org/officeDocument/2006/relationships/oleObject" Target="../embeddings/oleObject185.bin"/><Relationship Id="rId21" Type="http://schemas.openxmlformats.org/officeDocument/2006/relationships/image" Target="../media/image95.wmf"/><Relationship Id="rId7" Type="http://schemas.openxmlformats.org/officeDocument/2006/relationships/oleObject" Target="../embeddings/oleObject187.bin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4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5" Type="http://schemas.openxmlformats.org/officeDocument/2006/relationships/image" Target="../media/image92.wmf"/><Relationship Id="rId10" Type="http://schemas.openxmlformats.org/officeDocument/2006/relationships/image" Target="../media/image46.wmf"/><Relationship Id="rId19" Type="http://schemas.openxmlformats.org/officeDocument/2006/relationships/image" Target="../media/image94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8.bin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7.bin"/><Relationship Id="rId10" Type="http://schemas.openxmlformats.org/officeDocument/2006/relationships/image" Target="../media/image21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9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9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1.bin"/><Relationship Id="rId15" Type="http://schemas.openxmlformats.org/officeDocument/2006/relationships/oleObject" Target="../embeddings/oleObject206.bin"/><Relationship Id="rId10" Type="http://schemas.openxmlformats.org/officeDocument/2006/relationships/image" Target="../media/image9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9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image" Target="../media/image101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100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10.bin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2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17.bin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16.bin"/><Relationship Id="rId5" Type="http://schemas.openxmlformats.org/officeDocument/2006/relationships/oleObject" Target="../embeddings/oleObject213.bin"/><Relationship Id="rId10" Type="http://schemas.openxmlformats.org/officeDocument/2006/relationships/image" Target="../media/image10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5.bin"/><Relationship Id="rId14" Type="http://schemas.openxmlformats.org/officeDocument/2006/relationships/image" Target="../media/image10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3.bin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4.bin"/><Relationship Id="rId10" Type="http://schemas.openxmlformats.org/officeDocument/2006/relationships/image" Target="../media/image37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10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26.bin"/><Relationship Id="rId11" Type="http://schemas.openxmlformats.org/officeDocument/2006/relationships/image" Target="../media/image109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28.bin"/><Relationship Id="rId4" Type="http://schemas.openxmlformats.org/officeDocument/2006/relationships/oleObject" Target="../embeddings/oleObject225.bin"/><Relationship Id="rId9" Type="http://schemas.openxmlformats.org/officeDocument/2006/relationships/image" Target="../media/image21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1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236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14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33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5.bin"/><Relationship Id="rId20" Type="http://schemas.openxmlformats.org/officeDocument/2006/relationships/oleObject" Target="../embeddings/oleObject237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30.bin"/><Relationship Id="rId11" Type="http://schemas.openxmlformats.org/officeDocument/2006/relationships/image" Target="../media/image109.wmf"/><Relationship Id="rId5" Type="http://schemas.openxmlformats.org/officeDocument/2006/relationships/image" Target="../media/image20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232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22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3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45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17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42.bin"/><Relationship Id="rId17" Type="http://schemas.openxmlformats.org/officeDocument/2006/relationships/image" Target="../media/image11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4.bin"/><Relationship Id="rId20" Type="http://schemas.openxmlformats.org/officeDocument/2006/relationships/oleObject" Target="../embeddings/oleObject246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39.bin"/><Relationship Id="rId11" Type="http://schemas.openxmlformats.org/officeDocument/2006/relationships/image" Target="../media/image70.wmf"/><Relationship Id="rId5" Type="http://schemas.openxmlformats.org/officeDocument/2006/relationships/image" Target="../media/image20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41.bin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238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4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51.bin"/><Relationship Id="rId18" Type="http://schemas.openxmlformats.org/officeDocument/2006/relationships/image" Target="../media/image111.wmf"/><Relationship Id="rId3" Type="http://schemas.openxmlformats.org/officeDocument/2006/relationships/image" Target="../media/image119.gif"/><Relationship Id="rId21" Type="http://schemas.openxmlformats.org/officeDocument/2006/relationships/oleObject" Target="../embeddings/oleObject255.bin"/><Relationship Id="rId7" Type="http://schemas.openxmlformats.org/officeDocument/2006/relationships/oleObject" Target="../embeddings/oleObject248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250.bin"/><Relationship Id="rId5" Type="http://schemas.openxmlformats.org/officeDocument/2006/relationships/oleObject" Target="../embeddings/oleObject247.bin"/><Relationship Id="rId15" Type="http://schemas.openxmlformats.org/officeDocument/2006/relationships/oleObject" Target="../embeddings/oleObject252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254.bin"/><Relationship Id="rId4" Type="http://schemas.openxmlformats.org/officeDocument/2006/relationships/image" Target="http://www.somatematica.com.br/desafios/ampulheta.gif" TargetMode="External"/><Relationship Id="rId9" Type="http://schemas.openxmlformats.org/officeDocument/2006/relationships/oleObject" Target="../embeddings/oleObject249.bin"/><Relationship Id="rId14" Type="http://schemas.openxmlformats.org/officeDocument/2006/relationships/image" Target="../media/image109.wmf"/><Relationship Id="rId22" Type="http://schemas.openxmlformats.org/officeDocument/2006/relationships/image" Target="../media/image94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263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94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60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2.bin"/><Relationship Id="rId20" Type="http://schemas.openxmlformats.org/officeDocument/2006/relationships/oleObject" Target="../embeddings/oleObject264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57.bin"/><Relationship Id="rId11" Type="http://schemas.openxmlformats.org/officeDocument/2006/relationships/image" Target="../media/image19.wmf"/><Relationship Id="rId5" Type="http://schemas.openxmlformats.org/officeDocument/2006/relationships/image" Target="../media/image118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259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256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61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21.jpe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3.png"/><Relationship Id="rId5" Type="http://schemas.openxmlformats.org/officeDocument/2006/relationships/oleObject" Target="../embeddings/oleObject267.bin"/><Relationship Id="rId4" Type="http://schemas.openxmlformats.org/officeDocument/2006/relationships/image" Target="../media/image12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32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44.wmf"/><Relationship Id="rId4" Type="http://schemas.openxmlformats.org/officeDocument/2006/relationships/oleObject" Target="../embeddings/oleObject270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272.bin"/><Relationship Id="rId4" Type="http://schemas.openxmlformats.org/officeDocument/2006/relationships/image" Target="../media/image148.wmf"/><Relationship Id="rId9" Type="http://schemas.openxmlformats.org/officeDocument/2006/relationships/image" Target="../media/image151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</a:t>
            </a:r>
            <a:r>
              <a:rPr lang="pt-BR" dirty="0" smtClean="0"/>
              <a:t>9 </a:t>
            </a:r>
            <a:r>
              <a:rPr lang="pt-BR" dirty="0"/>
              <a:t>- </a:t>
            </a:r>
            <a:r>
              <a:rPr lang="pt-BR" dirty="0" smtClean="0"/>
              <a:t>Geometria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Teorema de Pitágoras, triângulos e ângulos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8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85751"/>
            <a:ext cx="9810751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Vídeo-aulas do Portal da Matemática: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www.youtube.com/watch?v=Q4eM1tVGvX4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www.youtube.com/watch?v=nDkb6UA2Lzs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hlinkClick r:id="rId4"/>
              </a:rPr>
              <a:t>www.youtube.com/watch?v=oFoIHQMju10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5"/>
              </a:rPr>
              <a:t>https</a:t>
            </a:r>
            <a:r>
              <a:rPr lang="pt-BR" dirty="0">
                <a:hlinkClick r:id="rId5"/>
              </a:rPr>
              <a:t>://</a:t>
            </a:r>
            <a:r>
              <a:rPr lang="pt-BR" dirty="0" smtClean="0">
                <a:hlinkClick r:id="rId5"/>
              </a:rPr>
              <a:t>www.youtube.com/watch?v=jcrOdKYrUlI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6"/>
              </a:rPr>
              <a:t>https</a:t>
            </a:r>
            <a:r>
              <a:rPr lang="pt-BR" dirty="0">
                <a:hlinkClick r:id="rId6"/>
              </a:rPr>
              <a:t>://</a:t>
            </a:r>
            <a:r>
              <a:rPr lang="pt-BR" dirty="0" smtClean="0">
                <a:hlinkClick r:id="rId6"/>
              </a:rPr>
              <a:t>www.youtube.com/watch?v=EBAlFclTEWs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7"/>
              </a:rPr>
              <a:t>https</a:t>
            </a:r>
            <a:r>
              <a:rPr lang="pt-BR" dirty="0">
                <a:hlinkClick r:id="rId7"/>
              </a:rPr>
              <a:t>://</a:t>
            </a:r>
            <a:r>
              <a:rPr lang="pt-BR" dirty="0" smtClean="0">
                <a:hlinkClick r:id="rId7"/>
              </a:rPr>
              <a:t>www.youtube.com/watch?v=QTgRuR0tg&amp;feature=youtu.be&amp;list=PLrVGp617x0hDq3GBNUeSLv6B-4fGHG4cJ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8"/>
              </a:rPr>
              <a:t>https</a:t>
            </a:r>
            <a:r>
              <a:rPr lang="pt-BR" dirty="0">
                <a:hlinkClick r:id="rId8"/>
              </a:rPr>
              <a:t>://</a:t>
            </a:r>
            <a:r>
              <a:rPr lang="pt-BR" dirty="0" smtClean="0">
                <a:hlinkClick r:id="rId8"/>
              </a:rPr>
              <a:t>www.youtube.com/watch?v=GamAwajSDzk&amp;feature=youtu.be&amp;list=PLrVGp617x0hDq3GBNUeSLv6B-4fGHG4cJ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9"/>
              </a:rPr>
              <a:t>https</a:t>
            </a:r>
            <a:r>
              <a:rPr lang="pt-BR" dirty="0">
                <a:hlinkClick r:id="rId9"/>
              </a:rPr>
              <a:t>://</a:t>
            </a:r>
            <a:r>
              <a:rPr lang="pt-BR" dirty="0" smtClean="0">
                <a:hlinkClick r:id="rId9"/>
              </a:rPr>
              <a:t>www.youtube.com/watch?v=tyF8315XlEg&amp;feature=youtu.be&amp;list=PLrVGp617x0hDq3GBNUeSLv6B-4fGHG4cJ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10"/>
              </a:rPr>
              <a:t>https</a:t>
            </a:r>
            <a:r>
              <a:rPr lang="pt-BR" dirty="0">
                <a:hlinkClick r:id="rId10"/>
              </a:rPr>
              <a:t>://</a:t>
            </a:r>
            <a:r>
              <a:rPr lang="pt-BR" dirty="0" smtClean="0">
                <a:hlinkClick r:id="rId10"/>
              </a:rPr>
              <a:t>www.youtube.com/watch?v=ylWhIyvdJvc&amp;feature=youtu.be&amp;list=PLrVGp617x0hDq3GBNUeSLv6B-4fGHG4cJ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11"/>
              </a:rPr>
              <a:t>https</a:t>
            </a:r>
            <a:r>
              <a:rPr lang="pt-BR" dirty="0">
                <a:hlinkClick r:id="rId11"/>
              </a:rPr>
              <a:t>://</a:t>
            </a:r>
            <a:r>
              <a:rPr lang="pt-BR" dirty="0" smtClean="0">
                <a:hlinkClick r:id="rId11"/>
              </a:rPr>
              <a:t>www.youtube.com/watch?v=s3f9Rh0PFow&amp;feature=youtu.be&amp;list=PLrVGp617x0hDq3GBNUeSLv6B-4fGHG4cJ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hlinkClick r:id="rId12"/>
              </a:rPr>
              <a:t>https</a:t>
            </a:r>
            <a:r>
              <a:rPr lang="pt-BR" dirty="0">
                <a:hlinkClick r:id="rId12"/>
              </a:rPr>
              <a:t>://</a:t>
            </a:r>
            <a:r>
              <a:rPr lang="pt-BR" dirty="0" smtClean="0">
                <a:hlinkClick r:id="rId12"/>
              </a:rPr>
              <a:t>www.youtube.com/watch?v=9xexSiQtWdg&amp;feature=youtu.be&amp;list=PLrVGp617x0hDq3GBNUeSLv6B-4fGHG4cJ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6307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" y="714376"/>
            <a:ext cx="1070186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162985" y="115889"/>
            <a:ext cx="1185544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dirty="0"/>
              <a:t>Definição</a:t>
            </a:r>
            <a:r>
              <a:rPr lang="pt-BR" altLang="pt-BR" sz="3600" i="1" dirty="0"/>
              <a:t> </a:t>
            </a:r>
            <a:r>
              <a:rPr lang="pt-BR" altLang="pt-BR" sz="3600" dirty="0"/>
              <a:t>[</a:t>
            </a:r>
            <a:r>
              <a:rPr lang="pt-BR" altLang="pt-BR" sz="3600" i="1" dirty="0">
                <a:solidFill>
                  <a:schemeClr val="accent2"/>
                </a:solidFill>
              </a:rPr>
              <a:t> </a:t>
            </a:r>
            <a:r>
              <a:rPr lang="pt-BR" altLang="pt-BR" sz="3600" dirty="0">
                <a:solidFill>
                  <a:schemeClr val="accent2"/>
                </a:solidFill>
              </a:rPr>
              <a:t>Ângulos</a:t>
            </a:r>
            <a:r>
              <a:rPr lang="pt-BR" altLang="pt-BR" sz="3600" dirty="0"/>
              <a:t> ]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4000" dirty="0"/>
              <a:t>Chamamos </a:t>
            </a:r>
            <a:r>
              <a:rPr lang="pt-BR" altLang="pt-BR" sz="4000" dirty="0">
                <a:solidFill>
                  <a:srgbClr val="FF0066"/>
                </a:solidFill>
              </a:rPr>
              <a:t>ângulo</a:t>
            </a:r>
            <a:r>
              <a:rPr lang="pt-BR" altLang="pt-BR" sz="4000" dirty="0"/>
              <a:t> à reunião de duas </a:t>
            </a:r>
            <a:r>
              <a:rPr lang="pt-BR" altLang="pt-BR" sz="4000" dirty="0" err="1"/>
              <a:t>semi-retas</a:t>
            </a:r>
            <a:r>
              <a:rPr lang="pt-BR" altLang="pt-BR" sz="4000" dirty="0"/>
              <a:t> de mesma origem.</a:t>
            </a:r>
          </a:p>
        </p:txBody>
      </p:sp>
      <p:sp>
        <p:nvSpPr>
          <p:cNvPr id="5123" name="Line 8"/>
          <p:cNvSpPr>
            <a:spLocks noChangeShapeType="1"/>
          </p:cNvSpPr>
          <p:nvPr/>
        </p:nvSpPr>
        <p:spPr bwMode="auto">
          <a:xfrm flipV="1">
            <a:off x="785284" y="4005264"/>
            <a:ext cx="2783416" cy="1584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V="1">
            <a:off x="1073151" y="3355975"/>
            <a:ext cx="3359149" cy="144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1073151" y="4859338"/>
            <a:ext cx="39370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908343" y="4378712"/>
            <a:ext cx="259766" cy="90886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3302294" y="3321437"/>
            <a:ext cx="259766" cy="90886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254989" name="Oval 13"/>
          <p:cNvSpPr>
            <a:spLocks noChangeArrowheads="1"/>
          </p:cNvSpPr>
          <p:nvPr/>
        </p:nvSpPr>
        <p:spPr bwMode="auto">
          <a:xfrm>
            <a:off x="3378494" y="4666051"/>
            <a:ext cx="259766" cy="90886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254992" name="Arc 16"/>
          <p:cNvSpPr>
            <a:spLocks/>
          </p:cNvSpPr>
          <p:nvPr/>
        </p:nvSpPr>
        <p:spPr bwMode="auto">
          <a:xfrm>
            <a:off x="1534585" y="4597678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584227 w 21600"/>
              <a:gd name="T3" fmla="*/ 676411291 h 21600"/>
              <a:gd name="T4" fmla="*/ 0 w 21600"/>
              <a:gd name="T5" fmla="*/ 67641129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54993" name="Object 17"/>
          <p:cNvGraphicFramePr>
            <a:graphicFrameLocks noChangeAspect="1"/>
          </p:cNvGraphicFramePr>
          <p:nvPr/>
        </p:nvGraphicFramePr>
        <p:xfrm>
          <a:off x="527052" y="4595813"/>
          <a:ext cx="45084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2" y="4595813"/>
                        <a:ext cx="450849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4" name="Object 18"/>
          <p:cNvGraphicFramePr>
            <a:graphicFrameLocks noChangeAspect="1"/>
          </p:cNvGraphicFramePr>
          <p:nvPr/>
        </p:nvGraphicFramePr>
        <p:xfrm>
          <a:off x="2897718" y="3429001"/>
          <a:ext cx="450849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718" y="3429001"/>
                        <a:ext cx="450849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5" name="Object 19"/>
          <p:cNvGraphicFramePr>
            <a:graphicFrameLocks noChangeAspect="1"/>
          </p:cNvGraphicFramePr>
          <p:nvPr/>
        </p:nvGraphicFramePr>
        <p:xfrm>
          <a:off x="3149600" y="5229226"/>
          <a:ext cx="450851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229226"/>
                        <a:ext cx="450851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6" name="Object 20"/>
          <p:cNvGraphicFramePr>
            <a:graphicFrameLocks noChangeAspect="1"/>
          </p:cNvGraphicFramePr>
          <p:nvPr/>
        </p:nvGraphicFramePr>
        <p:xfrm>
          <a:off x="4337051" y="3429000"/>
          <a:ext cx="37676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1" y="3429000"/>
                        <a:ext cx="37676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7" name="Object 21"/>
          <p:cNvGraphicFramePr>
            <a:graphicFrameLocks noChangeAspect="1"/>
          </p:cNvGraphicFramePr>
          <p:nvPr/>
        </p:nvGraphicFramePr>
        <p:xfrm>
          <a:off x="4722285" y="5327651"/>
          <a:ext cx="37676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285" y="5327651"/>
                        <a:ext cx="376767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8" name="Object 22"/>
          <p:cNvGraphicFramePr>
            <a:graphicFrameLocks noChangeAspect="1"/>
          </p:cNvGraphicFramePr>
          <p:nvPr/>
        </p:nvGraphicFramePr>
        <p:xfrm>
          <a:off x="1746251" y="4581526"/>
          <a:ext cx="484716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4" imgW="152334" imgH="139639" progId="Equation.DSMT4">
                  <p:embed/>
                </p:oleObj>
              </mc:Choice>
              <mc:Fallback>
                <p:oleObj name="Equation" r:id="rId14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1" y="4581526"/>
                        <a:ext cx="484716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1" name="Object 25"/>
          <p:cNvGraphicFramePr>
            <a:graphicFrameLocks noGrp="1" noChangeAspect="1"/>
          </p:cNvGraphicFramePr>
          <p:nvPr>
            <p:ph/>
          </p:nvPr>
        </p:nvGraphicFramePr>
        <p:xfrm>
          <a:off x="5096934" y="3086100"/>
          <a:ext cx="199813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6" imgW="1498600" imgH="228600" progId="Equation.DSMT4">
                  <p:embed/>
                </p:oleObj>
              </mc:Choice>
              <mc:Fallback>
                <p:oleObj name="Equation" r:id="rId16" imgW="149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934" y="3086100"/>
                        <a:ext cx="1998133" cy="228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4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 build="p"/>
      <p:bldP spid="254985" grpId="0" animBg="1"/>
      <p:bldP spid="254986" grpId="0" animBg="1"/>
      <p:bldP spid="254987" grpId="0" animBg="1"/>
      <p:bldP spid="254987" grpId="1" animBg="1"/>
      <p:bldP spid="254988" grpId="0" animBg="1"/>
      <p:bldP spid="254989" grpId="0" animBg="1"/>
      <p:bldP spid="2549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95251" y="115889"/>
            <a:ext cx="1195281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pt-BR" altLang="pt-BR" sz="3600"/>
              <a:t>O ponto O é o </a:t>
            </a:r>
            <a:r>
              <a:rPr lang="pt-BR" altLang="pt-BR" sz="3600">
                <a:solidFill>
                  <a:srgbClr val="FF0066"/>
                </a:solidFill>
              </a:rPr>
              <a:t>vértice</a:t>
            </a:r>
            <a:r>
              <a:rPr lang="pt-BR" altLang="pt-BR" sz="3600"/>
              <a:t> do ângulo. Os </a:t>
            </a:r>
            <a:r>
              <a:rPr lang="pt-BR" altLang="pt-BR" sz="3600">
                <a:solidFill>
                  <a:srgbClr val="FF0066"/>
                </a:solidFill>
              </a:rPr>
              <a:t>lados</a:t>
            </a:r>
            <a:r>
              <a:rPr lang="pt-BR" altLang="pt-BR" sz="3600"/>
              <a:t> do ângulo são as semi-retas </a:t>
            </a:r>
          </a:p>
        </p:txBody>
      </p:sp>
      <p:graphicFrame>
        <p:nvGraphicFramePr>
          <p:cNvPr id="108567" name="Object 23"/>
          <p:cNvGraphicFramePr>
            <a:graphicFrameLocks noChangeAspect="1"/>
          </p:cNvGraphicFramePr>
          <p:nvPr/>
        </p:nvGraphicFramePr>
        <p:xfrm>
          <a:off x="4368800" y="1341438"/>
          <a:ext cx="353271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4" imgW="723586" imgH="241195" progId="Equation.DSMT4">
                  <p:embed/>
                </p:oleObj>
              </mc:Choice>
              <mc:Fallback>
                <p:oleObj name="Equation" r:id="rId4" imgW="72358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341438"/>
                        <a:ext cx="353271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12284" y="2673351"/>
            <a:ext cx="4572000" cy="2268538"/>
            <a:chOff x="1125" y="2092"/>
            <a:chExt cx="2160" cy="1429"/>
          </a:xfrm>
        </p:grpSpPr>
        <p:sp>
          <p:nvSpPr>
            <p:cNvPr id="6150" name="Line 25"/>
            <p:cNvSpPr>
              <a:spLocks noChangeShapeType="1"/>
            </p:cNvSpPr>
            <p:nvPr/>
          </p:nvSpPr>
          <p:spPr bwMode="auto">
            <a:xfrm flipV="1">
              <a:off x="1247" y="2523"/>
              <a:ext cx="1315" cy="99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51" name="Line 26"/>
            <p:cNvSpPr>
              <a:spLocks noChangeShapeType="1"/>
            </p:cNvSpPr>
            <p:nvPr/>
          </p:nvSpPr>
          <p:spPr bwMode="auto">
            <a:xfrm flipV="1">
              <a:off x="1383" y="2114"/>
              <a:ext cx="1587" cy="9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52" name="Line 27"/>
            <p:cNvSpPr>
              <a:spLocks noChangeShapeType="1"/>
            </p:cNvSpPr>
            <p:nvPr/>
          </p:nvSpPr>
          <p:spPr bwMode="auto">
            <a:xfrm>
              <a:off x="1383" y="3031"/>
              <a:ext cx="186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153" name="Oval 28"/>
            <p:cNvSpPr>
              <a:spLocks noChangeArrowheads="1"/>
            </p:cNvSpPr>
            <p:nvPr/>
          </p:nvSpPr>
          <p:spPr bwMode="auto">
            <a:xfrm>
              <a:off x="1341" y="2737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6154" name="Oval 29"/>
            <p:cNvSpPr>
              <a:spLocks noChangeArrowheads="1"/>
            </p:cNvSpPr>
            <p:nvPr/>
          </p:nvSpPr>
          <p:spPr bwMode="auto">
            <a:xfrm>
              <a:off x="2436" y="2092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6155" name="Oval 30"/>
            <p:cNvSpPr>
              <a:spLocks noChangeArrowheads="1"/>
            </p:cNvSpPr>
            <p:nvPr/>
          </p:nvSpPr>
          <p:spPr bwMode="auto">
            <a:xfrm>
              <a:off x="2472" y="2909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6156" name="Arc 31"/>
            <p:cNvSpPr>
              <a:spLocks/>
            </p:cNvSpPr>
            <p:nvPr/>
          </p:nvSpPr>
          <p:spPr bwMode="auto">
            <a:xfrm>
              <a:off x="1610" y="2860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6157" name="Object 32"/>
            <p:cNvGraphicFramePr>
              <a:graphicFrameLocks noChangeAspect="1"/>
            </p:cNvGraphicFramePr>
            <p:nvPr/>
          </p:nvGraphicFramePr>
          <p:xfrm>
            <a:off x="1125" y="2865"/>
            <a:ext cx="21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Equation" r:id="rId6" imgW="152202" imgH="177569" progId="Equation.DSMT4">
                    <p:embed/>
                  </p:oleObj>
                </mc:Choice>
                <mc:Fallback>
                  <p:oleObj name="Equation" r:id="rId6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5" y="2865"/>
                          <a:ext cx="213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8" name="Object 33"/>
            <p:cNvGraphicFramePr>
              <a:graphicFrameLocks noChangeAspect="1"/>
            </p:cNvGraphicFramePr>
            <p:nvPr/>
          </p:nvGraphicFramePr>
          <p:xfrm>
            <a:off x="2245" y="2160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Equation" r:id="rId8" imgW="152268" imgH="164957" progId="Equation.DSMT4">
                    <p:embed/>
                  </p:oleObj>
                </mc:Choice>
                <mc:Fallback>
                  <p:oleObj name="Equation" r:id="rId8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2160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9" name="Object 34"/>
            <p:cNvGraphicFramePr>
              <a:graphicFrameLocks noChangeAspect="1"/>
            </p:cNvGraphicFramePr>
            <p:nvPr/>
          </p:nvGraphicFramePr>
          <p:xfrm>
            <a:off x="2381" y="3203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1" name="Equation" r:id="rId10" imgW="152268" imgH="164957" progId="Equation.DSMT4">
                    <p:embed/>
                  </p:oleObj>
                </mc:Choice>
                <mc:Fallback>
                  <p:oleObj name="Equation" r:id="rId10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" y="3203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0" name="Object 35"/>
            <p:cNvGraphicFramePr>
              <a:graphicFrameLocks noChangeAspect="1"/>
            </p:cNvGraphicFramePr>
            <p:nvPr/>
          </p:nvGraphicFramePr>
          <p:xfrm>
            <a:off x="2925" y="2160"/>
            <a:ext cx="178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2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160"/>
                          <a:ext cx="178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1" name="Object 36"/>
            <p:cNvGraphicFramePr>
              <a:graphicFrameLocks noChangeAspect="1"/>
            </p:cNvGraphicFramePr>
            <p:nvPr/>
          </p:nvGraphicFramePr>
          <p:xfrm>
            <a:off x="3107" y="3326"/>
            <a:ext cx="17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3326"/>
                          <a:ext cx="17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2" name="Object 37"/>
            <p:cNvGraphicFramePr>
              <a:graphicFrameLocks noChangeAspect="1"/>
            </p:cNvGraphicFramePr>
            <p:nvPr/>
          </p:nvGraphicFramePr>
          <p:xfrm>
            <a:off x="1701" y="2840"/>
            <a:ext cx="229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" name="Equation" r:id="rId16" imgW="152334" imgH="139639" progId="Equation.DSMT4">
                    <p:embed/>
                  </p:oleObj>
                </mc:Choice>
                <mc:Fallback>
                  <p:oleObj name="Equation" r:id="rId16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1" y="2840"/>
                          <a:ext cx="229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8583" name="Object 39"/>
          <p:cNvGraphicFramePr>
            <a:graphicFrameLocks noGrp="1" noChangeAspect="1"/>
          </p:cNvGraphicFramePr>
          <p:nvPr>
            <p:ph/>
          </p:nvPr>
        </p:nvGraphicFramePr>
        <p:xfrm>
          <a:off x="5096934" y="3086100"/>
          <a:ext cx="199813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18" imgW="1498600" imgH="228600" progId="Equation.DSMT4">
                  <p:embed/>
                </p:oleObj>
              </mc:Choice>
              <mc:Fallback>
                <p:oleObj name="Equation" r:id="rId18" imgW="149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934" y="3086100"/>
                        <a:ext cx="1998133" cy="228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9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1007533" y="333375"/>
            <a:ext cx="10566400" cy="1366838"/>
          </a:xfrm>
        </p:spPr>
        <p:txBody>
          <a:bodyPr/>
          <a:lstStyle/>
          <a:p>
            <a:pPr algn="ctr" eaLnBrk="1" hangingPunct="1"/>
            <a:r>
              <a:rPr lang="pt-BR" altLang="pt-BR" b="1" smtClean="0">
                <a:solidFill>
                  <a:schemeClr val="tx1"/>
                </a:solidFill>
                <a:latin typeface="Arial" charset="0"/>
                <a:cs typeface="Arial" charset="0"/>
              </a:rPr>
              <a:t>Congruência de Ângulos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02785" y="2349501"/>
            <a:ext cx="10257367" cy="41751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pt-BR" altLang="pt-BR" sz="2800" dirty="0" smtClean="0">
                <a:latin typeface="Arial" charset="0"/>
                <a:cs typeface="Arial" charset="0"/>
              </a:rPr>
              <a:t>A congruência entre ângulos é uma noção primitiva. Dizemos que dois ângulos são congruentes se, a medida de seus elementos coincidem (ângulo e lados).</a:t>
            </a:r>
          </a:p>
        </p:txBody>
      </p:sp>
      <p:pic>
        <p:nvPicPr>
          <p:cNvPr id="13316" name="Picture 5" descr="Ângulos congru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365625"/>
            <a:ext cx="3744384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403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912284" y="188913"/>
            <a:ext cx="10566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Classificação Quanto a Posição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03446" y="1268760"/>
            <a:ext cx="10257367" cy="51117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pt-BR" altLang="pt-BR" sz="2400" b="1" dirty="0" smtClean="0">
                <a:latin typeface="Arial" charset="0"/>
                <a:cs typeface="Arial" charset="0"/>
              </a:rPr>
              <a:t>Ângulos Consecutivos: Dois ângulos são chamados consecutivos se um dos lados de um deles coincide com um dos lados do outro ângulo.</a:t>
            </a:r>
          </a:p>
          <a:p>
            <a:pPr eaLnBrk="1" hangingPunct="1">
              <a:buFont typeface="Wingdings" pitchFamily="2" charset="2"/>
              <a:buChar char="v"/>
            </a:pPr>
            <a:endParaRPr lang="pt-BR" altLang="pt-BR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pt-BR" altLang="pt-BR" sz="2400" b="1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 altLang="pt-BR" sz="2400" b="1" dirty="0" smtClean="0">
                <a:latin typeface="Arial" charset="0"/>
                <a:cs typeface="Arial" charset="0"/>
              </a:rPr>
              <a:t>Ângulos Adjacentes: Dois ângulos são chamados adjacentes quando são consecutivos e não possuem pontos internos em comum.</a:t>
            </a:r>
          </a:p>
        </p:txBody>
      </p:sp>
      <p:pic>
        <p:nvPicPr>
          <p:cNvPr id="14340" name="Picture 5" descr="File:Angulos consecutivo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73" y="2027229"/>
            <a:ext cx="1892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Ângulo Adjac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18" y="4489451"/>
            <a:ext cx="2305049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02785" y="1340379"/>
            <a:ext cx="10257367" cy="46085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Ângulos Opostos pelo Vértice (O.P.V): </a:t>
            </a:r>
            <a:r>
              <a:rPr lang="pt-BR" altLang="pt-BR" sz="2400" b="1" dirty="0" smtClean="0">
                <a:latin typeface="Arial" charset="0"/>
                <a:cs typeface="Arial" charset="0"/>
              </a:rPr>
              <a:t>São aqueles compostos por duas retas, cujo os ângulos interno ou externo a estas retas e diagonalmente opostos são congruentes.</a:t>
            </a:r>
          </a:p>
          <a:p>
            <a:pPr eaLnBrk="1" hangingPunct="1"/>
            <a:endParaRPr lang="pt-BR" altLang="pt-BR" sz="2400" dirty="0" smtClean="0"/>
          </a:p>
        </p:txBody>
      </p:sp>
      <p:pic>
        <p:nvPicPr>
          <p:cNvPr id="15363" name="Picture 4" descr="Ângulo OP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3573464"/>
            <a:ext cx="41275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007533" y="372533"/>
            <a:ext cx="10566400" cy="708026"/>
          </a:xfrm>
        </p:spPr>
        <p:txBody>
          <a:bodyPr/>
          <a:lstStyle/>
          <a:p>
            <a:pPr algn="ctr" eaLnBrk="1" hangingPunct="1"/>
            <a:r>
              <a:rPr lang="pt-BR" altLang="pt-BR" sz="3600" b="1" dirty="0" smtClean="0">
                <a:latin typeface="Arial" charset="0"/>
                <a:cs typeface="Arial" charset="0"/>
              </a:rPr>
              <a:t>Classificação Quanto ao Ângulo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11251" y="1349904"/>
            <a:ext cx="10257367" cy="48831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pt-BR" altLang="pt-BR" sz="2400" b="1" dirty="0" smtClean="0">
                <a:latin typeface="Arial" charset="0"/>
                <a:cs typeface="Arial" charset="0"/>
              </a:rPr>
              <a:t>Ângulo Nulo: O ângulo nulo mede 0°;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t-BR" altLang="pt-BR" sz="2400" b="1" dirty="0" smtClean="0">
                <a:latin typeface="Arial" charset="0"/>
                <a:cs typeface="Arial" charset="0"/>
              </a:rPr>
              <a:t>Ângulo Agudo: Cuja medida é maior que 0° e menor que 90°;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pt-BR" altLang="pt-BR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pt-BR" altLang="pt-BR" sz="2400" b="1" dirty="0" smtClean="0">
                <a:latin typeface="Arial" charset="0"/>
                <a:cs typeface="Arial" charset="0"/>
              </a:rPr>
              <a:t>Ângulo Obtuso: Cuja medida está entre 90° e 180°;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pt-BR" altLang="pt-BR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pt-BR" altLang="pt-BR" sz="2400" b="1" dirty="0" smtClean="0">
                <a:latin typeface="Arial" charset="0"/>
                <a:cs typeface="Arial" charset="0"/>
              </a:rPr>
              <a:t>Ângulo Reto: Ângulo que mede exatamente 90°;</a:t>
            </a:r>
          </a:p>
          <a:p>
            <a:pPr eaLnBrk="1" hangingPunct="1"/>
            <a:endParaRPr lang="pt-BR" altLang="pt-BR" sz="2400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2400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2400" dirty="0" smtClean="0"/>
          </a:p>
        </p:txBody>
      </p:sp>
      <p:pic>
        <p:nvPicPr>
          <p:cNvPr id="16388" name="Picture 4" descr="Ag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85" y="2251606"/>
            <a:ext cx="201718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Obtu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85" y="3865033"/>
            <a:ext cx="211243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Re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18" y="5383741"/>
            <a:ext cx="230293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6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34" y="1412876"/>
            <a:ext cx="259291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14917" y="620714"/>
            <a:ext cx="10657416" cy="58324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pt-BR" altLang="pt-BR" sz="2800" b="1" dirty="0" smtClean="0">
                <a:latin typeface="Arial" charset="0"/>
                <a:cs typeface="Arial" charset="0"/>
              </a:rPr>
              <a:t>Ângulo Raso: Ângulo que mede exatamente 180°;</a:t>
            </a:r>
          </a:p>
          <a:p>
            <a:pPr marL="0" indent="0" eaLnBrk="1" hangingPunct="1">
              <a:buNone/>
            </a:pPr>
            <a:endParaRPr lang="pt-BR" altLang="pt-BR" sz="2400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24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altLang="pt-BR" sz="2800" b="1" dirty="0" smtClean="0">
                <a:latin typeface="Arial" charset="0"/>
                <a:cs typeface="Arial" charset="0"/>
              </a:rPr>
              <a:t>Ângulo Côncavo: Cuja medida do ângulo é maior que 180° e menor que 360°;</a:t>
            </a:r>
          </a:p>
          <a:p>
            <a:pPr eaLnBrk="1" hangingPunct="1">
              <a:buFont typeface="Wingdings" pitchFamily="2" charset="2"/>
              <a:buChar char="v"/>
            </a:pPr>
            <a:endParaRPr lang="pt-BR" altLang="pt-BR" sz="24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altLang="pt-BR" sz="2800" b="1" dirty="0" smtClean="0">
                <a:latin typeface="Arial" charset="0"/>
                <a:cs typeface="Arial" charset="0"/>
              </a:rPr>
              <a:t>Ângulo Completo: Ângulo que mede 360°;</a:t>
            </a:r>
            <a:endParaRPr lang="pt-BR" altLang="pt-BR" sz="24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pt-BR" altLang="pt-BR" sz="2400" dirty="0" smtClean="0"/>
          </a:p>
          <a:p>
            <a:pPr eaLnBrk="1" hangingPunct="1"/>
            <a:endParaRPr lang="pt-BR" altLang="pt-BR" sz="2400" dirty="0" smtClean="0"/>
          </a:p>
          <a:p>
            <a:pPr eaLnBrk="1" hangingPunct="1"/>
            <a:endParaRPr lang="pt-BR" altLang="pt-BR" sz="2400" dirty="0" smtClean="0"/>
          </a:p>
          <a:p>
            <a:pPr eaLnBrk="1" hangingPunct="1"/>
            <a:endParaRPr lang="pt-BR" altLang="pt-BR" sz="2400" dirty="0" smtClean="0"/>
          </a:p>
          <a:p>
            <a:pPr eaLnBrk="1" hangingPunct="1"/>
            <a:endParaRPr lang="pt-BR" altLang="pt-BR" sz="2400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2400" dirty="0" smtClean="0"/>
          </a:p>
          <a:p>
            <a:pPr eaLnBrk="1" hangingPunct="1"/>
            <a:endParaRPr lang="pt-BR" altLang="pt-BR" sz="2400" dirty="0" smtClean="0"/>
          </a:p>
          <a:p>
            <a:pPr eaLnBrk="1" hangingPunct="1"/>
            <a:endParaRPr lang="pt-BR" altLang="pt-BR" sz="2400" dirty="0" smtClean="0"/>
          </a:p>
          <a:p>
            <a:pPr eaLnBrk="1" hangingPunct="1"/>
            <a:endParaRPr lang="pt-BR" altLang="pt-BR" sz="2400" dirty="0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2400" dirty="0" smtClean="0"/>
          </a:p>
        </p:txBody>
      </p:sp>
      <p:pic>
        <p:nvPicPr>
          <p:cNvPr id="17412" name="Picture 5" descr="Ângulo Compl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18" y="4259264"/>
            <a:ext cx="2590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l_fi" descr="http://upload.wikimedia.org/wikipedia/commons/thumb/3/3a/Ángulo_cóncavo.svg/200px-Ángulo_cóncav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7" y="2616200"/>
            <a:ext cx="2540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09370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43933" y="115888"/>
            <a:ext cx="118554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>
                <a:solidFill>
                  <a:schemeClr val="accent2"/>
                </a:solidFill>
              </a:rPr>
              <a:t>Ângulos Consecutivos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Dois ângulos são </a:t>
            </a:r>
            <a:r>
              <a:rPr lang="pt-BR" altLang="pt-BR" sz="3600">
                <a:solidFill>
                  <a:srgbClr val="FF0066"/>
                </a:solidFill>
              </a:rPr>
              <a:t>consecutivos</a:t>
            </a:r>
            <a:r>
              <a:rPr lang="pt-BR" altLang="pt-BR" sz="3600"/>
              <a:t> se, e somente se, um lado de um deles coincide com um lado do outro.</a:t>
            </a: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912284" y="4797425"/>
            <a:ext cx="1046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7172" name="Line 29"/>
          <p:cNvSpPr>
            <a:spLocks noChangeShapeType="1"/>
          </p:cNvSpPr>
          <p:nvPr/>
        </p:nvSpPr>
        <p:spPr bwMode="auto">
          <a:xfrm flipV="1">
            <a:off x="690034" y="4552951"/>
            <a:ext cx="2783417" cy="1584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9598" name="Line 30"/>
          <p:cNvSpPr>
            <a:spLocks noChangeShapeType="1"/>
          </p:cNvSpPr>
          <p:nvPr/>
        </p:nvSpPr>
        <p:spPr bwMode="auto">
          <a:xfrm flipV="1">
            <a:off x="1007534" y="3902075"/>
            <a:ext cx="3329517" cy="142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>
            <a:off x="977900" y="5345113"/>
            <a:ext cx="39370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9600" name="Oval 32"/>
          <p:cNvSpPr>
            <a:spLocks noChangeArrowheads="1"/>
          </p:cNvSpPr>
          <p:nvPr/>
        </p:nvSpPr>
        <p:spPr bwMode="auto">
          <a:xfrm flipH="1">
            <a:off x="988192" y="5249334"/>
            <a:ext cx="104007" cy="15148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109601" name="Oval 33"/>
          <p:cNvSpPr>
            <a:spLocks noChangeArrowheads="1"/>
          </p:cNvSpPr>
          <p:nvPr/>
        </p:nvSpPr>
        <p:spPr bwMode="auto">
          <a:xfrm>
            <a:off x="2684227" y="3917810"/>
            <a:ext cx="67440" cy="16312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109602" name="Oval 34"/>
          <p:cNvSpPr>
            <a:spLocks noChangeArrowheads="1"/>
          </p:cNvSpPr>
          <p:nvPr/>
        </p:nvSpPr>
        <p:spPr bwMode="auto">
          <a:xfrm>
            <a:off x="2963333" y="4402666"/>
            <a:ext cx="120360" cy="15889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109603" name="Arc 35"/>
          <p:cNvSpPr>
            <a:spLocks/>
          </p:cNvSpPr>
          <p:nvPr/>
        </p:nvSpPr>
        <p:spPr bwMode="auto">
          <a:xfrm>
            <a:off x="1458385" y="5088217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584227 w 21600"/>
              <a:gd name="T3" fmla="*/ 676401993 h 21600"/>
              <a:gd name="T4" fmla="*/ 0 w 21600"/>
              <a:gd name="T5" fmla="*/ 67640199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9604" name="Object 36"/>
          <p:cNvGraphicFramePr>
            <a:graphicFrameLocks noChangeAspect="1"/>
          </p:cNvGraphicFramePr>
          <p:nvPr/>
        </p:nvGraphicFramePr>
        <p:xfrm>
          <a:off x="431800" y="5095875"/>
          <a:ext cx="450851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095875"/>
                        <a:ext cx="450851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05" name="Object 37"/>
          <p:cNvGraphicFramePr>
            <a:graphicFrameLocks noChangeAspect="1"/>
          </p:cNvGraphicFramePr>
          <p:nvPr/>
        </p:nvGraphicFramePr>
        <p:xfrm>
          <a:off x="1871133" y="3357564"/>
          <a:ext cx="450851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133" y="3357564"/>
                        <a:ext cx="450851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06" name="Object 38"/>
          <p:cNvGraphicFramePr>
            <a:graphicFrameLocks noChangeAspect="1"/>
          </p:cNvGraphicFramePr>
          <p:nvPr/>
        </p:nvGraphicFramePr>
        <p:xfrm>
          <a:off x="3407833" y="4581526"/>
          <a:ext cx="450851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833" y="4581526"/>
                        <a:ext cx="450851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10" name="Line 42"/>
          <p:cNvSpPr>
            <a:spLocks noChangeShapeType="1"/>
          </p:cNvSpPr>
          <p:nvPr/>
        </p:nvSpPr>
        <p:spPr bwMode="auto">
          <a:xfrm flipV="1">
            <a:off x="1045634" y="3040064"/>
            <a:ext cx="2976033" cy="223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9611" name="Arc 43"/>
          <p:cNvSpPr>
            <a:spLocks/>
          </p:cNvSpPr>
          <p:nvPr/>
        </p:nvSpPr>
        <p:spPr bwMode="auto">
          <a:xfrm>
            <a:off x="1468967" y="5020747"/>
            <a:ext cx="287867" cy="369332"/>
          </a:xfrm>
          <a:custGeom>
            <a:avLst/>
            <a:gdLst>
              <a:gd name="T0" fmla="*/ 0 w 21600"/>
              <a:gd name="T1" fmla="*/ 0 h 21600"/>
              <a:gd name="T2" fmla="*/ 215600249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109612" name="Object 44"/>
          <p:cNvGraphicFramePr>
            <a:graphicFrameLocks noChangeAspect="1"/>
          </p:cNvGraphicFramePr>
          <p:nvPr/>
        </p:nvGraphicFramePr>
        <p:xfrm>
          <a:off x="3217333" y="5670550"/>
          <a:ext cx="450851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10" imgW="152202" imgH="177569" progId="Equation.DSMT4">
                  <p:embed/>
                </p:oleObj>
              </mc:Choice>
              <mc:Fallback>
                <p:oleObj name="Equation" r:id="rId10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333" y="5670550"/>
                        <a:ext cx="450851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5" name="Object 47"/>
          <p:cNvGraphicFramePr>
            <a:graphicFrameLocks noChangeAspect="1"/>
          </p:cNvGraphicFramePr>
          <p:nvPr/>
        </p:nvGraphicFramePr>
        <p:xfrm>
          <a:off x="4404784" y="3021013"/>
          <a:ext cx="7162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12" imgW="1777229" imgH="253890" progId="Equation.DSMT4">
                  <p:embed/>
                </p:oleObj>
              </mc:Choice>
              <mc:Fallback>
                <p:oleObj name="Equation" r:id="rId12" imgW="177722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784" y="3021013"/>
                        <a:ext cx="7162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6" name="Object 48"/>
          <p:cNvGraphicFramePr>
            <a:graphicFrameLocks noChangeAspect="1"/>
          </p:cNvGraphicFramePr>
          <p:nvPr/>
        </p:nvGraphicFramePr>
        <p:xfrm>
          <a:off x="5602817" y="4067175"/>
          <a:ext cx="491066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4" imgW="1218671" imgH="241195" progId="Equation.DSMT4">
                  <p:embed/>
                </p:oleObj>
              </mc:Choice>
              <mc:Fallback>
                <p:oleObj name="Equation" r:id="rId14" imgW="121867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817" y="4067175"/>
                        <a:ext cx="491066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34"/>
          <p:cNvSpPr>
            <a:spLocks noChangeArrowheads="1"/>
          </p:cNvSpPr>
          <p:nvPr/>
        </p:nvSpPr>
        <p:spPr bwMode="auto">
          <a:xfrm>
            <a:off x="3327400" y="5503333"/>
            <a:ext cx="120360" cy="15889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</p:spTree>
    <p:extLst>
      <p:ext uri="{BB962C8B-B14F-4D97-AF65-F5344CB8AC3E}">
        <p14:creationId xmlns:p14="http://schemas.microsoft.com/office/powerpoint/2010/main" val="6556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 build="p"/>
      <p:bldP spid="109598" grpId="0" animBg="1"/>
      <p:bldP spid="109599" grpId="0" animBg="1"/>
      <p:bldP spid="109599" grpId="1" animBg="1"/>
      <p:bldP spid="109600" grpId="0" animBg="1"/>
      <p:bldP spid="109600" grpId="1" animBg="1"/>
      <p:bldP spid="109601" grpId="0" animBg="1"/>
      <p:bldP spid="109602" grpId="0" animBg="1"/>
      <p:bldP spid="109603" grpId="0" animBg="1"/>
      <p:bldP spid="109610" grpId="0" animBg="1"/>
      <p:bldP spid="109611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6"/>
          <p:cNvSpPr>
            <a:spLocks noGrp="1" noChangeArrowheads="1"/>
          </p:cNvSpPr>
          <p:nvPr>
            <p:ph type="title"/>
          </p:nvPr>
        </p:nvSpPr>
        <p:spPr>
          <a:xfrm>
            <a:off x="477833" y="275123"/>
            <a:ext cx="6059800" cy="293751"/>
          </a:xfrm>
        </p:spPr>
        <p:txBody>
          <a:bodyPr/>
          <a:lstStyle/>
          <a:p>
            <a:pPr algn="l" eaLnBrk="1" hangingPunct="1"/>
            <a:r>
              <a:rPr lang="pt-BR" altLang="pt-BR" sz="1400" b="1">
                <a:latin typeface="Verdana" pitchFamily="34" charset="0"/>
              </a:rPr>
              <a:t>Primeiros conceitos: reta e semi-reta</a:t>
            </a:r>
          </a:p>
        </p:txBody>
      </p:sp>
      <p:sp>
        <p:nvSpPr>
          <p:cNvPr id="3075" name="Rectangle 37"/>
          <p:cNvSpPr>
            <a:spLocks noGrp="1" noChangeArrowheads="1"/>
          </p:cNvSpPr>
          <p:nvPr>
            <p:ph type="body" sz="half" idx="1"/>
          </p:nvPr>
        </p:nvSpPr>
        <p:spPr>
          <a:xfrm>
            <a:off x="514034" y="990155"/>
            <a:ext cx="5335809" cy="4629794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1200" dirty="0">
                <a:latin typeface="Verdana" pitchFamily="34" charset="0"/>
              </a:rPr>
              <a:t>As </a:t>
            </a:r>
            <a:r>
              <a:rPr lang="pt-BR" altLang="pt-BR" sz="1200" b="1" dirty="0">
                <a:latin typeface="Verdana" pitchFamily="34" charset="0"/>
              </a:rPr>
              <a:t>retas </a:t>
            </a:r>
            <a:r>
              <a:rPr lang="pt-BR" altLang="pt-BR" sz="1200" dirty="0">
                <a:latin typeface="Verdana" pitchFamily="34" charset="0"/>
              </a:rPr>
              <a:t>não tem início e não tem fim. Elas são </a:t>
            </a:r>
            <a:r>
              <a:rPr lang="pt-BR" altLang="pt-BR" sz="1200" b="1" dirty="0">
                <a:latin typeface="Verdana" pitchFamily="34" charset="0"/>
              </a:rPr>
              <a:t>infinitas</a:t>
            </a:r>
            <a:r>
              <a:rPr lang="pt-BR" altLang="pt-BR" sz="1200" dirty="0"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endParaRPr lang="pt-BR" altLang="pt-BR" sz="1200" dirty="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1200" dirty="0">
                <a:latin typeface="Verdana" pitchFamily="34" charset="0"/>
              </a:rPr>
              <a:t>Para nomear uma reta utilizamos as letras que nomeiam dois pontos quaisquer sobre a reta. O símbolo       sobre as letras, indica que a reta passa sobre os pontos, mas segue infinitamente para ambos os lados. </a:t>
            </a:r>
            <a:br>
              <a:rPr lang="pt-BR" altLang="pt-BR" sz="1200" dirty="0">
                <a:latin typeface="Verdana" pitchFamily="34" charset="0"/>
              </a:rPr>
            </a:br>
            <a:r>
              <a:rPr lang="pt-BR" altLang="pt-BR" sz="1200" dirty="0" err="1">
                <a:latin typeface="Verdana" pitchFamily="34" charset="0"/>
              </a:rPr>
              <a:t>Ex</a:t>
            </a:r>
            <a:r>
              <a:rPr lang="pt-BR" altLang="pt-BR" sz="1200" dirty="0">
                <a:latin typeface="Verdana" pitchFamily="34" charset="0"/>
              </a:rPr>
              <a:t>:                                      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endParaRPr lang="pt-BR" altLang="pt-BR" sz="1200" dirty="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1200" b="1" dirty="0" err="1">
                <a:latin typeface="Verdana" pitchFamily="34" charset="0"/>
              </a:rPr>
              <a:t>Semi-retas</a:t>
            </a:r>
            <a:r>
              <a:rPr lang="pt-BR" altLang="pt-BR" sz="1200" dirty="0">
                <a:latin typeface="Verdana" pitchFamily="34" charset="0"/>
              </a:rPr>
              <a:t> têm início, mas não tem fim, são </a:t>
            </a:r>
            <a:r>
              <a:rPr lang="pt-BR" altLang="pt-BR" sz="1200" b="1" dirty="0">
                <a:latin typeface="Verdana" pitchFamily="34" charset="0"/>
              </a:rPr>
              <a:t>infinitas</a:t>
            </a:r>
            <a:r>
              <a:rPr lang="pt-BR" altLang="pt-BR" sz="1200" dirty="0"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endParaRPr lang="pt-BR" altLang="pt-BR" sz="1200" dirty="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1200" dirty="0">
                <a:latin typeface="Verdana" pitchFamily="34" charset="0"/>
              </a:rPr>
              <a:t>Para nomear uma </a:t>
            </a:r>
            <a:r>
              <a:rPr lang="pt-BR" altLang="pt-BR" sz="1200" dirty="0" err="1">
                <a:latin typeface="Verdana" pitchFamily="34" charset="0"/>
              </a:rPr>
              <a:t>semi-reta</a:t>
            </a:r>
            <a:r>
              <a:rPr lang="pt-BR" altLang="pt-BR" sz="1200" dirty="0">
                <a:latin typeface="Verdana" pitchFamily="34" charset="0"/>
              </a:rPr>
              <a:t> utilizamos as letras que nomeiam o ponto de início e um outro ponto qualquer pelo qual a </a:t>
            </a:r>
            <a:r>
              <a:rPr lang="pt-BR" altLang="pt-BR" sz="1200" dirty="0" err="1">
                <a:latin typeface="Verdana" pitchFamily="34" charset="0"/>
              </a:rPr>
              <a:t>semi-reta</a:t>
            </a:r>
            <a:r>
              <a:rPr lang="pt-BR" altLang="pt-BR" sz="1200" dirty="0">
                <a:latin typeface="Verdana" pitchFamily="34" charset="0"/>
              </a:rPr>
              <a:t> passe. O símbolo        sobre as letras indica a </a:t>
            </a:r>
            <a:r>
              <a:rPr lang="pt-BR" altLang="pt-BR" sz="1200" dirty="0" err="1">
                <a:latin typeface="Verdana" pitchFamily="34" charset="0"/>
              </a:rPr>
              <a:t>semi-reta</a:t>
            </a:r>
            <a:r>
              <a:rPr lang="pt-BR" altLang="pt-BR" sz="1200" dirty="0">
                <a:latin typeface="Verdana" pitchFamily="34" charset="0"/>
              </a:rPr>
              <a:t>.</a:t>
            </a:r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D605B-DCDB-4982-BFBE-F8FFB83399B0}" type="slidenum">
              <a:rPr lang="pt-BR" altLang="pt-BR"/>
              <a:pPr>
                <a:defRPr/>
              </a:pPr>
              <a:t>2</a:t>
            </a:fld>
            <a:endParaRPr lang="pt-BR" altLang="pt-BR"/>
          </a:p>
        </p:txBody>
      </p:sp>
      <p:graphicFrame>
        <p:nvGraphicFramePr>
          <p:cNvPr id="3077" name="Object 46"/>
          <p:cNvGraphicFramePr>
            <a:graphicFrameLocks noChangeAspect="1"/>
          </p:cNvGraphicFramePr>
          <p:nvPr/>
        </p:nvGraphicFramePr>
        <p:xfrm>
          <a:off x="2667906" y="2331377"/>
          <a:ext cx="430775" cy="2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203112" imgH="139639" progId="Equation.DSMT4">
                  <p:embed/>
                </p:oleObj>
              </mc:Choice>
              <mc:Fallback>
                <p:oleObj name="Equation" r:id="rId4" imgW="203112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906" y="2331377"/>
                        <a:ext cx="430775" cy="2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65164"/>
              </p:ext>
            </p:extLst>
          </p:nvPr>
        </p:nvGraphicFramePr>
        <p:xfrm>
          <a:off x="1228392" y="2789805"/>
          <a:ext cx="2872433" cy="23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1981200" imgH="254000" progId="Equation.DSMT4">
                  <p:embed/>
                </p:oleObj>
              </mc:Choice>
              <mc:Fallback>
                <p:oleObj name="Equation" r:id="rId6" imgW="1981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392" y="2789805"/>
                        <a:ext cx="2872433" cy="232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48"/>
          <p:cNvGraphicFramePr>
            <a:graphicFrameLocks noChangeAspect="1"/>
          </p:cNvGraphicFramePr>
          <p:nvPr/>
        </p:nvGraphicFramePr>
        <p:xfrm>
          <a:off x="2845284" y="5076870"/>
          <a:ext cx="410865" cy="237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8" imgW="190417" imgH="139639" progId="Equation.DSMT4">
                  <p:embed/>
                </p:oleObj>
              </mc:Choice>
              <mc:Fallback>
                <p:oleObj name="Equation" r:id="rId8" imgW="190417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284" y="5076870"/>
                        <a:ext cx="410865" cy="237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51" descr="ret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81" y="735094"/>
            <a:ext cx="5295991" cy="509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8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43933" y="115888"/>
            <a:ext cx="118554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>
                <a:solidFill>
                  <a:schemeClr val="accent2"/>
                </a:solidFill>
              </a:rPr>
              <a:t>Ângulos Adjacentes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Dois ângulos  consecutivos são </a:t>
            </a:r>
            <a:r>
              <a:rPr lang="pt-BR" altLang="pt-BR" sz="3600">
                <a:solidFill>
                  <a:srgbClr val="FF0066"/>
                </a:solidFill>
              </a:rPr>
              <a:t>adjacentes</a:t>
            </a:r>
            <a:r>
              <a:rPr lang="pt-BR" altLang="pt-BR" sz="3600"/>
              <a:t> se, e somente se, não têm pontos internos comuns.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 flipV="1">
            <a:off x="690034" y="4552951"/>
            <a:ext cx="2783417" cy="1584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5269" name="Line 5"/>
          <p:cNvSpPr>
            <a:spLocks noChangeShapeType="1"/>
          </p:cNvSpPr>
          <p:nvPr/>
        </p:nvSpPr>
        <p:spPr bwMode="auto">
          <a:xfrm flipV="1">
            <a:off x="977901" y="3902075"/>
            <a:ext cx="3359151" cy="144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1007533" y="5329238"/>
            <a:ext cx="39370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5271" name="Oval 7"/>
          <p:cNvSpPr>
            <a:spLocks noChangeArrowheads="1"/>
          </p:cNvSpPr>
          <p:nvPr/>
        </p:nvSpPr>
        <p:spPr bwMode="auto">
          <a:xfrm flipV="1">
            <a:off x="948267" y="5325534"/>
            <a:ext cx="135466" cy="5926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395272" name="Oval 8"/>
          <p:cNvSpPr>
            <a:spLocks noChangeArrowheads="1"/>
          </p:cNvSpPr>
          <p:nvPr/>
        </p:nvSpPr>
        <p:spPr bwMode="auto">
          <a:xfrm>
            <a:off x="2629193" y="4010942"/>
            <a:ext cx="97073" cy="120791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395273" name="Oval 9"/>
          <p:cNvSpPr>
            <a:spLocks noChangeArrowheads="1"/>
          </p:cNvSpPr>
          <p:nvPr/>
        </p:nvSpPr>
        <p:spPr bwMode="auto">
          <a:xfrm>
            <a:off x="3160476" y="4313095"/>
            <a:ext cx="65324" cy="114971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395274" name="Arc 10"/>
          <p:cNvSpPr>
            <a:spLocks/>
          </p:cNvSpPr>
          <p:nvPr/>
        </p:nvSpPr>
        <p:spPr bwMode="auto">
          <a:xfrm>
            <a:off x="1458385" y="5088217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584227 w 21600"/>
              <a:gd name="T3" fmla="*/ 676401993 h 21600"/>
              <a:gd name="T4" fmla="*/ 0 w 21600"/>
              <a:gd name="T5" fmla="*/ 67640199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95275" name="Object 11"/>
          <p:cNvGraphicFramePr>
            <a:graphicFrameLocks noChangeAspect="1"/>
          </p:cNvGraphicFramePr>
          <p:nvPr/>
        </p:nvGraphicFramePr>
        <p:xfrm>
          <a:off x="749300" y="5300663"/>
          <a:ext cx="450851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5300663"/>
                        <a:ext cx="450851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6" name="Object 12"/>
          <p:cNvGraphicFramePr>
            <a:graphicFrameLocks noChangeAspect="1"/>
          </p:cNvGraphicFramePr>
          <p:nvPr/>
        </p:nvGraphicFramePr>
        <p:xfrm>
          <a:off x="2256367" y="3644901"/>
          <a:ext cx="450851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367" y="3644901"/>
                        <a:ext cx="450851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7" name="Object 13"/>
          <p:cNvGraphicFramePr>
            <a:graphicFrameLocks noChangeAspect="1"/>
          </p:cNvGraphicFramePr>
          <p:nvPr/>
        </p:nvGraphicFramePr>
        <p:xfrm>
          <a:off x="3215218" y="4365626"/>
          <a:ext cx="450849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218" y="4365626"/>
                        <a:ext cx="450849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5278" name="Line 14"/>
          <p:cNvSpPr>
            <a:spLocks noChangeShapeType="1"/>
          </p:cNvSpPr>
          <p:nvPr/>
        </p:nvSpPr>
        <p:spPr bwMode="auto">
          <a:xfrm flipV="1">
            <a:off x="1007534" y="3098801"/>
            <a:ext cx="2976033" cy="223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5279" name="Arc 15"/>
          <p:cNvSpPr>
            <a:spLocks/>
          </p:cNvSpPr>
          <p:nvPr/>
        </p:nvSpPr>
        <p:spPr bwMode="auto">
          <a:xfrm>
            <a:off x="1680633" y="4712772"/>
            <a:ext cx="95251" cy="369332"/>
          </a:xfrm>
          <a:custGeom>
            <a:avLst/>
            <a:gdLst>
              <a:gd name="T0" fmla="*/ 0 w 21600"/>
              <a:gd name="T1" fmla="*/ 0 h 21600"/>
              <a:gd name="T2" fmla="*/ 2584379 w 21600"/>
              <a:gd name="T3" fmla="*/ 45148673 h 21600"/>
              <a:gd name="T4" fmla="*/ 0 w 21600"/>
              <a:gd name="T5" fmla="*/ 4514867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395280" name="Object 16"/>
          <p:cNvGraphicFramePr>
            <a:graphicFrameLocks noChangeAspect="1"/>
          </p:cNvGraphicFramePr>
          <p:nvPr/>
        </p:nvGraphicFramePr>
        <p:xfrm>
          <a:off x="3217333" y="5670550"/>
          <a:ext cx="450851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10" imgW="152202" imgH="177569" progId="Equation.DSMT4">
                  <p:embed/>
                </p:oleObj>
              </mc:Choice>
              <mc:Fallback>
                <p:oleObj name="Equation" r:id="rId10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333" y="5670550"/>
                        <a:ext cx="450851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5281" name="Oval 17"/>
          <p:cNvSpPr>
            <a:spLocks noChangeArrowheads="1"/>
          </p:cNvSpPr>
          <p:nvPr/>
        </p:nvSpPr>
        <p:spPr bwMode="auto">
          <a:xfrm>
            <a:off x="3323461" y="5528062"/>
            <a:ext cx="105539" cy="11920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graphicFrame>
        <p:nvGraphicFramePr>
          <p:cNvPr id="395282" name="Object 18"/>
          <p:cNvGraphicFramePr>
            <a:graphicFrameLocks noChangeAspect="1"/>
          </p:cNvGraphicFramePr>
          <p:nvPr/>
        </p:nvGraphicFramePr>
        <p:xfrm>
          <a:off x="4616451" y="3021013"/>
          <a:ext cx="654896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2" imgW="1625600" imgH="254000" progId="Equation.DSMT4">
                  <p:embed/>
                </p:oleObj>
              </mc:Choice>
              <mc:Fallback>
                <p:oleObj name="Equation" r:id="rId12" imgW="1625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1" y="3021013"/>
                        <a:ext cx="654896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0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build="p"/>
      <p:bldP spid="395269" grpId="0" animBg="1"/>
      <p:bldP spid="395269" grpId="1" animBg="1"/>
      <p:bldP spid="395270" grpId="0" animBg="1"/>
      <p:bldP spid="395271" grpId="0" animBg="1"/>
      <p:bldP spid="395272" grpId="0" animBg="1"/>
      <p:bldP spid="395273" grpId="0" animBg="1"/>
      <p:bldP spid="395273" grpId="1" animBg="1"/>
      <p:bldP spid="395274" grpId="0" animBg="1"/>
      <p:bldP spid="395278" grpId="0" animBg="1"/>
      <p:bldP spid="395279" grpId="0" animBg="1"/>
      <p:bldP spid="3952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143933" y="115889"/>
            <a:ext cx="11855451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Ângulos Complementares</a:t>
            </a:r>
            <a:r>
              <a:rPr lang="pt-BR" altLang="pt-BR" sz="3600"/>
              <a:t>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Dois ângulos são ditos </a:t>
            </a:r>
            <a:r>
              <a:rPr lang="pt-BR" altLang="pt-BR" sz="3600" i="1">
                <a:solidFill>
                  <a:srgbClr val="FF0066"/>
                </a:solidFill>
              </a:rPr>
              <a:t>complementares </a:t>
            </a:r>
            <a:r>
              <a:rPr lang="pt-BR" altLang="pt-BR" sz="3600" i="1"/>
              <a:t>quando a soma de suas medidas é 90°.                                          </a:t>
            </a: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 flipV="1">
            <a:off x="1758951" y="3646488"/>
            <a:ext cx="0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V="1">
            <a:off x="1758951" y="3716339"/>
            <a:ext cx="768349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1550298" y="5013326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O</a:t>
            </a: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1258065" y="3703639"/>
            <a:ext cx="356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B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3753616" y="5149851"/>
            <a:ext cx="356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A</a:t>
            </a:r>
          </a:p>
        </p:txBody>
      </p:sp>
      <p:sp>
        <p:nvSpPr>
          <p:cNvPr id="439309" name="Oval 13"/>
          <p:cNvSpPr>
            <a:spLocks noChangeArrowheads="1"/>
          </p:cNvSpPr>
          <p:nvPr/>
        </p:nvSpPr>
        <p:spPr bwMode="auto">
          <a:xfrm>
            <a:off x="1735667" y="5012267"/>
            <a:ext cx="76968" cy="162334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439310" name="Text Box 14"/>
          <p:cNvSpPr txBox="1">
            <a:spLocks noChangeArrowheads="1"/>
          </p:cNvSpPr>
          <p:nvPr/>
        </p:nvSpPr>
        <p:spPr bwMode="auto">
          <a:xfrm>
            <a:off x="2468993" y="3789364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C</a:t>
            </a:r>
          </a:p>
        </p:txBody>
      </p:sp>
      <p:sp>
        <p:nvSpPr>
          <p:cNvPr id="439312" name="Arc 16"/>
          <p:cNvSpPr>
            <a:spLocks/>
          </p:cNvSpPr>
          <p:nvPr/>
        </p:nvSpPr>
        <p:spPr bwMode="auto">
          <a:xfrm>
            <a:off x="1758951" y="4376223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15600249 w 21600"/>
              <a:gd name="T3" fmla="*/ 2821791 h 21600"/>
              <a:gd name="T4" fmla="*/ 0 w 21600"/>
              <a:gd name="T5" fmla="*/ 282179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EE1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39313" name="Line 17"/>
          <p:cNvSpPr>
            <a:spLocks noChangeShapeType="1"/>
          </p:cNvSpPr>
          <p:nvPr/>
        </p:nvSpPr>
        <p:spPr bwMode="auto">
          <a:xfrm flipV="1">
            <a:off x="1765300" y="3644901"/>
            <a:ext cx="0" cy="1439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9314" name="Line 18"/>
          <p:cNvSpPr>
            <a:spLocks noChangeShapeType="1"/>
          </p:cNvSpPr>
          <p:nvPr/>
        </p:nvSpPr>
        <p:spPr bwMode="auto">
          <a:xfrm flipV="1">
            <a:off x="1775884" y="5078413"/>
            <a:ext cx="24955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9315" name="Line 19"/>
          <p:cNvSpPr>
            <a:spLocks noChangeShapeType="1"/>
          </p:cNvSpPr>
          <p:nvPr/>
        </p:nvSpPr>
        <p:spPr bwMode="auto">
          <a:xfrm flipV="1">
            <a:off x="1775884" y="3716339"/>
            <a:ext cx="768349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9316" name="Text Box 20"/>
          <p:cNvSpPr txBox="1">
            <a:spLocks noChangeArrowheads="1"/>
          </p:cNvSpPr>
          <p:nvPr/>
        </p:nvSpPr>
        <p:spPr bwMode="auto">
          <a:xfrm>
            <a:off x="1522781" y="5013326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O</a:t>
            </a:r>
          </a:p>
        </p:txBody>
      </p:sp>
      <p:sp>
        <p:nvSpPr>
          <p:cNvPr id="439317" name="Text Box 21"/>
          <p:cNvSpPr txBox="1">
            <a:spLocks noChangeArrowheads="1"/>
          </p:cNvSpPr>
          <p:nvPr/>
        </p:nvSpPr>
        <p:spPr bwMode="auto">
          <a:xfrm>
            <a:off x="1332152" y="371633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2000"/>
          </a:p>
        </p:txBody>
      </p:sp>
      <p:sp>
        <p:nvSpPr>
          <p:cNvPr id="439318" name="Oval 22"/>
          <p:cNvSpPr>
            <a:spLocks noChangeArrowheads="1"/>
          </p:cNvSpPr>
          <p:nvPr/>
        </p:nvSpPr>
        <p:spPr bwMode="auto">
          <a:xfrm>
            <a:off x="3623733" y="5046133"/>
            <a:ext cx="140468" cy="57029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439319" name="Oval 23"/>
          <p:cNvSpPr>
            <a:spLocks noChangeArrowheads="1"/>
          </p:cNvSpPr>
          <p:nvPr/>
        </p:nvSpPr>
        <p:spPr bwMode="auto">
          <a:xfrm>
            <a:off x="1710265" y="3809999"/>
            <a:ext cx="85435" cy="203079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439320" name="Text Box 24"/>
          <p:cNvSpPr txBox="1">
            <a:spLocks noChangeArrowheads="1"/>
          </p:cNvSpPr>
          <p:nvPr/>
        </p:nvSpPr>
        <p:spPr bwMode="auto">
          <a:xfrm>
            <a:off x="2488043" y="3789364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C</a:t>
            </a:r>
          </a:p>
        </p:txBody>
      </p:sp>
      <p:sp>
        <p:nvSpPr>
          <p:cNvPr id="439321" name="Oval 25"/>
          <p:cNvSpPr>
            <a:spLocks noChangeArrowheads="1"/>
          </p:cNvSpPr>
          <p:nvPr/>
        </p:nvSpPr>
        <p:spPr bwMode="auto">
          <a:xfrm>
            <a:off x="2319866" y="3920066"/>
            <a:ext cx="132001" cy="81371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439322" name="Arc 26"/>
          <p:cNvSpPr>
            <a:spLocks/>
          </p:cNvSpPr>
          <p:nvPr/>
        </p:nvSpPr>
        <p:spPr bwMode="auto">
          <a:xfrm>
            <a:off x="1928284" y="4792147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43216864 w 21600"/>
              <a:gd name="T3" fmla="*/ 215600249 h 21600"/>
              <a:gd name="T4" fmla="*/ 0 w 21600"/>
              <a:gd name="T5" fmla="*/ 21560024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39323" name="Arc 27"/>
          <p:cNvSpPr>
            <a:spLocks/>
          </p:cNvSpPr>
          <p:nvPr/>
        </p:nvSpPr>
        <p:spPr bwMode="auto">
          <a:xfrm>
            <a:off x="1765300" y="4376223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15600249 w 21600"/>
              <a:gd name="T3" fmla="*/ 2821791 h 21600"/>
              <a:gd name="T4" fmla="*/ 0 w 21600"/>
              <a:gd name="T5" fmla="*/ 282179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EE1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 build="p"/>
      <p:bldP spid="439304" grpId="0" animBg="1"/>
      <p:bldP spid="439305" grpId="0" animBg="1"/>
      <p:bldP spid="439306" grpId="0"/>
      <p:bldP spid="439307" grpId="0"/>
      <p:bldP spid="439308" grpId="0"/>
      <p:bldP spid="439309" grpId="0" animBg="1"/>
      <p:bldP spid="439310" grpId="0"/>
      <p:bldP spid="439312" grpId="0" animBg="1"/>
      <p:bldP spid="439313" grpId="0" animBg="1"/>
      <p:bldP spid="439314" grpId="0" animBg="1"/>
      <p:bldP spid="439315" grpId="0" animBg="1"/>
      <p:bldP spid="439316" grpId="0"/>
      <p:bldP spid="439317" grpId="0"/>
      <p:bldP spid="439318" grpId="0" animBg="1"/>
      <p:bldP spid="439319" grpId="0" animBg="1"/>
      <p:bldP spid="439320" grpId="0"/>
      <p:bldP spid="439321" grpId="0" animBg="1"/>
      <p:bldP spid="439322" grpId="0" animBg="1"/>
      <p:bldP spid="4393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143933" y="115889"/>
            <a:ext cx="11855451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Ângulos Suplementares </a:t>
            </a:r>
            <a:r>
              <a:rPr lang="pt-BR" altLang="pt-BR" sz="3600"/>
              <a:t>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Dois ângulos são ditos </a:t>
            </a:r>
            <a:r>
              <a:rPr lang="pt-BR" altLang="pt-BR" sz="3600" i="1">
                <a:solidFill>
                  <a:srgbClr val="FF0066"/>
                </a:solidFill>
              </a:rPr>
              <a:t>suplementares</a:t>
            </a:r>
            <a:r>
              <a:rPr lang="pt-BR" altLang="pt-BR" sz="3600" i="1"/>
              <a:t> quando a soma de suas medidas é 180°.</a:t>
            </a:r>
            <a:endParaRPr lang="el-GR" altLang="pt-BR" sz="3600" i="1"/>
          </a:p>
        </p:txBody>
      </p:sp>
      <p:sp>
        <p:nvSpPr>
          <p:cNvPr id="441347" name="Line 3"/>
          <p:cNvSpPr>
            <a:spLocks noChangeShapeType="1"/>
          </p:cNvSpPr>
          <p:nvPr/>
        </p:nvSpPr>
        <p:spPr bwMode="auto">
          <a:xfrm>
            <a:off x="5615518" y="4292600"/>
            <a:ext cx="383963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1348" name="Line 4"/>
          <p:cNvSpPr>
            <a:spLocks noChangeShapeType="1"/>
          </p:cNvSpPr>
          <p:nvPr/>
        </p:nvSpPr>
        <p:spPr bwMode="auto">
          <a:xfrm flipH="1">
            <a:off x="1968501" y="4292600"/>
            <a:ext cx="383963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3695701" y="2887664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A</a:t>
            </a:r>
          </a:p>
        </p:txBody>
      </p: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8591551" y="4335464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C</a:t>
            </a:r>
          </a:p>
        </p:txBody>
      </p:sp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2639484" y="4292601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B</a:t>
            </a:r>
          </a:p>
        </p:txBody>
      </p:sp>
      <p:sp>
        <p:nvSpPr>
          <p:cNvPr id="441352" name="Oval 8"/>
          <p:cNvSpPr>
            <a:spLocks noChangeArrowheads="1"/>
          </p:cNvSpPr>
          <p:nvPr/>
        </p:nvSpPr>
        <p:spPr bwMode="auto">
          <a:xfrm>
            <a:off x="8784167" y="4264025"/>
            <a:ext cx="95251" cy="71438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441353" name="Oval 9"/>
          <p:cNvSpPr>
            <a:spLocks noChangeArrowheads="1"/>
          </p:cNvSpPr>
          <p:nvPr/>
        </p:nvSpPr>
        <p:spPr bwMode="auto">
          <a:xfrm>
            <a:off x="2734733" y="4256089"/>
            <a:ext cx="95251" cy="71437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441354" name="Line 10"/>
          <p:cNvSpPr>
            <a:spLocks noChangeShapeType="1"/>
          </p:cNvSpPr>
          <p:nvPr/>
        </p:nvSpPr>
        <p:spPr bwMode="auto">
          <a:xfrm flipH="1" flipV="1">
            <a:off x="2639485" y="2636838"/>
            <a:ext cx="2976033" cy="1655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41355" name="Arc 11"/>
          <p:cNvSpPr>
            <a:spLocks/>
          </p:cNvSpPr>
          <p:nvPr/>
        </p:nvSpPr>
        <p:spPr bwMode="auto">
          <a:xfrm rot="-1305794">
            <a:off x="5179485" y="3949978"/>
            <a:ext cx="876300" cy="369332"/>
          </a:xfrm>
          <a:custGeom>
            <a:avLst/>
            <a:gdLst>
              <a:gd name="T0" fmla="*/ 0 w 28230"/>
              <a:gd name="T1" fmla="*/ 542015961 h 23355"/>
              <a:gd name="T2" fmla="*/ 2147483647 w 28230"/>
              <a:gd name="T3" fmla="*/ 2147483647 h 23355"/>
              <a:gd name="T4" fmla="*/ 1947724049 w 28230"/>
              <a:gd name="T5" fmla="*/ 2147483647 h 23355"/>
              <a:gd name="T6" fmla="*/ 0 60000 65536"/>
              <a:gd name="T7" fmla="*/ 0 60000 65536"/>
              <a:gd name="T8" fmla="*/ 0 60000 65536"/>
              <a:gd name="T9" fmla="*/ 0 w 28230"/>
              <a:gd name="T10" fmla="*/ 0 h 23355"/>
              <a:gd name="T11" fmla="*/ 28230 w 28230"/>
              <a:gd name="T12" fmla="*/ 23355 h 23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30" h="23355" fill="none" extrusionOk="0">
                <a:moveTo>
                  <a:pt x="-1" y="1042"/>
                </a:moveTo>
                <a:cubicBezTo>
                  <a:pt x="2142" y="351"/>
                  <a:pt x="4379" y="-1"/>
                  <a:pt x="6630" y="0"/>
                </a:cubicBezTo>
                <a:cubicBezTo>
                  <a:pt x="18559" y="0"/>
                  <a:pt x="28230" y="9670"/>
                  <a:pt x="28230" y="21600"/>
                </a:cubicBezTo>
                <a:cubicBezTo>
                  <a:pt x="28230" y="22185"/>
                  <a:pt x="28206" y="22771"/>
                  <a:pt x="28158" y="23354"/>
                </a:cubicBezTo>
              </a:path>
              <a:path w="28230" h="23355" stroke="0" extrusionOk="0">
                <a:moveTo>
                  <a:pt x="-1" y="1042"/>
                </a:moveTo>
                <a:cubicBezTo>
                  <a:pt x="2142" y="351"/>
                  <a:pt x="4379" y="-1"/>
                  <a:pt x="6630" y="0"/>
                </a:cubicBezTo>
                <a:cubicBezTo>
                  <a:pt x="18559" y="0"/>
                  <a:pt x="28230" y="9670"/>
                  <a:pt x="28230" y="21600"/>
                </a:cubicBezTo>
                <a:cubicBezTo>
                  <a:pt x="28230" y="22185"/>
                  <a:pt x="28206" y="22771"/>
                  <a:pt x="28158" y="23354"/>
                </a:cubicBezTo>
                <a:lnTo>
                  <a:pt x="6630" y="21600"/>
                </a:lnTo>
                <a:lnTo>
                  <a:pt x="-1" y="1042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441356" name="Oval 12"/>
          <p:cNvSpPr>
            <a:spLocks noChangeArrowheads="1"/>
          </p:cNvSpPr>
          <p:nvPr/>
        </p:nvSpPr>
        <p:spPr bwMode="auto">
          <a:xfrm>
            <a:off x="3600452" y="3170239"/>
            <a:ext cx="95249" cy="71437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441357" name="Text Box 13"/>
          <p:cNvSpPr txBox="1">
            <a:spLocks noChangeArrowheads="1"/>
          </p:cNvSpPr>
          <p:nvPr/>
        </p:nvSpPr>
        <p:spPr bwMode="auto">
          <a:xfrm>
            <a:off x="5422900" y="4365626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O</a:t>
            </a:r>
          </a:p>
        </p:txBody>
      </p:sp>
      <p:sp>
        <p:nvSpPr>
          <p:cNvPr id="441358" name="Arc 14"/>
          <p:cNvSpPr>
            <a:spLocks/>
          </p:cNvSpPr>
          <p:nvPr/>
        </p:nvSpPr>
        <p:spPr bwMode="auto">
          <a:xfrm rot="20695891" flipH="1">
            <a:off x="4906434" y="3937278"/>
            <a:ext cx="478367" cy="369332"/>
          </a:xfrm>
          <a:custGeom>
            <a:avLst/>
            <a:gdLst>
              <a:gd name="T0" fmla="*/ 917953510 w 21600"/>
              <a:gd name="T1" fmla="*/ 0 h 17919"/>
              <a:gd name="T2" fmla="*/ 1644096918 w 21600"/>
              <a:gd name="T3" fmla="*/ 705502316 h 17919"/>
              <a:gd name="T4" fmla="*/ 0 w 21600"/>
              <a:gd name="T5" fmla="*/ 705502316 h 17919"/>
              <a:gd name="T6" fmla="*/ 0 60000 65536"/>
              <a:gd name="T7" fmla="*/ 0 60000 65536"/>
              <a:gd name="T8" fmla="*/ 0 60000 65536"/>
              <a:gd name="T9" fmla="*/ 0 w 21600"/>
              <a:gd name="T10" fmla="*/ 0 h 17919"/>
              <a:gd name="T11" fmla="*/ 21600 w 21600"/>
              <a:gd name="T12" fmla="*/ 17919 h 179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19" fill="none" extrusionOk="0">
                <a:moveTo>
                  <a:pt x="12060" y="-1"/>
                </a:moveTo>
                <a:cubicBezTo>
                  <a:pt x="18023" y="4013"/>
                  <a:pt x="21600" y="10730"/>
                  <a:pt x="21600" y="17919"/>
                </a:cubicBezTo>
              </a:path>
              <a:path w="21600" h="17919" stroke="0" extrusionOk="0">
                <a:moveTo>
                  <a:pt x="12060" y="-1"/>
                </a:moveTo>
                <a:cubicBezTo>
                  <a:pt x="18023" y="4013"/>
                  <a:pt x="21600" y="10730"/>
                  <a:pt x="21600" y="17919"/>
                </a:cubicBezTo>
                <a:lnTo>
                  <a:pt x="0" y="17919"/>
                </a:lnTo>
                <a:lnTo>
                  <a:pt x="12060" y="-1"/>
                </a:lnTo>
                <a:close/>
              </a:path>
            </a:pathLst>
          </a:custGeom>
          <a:noFill/>
          <a:ln w="254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441359" name="Object 15"/>
          <p:cNvGraphicFramePr>
            <a:graphicFrameLocks noChangeAspect="1"/>
          </p:cNvGraphicFramePr>
          <p:nvPr/>
        </p:nvGraphicFramePr>
        <p:xfrm>
          <a:off x="4751917" y="5589588"/>
          <a:ext cx="700616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917" y="5589588"/>
                        <a:ext cx="700616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60" name="Object 16"/>
          <p:cNvGraphicFramePr>
            <a:graphicFrameLocks noChangeAspect="1"/>
          </p:cNvGraphicFramePr>
          <p:nvPr/>
        </p:nvGraphicFramePr>
        <p:xfrm>
          <a:off x="2734734" y="5300664"/>
          <a:ext cx="184573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5" imgW="368300" imgH="228600" progId="Equation.DSMT4">
                  <p:embed/>
                </p:oleObj>
              </mc:Choice>
              <mc:Fallback>
                <p:oleObj name="Equation" r:id="rId5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734" y="5300664"/>
                        <a:ext cx="184573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61" name="Object 17"/>
          <p:cNvGraphicFramePr>
            <a:graphicFrameLocks noChangeAspect="1"/>
          </p:cNvGraphicFramePr>
          <p:nvPr/>
        </p:nvGraphicFramePr>
        <p:xfrm>
          <a:off x="7920567" y="5495926"/>
          <a:ext cx="2165351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7" imgW="431425" imgH="177646" progId="Equation.DSMT4">
                  <p:embed/>
                </p:oleObj>
              </mc:Choice>
              <mc:Fallback>
                <p:oleObj name="Equation" r:id="rId7" imgW="43142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567" y="5495926"/>
                        <a:ext cx="2165351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62" name="Object 18"/>
          <p:cNvGraphicFramePr>
            <a:graphicFrameLocks noChangeAspect="1"/>
          </p:cNvGraphicFramePr>
          <p:nvPr/>
        </p:nvGraphicFramePr>
        <p:xfrm>
          <a:off x="5712885" y="5305426"/>
          <a:ext cx="178223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9" imgW="355446" imgH="228501" progId="Equation.DSMT4">
                  <p:embed/>
                </p:oleObj>
              </mc:Choice>
              <mc:Fallback>
                <p:oleObj name="Equation" r:id="rId9" imgW="35544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885" y="5305426"/>
                        <a:ext cx="178223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63" name="Oval 19"/>
          <p:cNvSpPr>
            <a:spLocks noChangeArrowheads="1"/>
          </p:cNvSpPr>
          <p:nvPr/>
        </p:nvSpPr>
        <p:spPr bwMode="auto">
          <a:xfrm>
            <a:off x="5564718" y="4254500"/>
            <a:ext cx="95249" cy="71438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</p:spTree>
    <p:extLst>
      <p:ext uri="{BB962C8B-B14F-4D97-AF65-F5344CB8AC3E}">
        <p14:creationId xmlns:p14="http://schemas.microsoft.com/office/powerpoint/2010/main" val="94355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4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4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4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 build="p"/>
      <p:bldP spid="441347" grpId="0" animBg="1"/>
      <p:bldP spid="441348" grpId="0" animBg="1"/>
      <p:bldP spid="441349" grpId="0"/>
      <p:bldP spid="441350" grpId="0"/>
      <p:bldP spid="441351" grpId="0"/>
      <p:bldP spid="441352" grpId="0" animBg="1"/>
      <p:bldP spid="441353" grpId="0" animBg="1"/>
      <p:bldP spid="441354" grpId="0" animBg="1"/>
      <p:bldP spid="441354" grpId="1" animBg="1"/>
      <p:bldP spid="441355" grpId="0" animBg="1"/>
      <p:bldP spid="441356" grpId="0" animBg="1"/>
      <p:bldP spid="441356" grpId="1" animBg="1"/>
      <p:bldP spid="441357" grpId="0"/>
      <p:bldP spid="441357" grpId="1"/>
      <p:bldP spid="441358" grpId="0" animBg="1"/>
      <p:bldP spid="4413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143933" y="115889"/>
            <a:ext cx="11855451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Observação </a:t>
            </a:r>
            <a:r>
              <a:rPr lang="pt-BR" altLang="pt-BR" sz="3600"/>
              <a:t>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3600" i="1"/>
          </a:p>
          <a:p>
            <a:pPr algn="just" eaLnBrk="1" hangingPunct="1">
              <a:lnSpc>
                <a:spcPct val="180000"/>
              </a:lnSpc>
              <a:spcBef>
                <a:spcPct val="50000"/>
              </a:spcBef>
              <a:buFontTx/>
              <a:buNone/>
            </a:pPr>
            <a:r>
              <a:rPr lang="pt-BR" altLang="pt-BR" sz="3600"/>
              <a:t>O ângulo de medida 90° é chamado de ângulo </a:t>
            </a:r>
            <a:r>
              <a:rPr lang="pt-BR" altLang="pt-BR" sz="3600">
                <a:solidFill>
                  <a:srgbClr val="FF0066"/>
                </a:solidFill>
              </a:rPr>
              <a:t>reto</a:t>
            </a:r>
            <a:r>
              <a:rPr lang="pt-BR" altLang="pt-BR" sz="3600"/>
              <a:t>, e o de medida 180°, de ângulo </a:t>
            </a:r>
            <a:r>
              <a:rPr lang="pt-BR" altLang="pt-BR" sz="3600">
                <a:solidFill>
                  <a:srgbClr val="FF0066"/>
                </a:solidFill>
              </a:rPr>
              <a:t>raso</a:t>
            </a:r>
            <a:r>
              <a:rPr lang="pt-BR" altLang="pt-BR" sz="3600"/>
              <a:t>.</a:t>
            </a:r>
            <a:endParaRPr lang="el-GR" altLang="pt-BR" sz="3600"/>
          </a:p>
        </p:txBody>
      </p:sp>
    </p:spTree>
    <p:extLst>
      <p:ext uri="{BB962C8B-B14F-4D97-AF65-F5344CB8AC3E}">
        <p14:creationId xmlns:p14="http://schemas.microsoft.com/office/powerpoint/2010/main" val="6730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448985" y="2133601"/>
            <a:ext cx="6047316" cy="1800225"/>
            <a:chOff x="1066" y="1253"/>
            <a:chExt cx="2857" cy="1134"/>
          </a:xfrm>
        </p:grpSpPr>
        <p:sp>
          <p:nvSpPr>
            <p:cNvPr id="13317" name="Line 4"/>
            <p:cNvSpPr>
              <a:spLocks noChangeShapeType="1"/>
            </p:cNvSpPr>
            <p:nvPr/>
          </p:nvSpPr>
          <p:spPr bwMode="auto">
            <a:xfrm>
              <a:off x="1066" y="2387"/>
              <a:ext cx="28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2472" y="1253"/>
              <a:ext cx="1043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H="1" flipV="1">
              <a:off x="1429" y="1344"/>
              <a:ext cx="1043" cy="10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 rot="18656168">
              <a:off x="2414" y="2149"/>
              <a:ext cx="136" cy="305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13321" name="Object 9"/>
            <p:cNvGraphicFramePr>
              <a:graphicFrameLocks noChangeAspect="1"/>
            </p:cNvGraphicFramePr>
            <p:nvPr/>
          </p:nvGraphicFramePr>
          <p:xfrm>
            <a:off x="2417" y="2223"/>
            <a:ext cx="134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Equation" r:id="rId4" imgW="63335" imgH="76002" progId="Equation.DSMT4">
                    <p:embed/>
                  </p:oleObj>
                </mc:Choice>
                <mc:Fallback>
                  <p:oleObj name="Equation" r:id="rId4" imgW="63335" imgH="760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7" y="2223"/>
                          <a:ext cx="134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2" name="Arc 10"/>
            <p:cNvSpPr>
              <a:spLocks/>
            </p:cNvSpPr>
            <p:nvPr/>
          </p:nvSpPr>
          <p:spPr bwMode="auto">
            <a:xfrm rot="8227602" flipH="1">
              <a:off x="2789" y="2036"/>
              <a:ext cx="219" cy="23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3323" name="Arc 11"/>
            <p:cNvSpPr>
              <a:spLocks/>
            </p:cNvSpPr>
            <p:nvPr/>
          </p:nvSpPr>
          <p:spPr bwMode="auto">
            <a:xfrm rot="19606822" flipH="1">
              <a:off x="1890" y="2036"/>
              <a:ext cx="219" cy="23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13324" name="Object 12"/>
            <p:cNvGraphicFramePr>
              <a:graphicFrameLocks noChangeAspect="1"/>
            </p:cNvGraphicFramePr>
            <p:nvPr/>
          </p:nvGraphicFramePr>
          <p:xfrm>
            <a:off x="3107" y="2024"/>
            <a:ext cx="20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2024"/>
                          <a:ext cx="205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5" name="Object 13"/>
            <p:cNvGraphicFramePr>
              <a:graphicFrameLocks noChangeAspect="1"/>
            </p:cNvGraphicFramePr>
            <p:nvPr/>
          </p:nvGraphicFramePr>
          <p:xfrm>
            <a:off x="1520" y="1998"/>
            <a:ext cx="362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" name="Equation" r:id="rId8" imgW="253670" imgH="177569" progId="Equation.DSMT4">
                    <p:embed/>
                  </p:oleObj>
                </mc:Choice>
                <mc:Fallback>
                  <p:oleObj name="Equation" r:id="rId8" imgW="253670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0" y="1998"/>
                          <a:ext cx="362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143933" y="115888"/>
            <a:ext cx="11855451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 [ </a:t>
            </a:r>
            <a:r>
              <a:rPr lang="pt-BR" altLang="pt-BR" sz="3600" i="1">
                <a:solidFill>
                  <a:schemeClr val="accent2"/>
                </a:solidFill>
              </a:rPr>
              <a:t>Exemplo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Obtenha o valor de x abaixo:</a:t>
            </a:r>
            <a:endParaRPr lang="el-GR" altLang="pt-BR" sz="3600" i="1"/>
          </a:p>
        </p:txBody>
      </p:sp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192618" y="4149725"/>
            <a:ext cx="11855449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Solução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Basta ver que 35° + 90° + x = 180°, logo    x = 180° - 125° = 55°.</a:t>
            </a:r>
            <a:endParaRPr lang="el-GR" altLang="pt-BR" sz="3600" i="1"/>
          </a:p>
        </p:txBody>
      </p:sp>
    </p:spTree>
    <p:extLst>
      <p:ext uri="{BB962C8B-B14F-4D97-AF65-F5344CB8AC3E}">
        <p14:creationId xmlns:p14="http://schemas.microsoft.com/office/powerpoint/2010/main" val="40774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2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build="p"/>
      <p:bldP spid="40244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143933" y="115888"/>
            <a:ext cx="11855451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>
                <a:solidFill>
                  <a:schemeClr val="accent2"/>
                </a:solidFill>
              </a:rPr>
              <a:t>Ângulos Opostos pelo vértice (o.p.v.)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Dois ângulos são </a:t>
            </a:r>
            <a:r>
              <a:rPr lang="pt-BR" altLang="pt-BR" sz="3600">
                <a:solidFill>
                  <a:srgbClr val="FF0066"/>
                </a:solidFill>
              </a:rPr>
              <a:t>o.p.v.</a:t>
            </a:r>
            <a:r>
              <a:rPr lang="pt-BR" altLang="pt-BR" sz="3600"/>
              <a:t> se , e somente se, os lados de um deles são as respectivas semi-retas opostas aos lados do outro.</a:t>
            </a: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V="1">
            <a:off x="2065867" y="3213100"/>
            <a:ext cx="7008284" cy="194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2256367" y="2924175"/>
            <a:ext cx="7103533" cy="259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12655" name="Arc 15"/>
          <p:cNvSpPr>
            <a:spLocks/>
          </p:cNvSpPr>
          <p:nvPr/>
        </p:nvSpPr>
        <p:spPr bwMode="auto">
          <a:xfrm rot="19168250" flipH="1">
            <a:off x="4349751" y="3934897"/>
            <a:ext cx="575733" cy="369332"/>
          </a:xfrm>
          <a:custGeom>
            <a:avLst/>
            <a:gdLst>
              <a:gd name="T0" fmla="*/ 0 w 21600"/>
              <a:gd name="T1" fmla="*/ 0 h 32838"/>
              <a:gd name="T2" fmla="*/ 2147483647 w 21600"/>
              <a:gd name="T3" fmla="*/ 2147483647 h 32838"/>
              <a:gd name="T4" fmla="*/ 0 w 21600"/>
              <a:gd name="T5" fmla="*/ 1652097814 h 32838"/>
              <a:gd name="T6" fmla="*/ 0 60000 65536"/>
              <a:gd name="T7" fmla="*/ 0 60000 65536"/>
              <a:gd name="T8" fmla="*/ 0 60000 65536"/>
              <a:gd name="T9" fmla="*/ 0 w 21600"/>
              <a:gd name="T10" fmla="*/ 0 h 32838"/>
              <a:gd name="T11" fmla="*/ 21600 w 21600"/>
              <a:gd name="T12" fmla="*/ 32838 h 32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83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4"/>
                  <a:pt x="20508" y="29452"/>
                  <a:pt x="18446" y="32838"/>
                </a:cubicBezTo>
              </a:path>
              <a:path w="21600" h="3283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4"/>
                  <a:pt x="20508" y="29452"/>
                  <a:pt x="18446" y="3283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12656" name="Arc 16"/>
          <p:cNvSpPr>
            <a:spLocks/>
          </p:cNvSpPr>
          <p:nvPr/>
        </p:nvSpPr>
        <p:spPr bwMode="auto">
          <a:xfrm rot="8227602" flipH="1">
            <a:off x="6381751" y="4020622"/>
            <a:ext cx="575733" cy="369332"/>
          </a:xfrm>
          <a:custGeom>
            <a:avLst/>
            <a:gdLst>
              <a:gd name="T0" fmla="*/ 0 w 21600"/>
              <a:gd name="T1" fmla="*/ 0 h 32838"/>
              <a:gd name="T2" fmla="*/ 2147483647 w 21600"/>
              <a:gd name="T3" fmla="*/ 2147483647 h 32838"/>
              <a:gd name="T4" fmla="*/ 0 w 21600"/>
              <a:gd name="T5" fmla="*/ 1652097814 h 32838"/>
              <a:gd name="T6" fmla="*/ 0 60000 65536"/>
              <a:gd name="T7" fmla="*/ 0 60000 65536"/>
              <a:gd name="T8" fmla="*/ 0 60000 65536"/>
              <a:gd name="T9" fmla="*/ 0 w 21600"/>
              <a:gd name="T10" fmla="*/ 0 h 32838"/>
              <a:gd name="T11" fmla="*/ 21600 w 21600"/>
              <a:gd name="T12" fmla="*/ 32838 h 32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83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4"/>
                  <a:pt x="20508" y="29452"/>
                  <a:pt x="18446" y="32838"/>
                </a:cubicBezTo>
              </a:path>
              <a:path w="21600" h="3283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4"/>
                  <a:pt x="20508" y="29452"/>
                  <a:pt x="18446" y="3283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112657" name="Object 17"/>
          <p:cNvGraphicFramePr>
            <a:graphicFrameLocks noChangeAspect="1"/>
          </p:cNvGraphicFramePr>
          <p:nvPr/>
        </p:nvGraphicFramePr>
        <p:xfrm>
          <a:off x="5425018" y="4292600"/>
          <a:ext cx="45084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018" y="4292600"/>
                        <a:ext cx="450849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8" name="Object 18"/>
          <p:cNvGraphicFramePr>
            <a:graphicFrameLocks noChangeAspect="1"/>
          </p:cNvGraphicFramePr>
          <p:nvPr/>
        </p:nvGraphicFramePr>
        <p:xfrm>
          <a:off x="7825318" y="2997201"/>
          <a:ext cx="450849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318" y="2997201"/>
                        <a:ext cx="450849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9" name="Object 19"/>
          <p:cNvGraphicFramePr>
            <a:graphicFrameLocks noChangeAspect="1"/>
          </p:cNvGraphicFramePr>
          <p:nvPr/>
        </p:nvGraphicFramePr>
        <p:xfrm>
          <a:off x="7632700" y="5156201"/>
          <a:ext cx="450851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5156201"/>
                        <a:ext cx="450851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0" name="Object 20"/>
          <p:cNvGraphicFramePr>
            <a:graphicFrameLocks noChangeAspect="1"/>
          </p:cNvGraphicFramePr>
          <p:nvPr/>
        </p:nvGraphicFramePr>
        <p:xfrm>
          <a:off x="3024718" y="4940300"/>
          <a:ext cx="45084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10" imgW="152202" imgH="177569" progId="Equation.DSMT4">
                  <p:embed/>
                </p:oleObj>
              </mc:Choice>
              <mc:Fallback>
                <p:oleObj name="Equation" r:id="rId10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718" y="4940300"/>
                        <a:ext cx="450849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2" name="Oval 22"/>
          <p:cNvSpPr>
            <a:spLocks noChangeArrowheads="1"/>
          </p:cNvSpPr>
          <p:nvPr/>
        </p:nvSpPr>
        <p:spPr bwMode="auto">
          <a:xfrm>
            <a:off x="3122376" y="2842012"/>
            <a:ext cx="259766" cy="90886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112663" name="Oval 23"/>
          <p:cNvSpPr>
            <a:spLocks noChangeArrowheads="1"/>
          </p:cNvSpPr>
          <p:nvPr/>
        </p:nvSpPr>
        <p:spPr bwMode="auto">
          <a:xfrm>
            <a:off x="3084276" y="4402526"/>
            <a:ext cx="259766" cy="90886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8018227" y="3019812"/>
            <a:ext cx="259766" cy="90886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7889110" y="4589851"/>
            <a:ext cx="259766" cy="90886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5522676" y="3721487"/>
            <a:ext cx="259766" cy="90886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graphicFrame>
        <p:nvGraphicFramePr>
          <p:cNvPr id="112667" name="Object 27"/>
          <p:cNvGraphicFramePr>
            <a:graphicFrameLocks noChangeAspect="1"/>
          </p:cNvGraphicFramePr>
          <p:nvPr/>
        </p:nvGraphicFramePr>
        <p:xfrm>
          <a:off x="2929468" y="3355976"/>
          <a:ext cx="48683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12" imgW="164885" imgH="164885" progId="Equation.DSMT4">
                  <p:embed/>
                </p:oleObj>
              </mc:Choice>
              <mc:Fallback>
                <p:oleObj name="Equation" r:id="rId12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468" y="3355976"/>
                        <a:ext cx="48683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9" name="Object 29"/>
          <p:cNvGraphicFramePr>
            <a:graphicFrameLocks noChangeAspect="1"/>
          </p:cNvGraphicFramePr>
          <p:nvPr/>
        </p:nvGraphicFramePr>
        <p:xfrm>
          <a:off x="2639484" y="5502276"/>
          <a:ext cx="614468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14" imgW="1333500" imgH="254000" progId="Equation.DSMT4">
                  <p:embed/>
                </p:oleObj>
              </mc:Choice>
              <mc:Fallback>
                <p:oleObj name="Equation" r:id="rId14" imgW="1333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484" y="5502276"/>
                        <a:ext cx="614468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28651" y="6165742"/>
            <a:ext cx="184731" cy="646331"/>
          </a:xfrm>
          <a:prstGeom prst="actionButtonBlank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</p:spTree>
    <p:extLst>
      <p:ext uri="{BB962C8B-B14F-4D97-AF65-F5344CB8AC3E}">
        <p14:creationId xmlns:p14="http://schemas.microsoft.com/office/powerpoint/2010/main" val="35319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2" grpId="0" build="p"/>
      <p:bldP spid="112653" grpId="0" animBg="1"/>
      <p:bldP spid="112654" grpId="0" animBg="1"/>
      <p:bldP spid="112655" grpId="0" animBg="1"/>
      <p:bldP spid="112656" grpId="0" animBg="1"/>
      <p:bldP spid="112662" grpId="0" animBg="1"/>
      <p:bldP spid="112663" grpId="0" animBg="1"/>
      <p:bldP spid="112664" grpId="0" animBg="1"/>
      <p:bldP spid="112665" grpId="0" animBg="1"/>
      <p:bldP spid="1126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143933" y="115889"/>
            <a:ext cx="11855451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Observação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Dois ângulos </a:t>
            </a:r>
            <a:r>
              <a:rPr lang="pt-BR" altLang="pt-BR" sz="3600" i="1">
                <a:solidFill>
                  <a:srgbClr val="FF0066"/>
                </a:solidFill>
              </a:rPr>
              <a:t>o.p.v.</a:t>
            </a:r>
            <a:r>
              <a:rPr lang="pt-BR" altLang="pt-BR" sz="3600"/>
              <a:t> são congruentes.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Exemplo</a:t>
            </a:r>
            <a:r>
              <a:rPr lang="pt-BR" altLang="pt-BR" sz="3600"/>
              <a:t> ]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Encontrar o valor de      abaixo:</a:t>
            </a:r>
            <a:endParaRPr lang="el-GR" altLang="pt-BR" sz="360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065868" y="3773488"/>
            <a:ext cx="7294033" cy="2679700"/>
            <a:chOff x="976" y="1790"/>
            <a:chExt cx="3446" cy="1688"/>
          </a:xfrm>
        </p:grpSpPr>
        <p:sp>
          <p:nvSpPr>
            <p:cNvPr id="15365" name="Line 4"/>
            <p:cNvSpPr>
              <a:spLocks noChangeShapeType="1"/>
            </p:cNvSpPr>
            <p:nvPr/>
          </p:nvSpPr>
          <p:spPr bwMode="auto">
            <a:xfrm flipV="1">
              <a:off x="976" y="2024"/>
              <a:ext cx="3311" cy="1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5366" name="Line 5"/>
            <p:cNvSpPr>
              <a:spLocks noChangeShapeType="1"/>
            </p:cNvSpPr>
            <p:nvPr/>
          </p:nvSpPr>
          <p:spPr bwMode="auto">
            <a:xfrm>
              <a:off x="1066" y="1842"/>
              <a:ext cx="3356" cy="16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5367" name="Arc 6"/>
            <p:cNvSpPr>
              <a:spLocks/>
            </p:cNvSpPr>
            <p:nvPr/>
          </p:nvSpPr>
          <p:spPr bwMode="auto">
            <a:xfrm rot="19168250" flipH="1">
              <a:off x="2028" y="2488"/>
              <a:ext cx="272" cy="23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5368" name="Arc 7"/>
            <p:cNvSpPr>
              <a:spLocks/>
            </p:cNvSpPr>
            <p:nvPr/>
          </p:nvSpPr>
          <p:spPr bwMode="auto">
            <a:xfrm rot="8227602" flipH="1">
              <a:off x="3051" y="2533"/>
              <a:ext cx="272" cy="23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15369" name="Object 8"/>
            <p:cNvGraphicFramePr>
              <a:graphicFrameLocks noChangeAspect="1"/>
            </p:cNvGraphicFramePr>
            <p:nvPr/>
          </p:nvGraphicFramePr>
          <p:xfrm>
            <a:off x="1474" y="2456"/>
            <a:ext cx="497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5" name="Equation" r:id="rId4" imgW="355138" imgH="177569" progId="Equation.DSMT4">
                    <p:embed/>
                  </p:oleObj>
                </mc:Choice>
                <mc:Fallback>
                  <p:oleObj name="Equation" r:id="rId4" imgW="355138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2456"/>
                          <a:ext cx="497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9"/>
            <p:cNvGraphicFramePr>
              <a:graphicFrameLocks noChangeAspect="1"/>
            </p:cNvGraphicFramePr>
            <p:nvPr/>
          </p:nvGraphicFramePr>
          <p:xfrm>
            <a:off x="3697" y="1888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" name="Equation" r:id="rId6" imgW="152268" imgH="164957" progId="Equation.DSMT4">
                    <p:embed/>
                  </p:oleObj>
                </mc:Choice>
                <mc:Fallback>
                  <p:oleObj name="Equation" r:id="rId6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7" y="1888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1" name="Object 10"/>
            <p:cNvGraphicFramePr>
              <a:graphicFrameLocks noChangeAspect="1"/>
            </p:cNvGraphicFramePr>
            <p:nvPr/>
          </p:nvGraphicFramePr>
          <p:xfrm>
            <a:off x="3606" y="3248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7" name="Equation" r:id="rId8" imgW="152268" imgH="164957" progId="Equation.DSMT4">
                    <p:embed/>
                  </p:oleObj>
                </mc:Choice>
                <mc:Fallback>
                  <p:oleObj name="Equation" r:id="rId8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3248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2" name="Object 11"/>
            <p:cNvGraphicFramePr>
              <a:graphicFrameLocks noChangeAspect="1"/>
            </p:cNvGraphicFramePr>
            <p:nvPr/>
          </p:nvGraphicFramePr>
          <p:xfrm>
            <a:off x="1429" y="3112"/>
            <a:ext cx="21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8" name="Equation" r:id="rId10" imgW="152202" imgH="177569" progId="Equation.DSMT4">
                    <p:embed/>
                  </p:oleObj>
                </mc:Choice>
                <mc:Fallback>
                  <p:oleObj name="Equation" r:id="rId10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3112"/>
                          <a:ext cx="213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3" name="Oval 12"/>
            <p:cNvSpPr>
              <a:spLocks noChangeArrowheads="1"/>
            </p:cNvSpPr>
            <p:nvPr/>
          </p:nvSpPr>
          <p:spPr bwMode="auto">
            <a:xfrm>
              <a:off x="1475" y="1790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15374" name="Oval 13"/>
            <p:cNvSpPr>
              <a:spLocks noChangeArrowheads="1"/>
            </p:cNvSpPr>
            <p:nvPr/>
          </p:nvSpPr>
          <p:spPr bwMode="auto">
            <a:xfrm>
              <a:off x="1457" y="2773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15375" name="Oval 14"/>
            <p:cNvSpPr>
              <a:spLocks noChangeArrowheads="1"/>
            </p:cNvSpPr>
            <p:nvPr/>
          </p:nvSpPr>
          <p:spPr bwMode="auto">
            <a:xfrm>
              <a:off x="3788" y="1902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15376" name="Oval 15"/>
            <p:cNvSpPr>
              <a:spLocks noChangeArrowheads="1"/>
            </p:cNvSpPr>
            <p:nvPr/>
          </p:nvSpPr>
          <p:spPr bwMode="auto">
            <a:xfrm>
              <a:off x="3727" y="2891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15377" name="Object 17"/>
            <p:cNvGraphicFramePr>
              <a:graphicFrameLocks noChangeAspect="1"/>
            </p:cNvGraphicFramePr>
            <p:nvPr/>
          </p:nvGraphicFramePr>
          <p:xfrm>
            <a:off x="1384" y="2114"/>
            <a:ext cx="230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9" name="Equation" r:id="rId12" imgW="164885" imgH="164885" progId="Equation.DSMT4">
                    <p:embed/>
                  </p:oleObj>
                </mc:Choice>
                <mc:Fallback>
                  <p:oleObj name="Equation" r:id="rId12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" y="2114"/>
                          <a:ext cx="230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8" name="Arc 19"/>
            <p:cNvSpPr>
              <a:spLocks/>
            </p:cNvSpPr>
            <p:nvPr/>
          </p:nvSpPr>
          <p:spPr bwMode="auto">
            <a:xfrm rot="13957939" flipH="1">
              <a:off x="2508" y="2671"/>
              <a:ext cx="272" cy="174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5379" name="Arc 20"/>
            <p:cNvSpPr>
              <a:spLocks/>
            </p:cNvSpPr>
            <p:nvPr/>
          </p:nvSpPr>
          <p:spPr bwMode="auto">
            <a:xfrm rot="3824722" flipH="1">
              <a:off x="2526" y="2381"/>
              <a:ext cx="272" cy="174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15380" name="Object 21"/>
            <p:cNvGraphicFramePr>
              <a:graphicFrameLocks noChangeAspect="1"/>
            </p:cNvGraphicFramePr>
            <p:nvPr/>
          </p:nvGraphicFramePr>
          <p:xfrm>
            <a:off x="3555" y="2574"/>
            <a:ext cx="6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0" name="Equation" r:id="rId14" imgW="431613" imgH="203112" progId="Equation.DSMT4">
                    <p:embed/>
                  </p:oleObj>
                </mc:Choice>
                <mc:Fallback>
                  <p:oleObj name="Equation" r:id="rId14" imgW="431613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2574"/>
                          <a:ext cx="604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1" name="Object 22"/>
            <p:cNvGraphicFramePr>
              <a:graphicFrameLocks noChangeAspect="1"/>
            </p:cNvGraphicFramePr>
            <p:nvPr/>
          </p:nvGraphicFramePr>
          <p:xfrm>
            <a:off x="2373" y="2069"/>
            <a:ext cx="711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1" name="Equation" r:id="rId16" imgW="507780" imgH="203112" progId="Equation.DSMT4">
                    <p:embed/>
                  </p:oleObj>
                </mc:Choice>
                <mc:Fallback>
                  <p:oleObj name="Equation" r:id="rId16" imgW="507780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" y="2069"/>
                          <a:ext cx="711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2" name="Object 23"/>
            <p:cNvGraphicFramePr>
              <a:graphicFrameLocks noChangeAspect="1"/>
            </p:cNvGraphicFramePr>
            <p:nvPr/>
          </p:nvGraphicFramePr>
          <p:xfrm>
            <a:off x="2562" y="2963"/>
            <a:ext cx="213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2" name="Equation" r:id="rId18" imgW="152334" imgH="139639" progId="Equation.DSMT4">
                    <p:embed/>
                  </p:oleObj>
                </mc:Choice>
                <mc:Fallback>
                  <p:oleObj name="Equation" r:id="rId18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963"/>
                          <a:ext cx="213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6313" name="Object 25"/>
          <p:cNvGraphicFramePr>
            <a:graphicFrameLocks noGrp="1" noChangeAspect="1"/>
          </p:cNvGraphicFramePr>
          <p:nvPr>
            <p:ph/>
          </p:nvPr>
        </p:nvGraphicFramePr>
        <p:xfrm>
          <a:off x="5941484" y="2682876"/>
          <a:ext cx="77046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20" imgW="152334" imgH="139639" progId="Equation.DSMT4">
                  <p:embed/>
                </p:oleObj>
              </mc:Choice>
              <mc:Fallback>
                <p:oleObj name="Equation" r:id="rId20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484" y="2682876"/>
                        <a:ext cx="77046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9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6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35" name="Text Box 63"/>
          <p:cNvSpPr txBox="1">
            <a:spLocks noChangeArrowheads="1"/>
          </p:cNvSpPr>
          <p:nvPr/>
        </p:nvSpPr>
        <p:spPr bwMode="auto">
          <a:xfrm>
            <a:off x="143933" y="50800"/>
            <a:ext cx="118554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Solução</a:t>
            </a:r>
            <a:r>
              <a:rPr lang="pt-BR" altLang="pt-BR" sz="3600"/>
              <a:t> ]</a:t>
            </a:r>
          </a:p>
        </p:txBody>
      </p:sp>
      <p:graphicFrame>
        <p:nvGraphicFramePr>
          <p:cNvPr id="207936" name="Object 64"/>
          <p:cNvGraphicFramePr>
            <a:graphicFrameLocks noChangeAspect="1"/>
          </p:cNvGraphicFramePr>
          <p:nvPr/>
        </p:nvGraphicFramePr>
        <p:xfrm>
          <a:off x="8680451" y="1757363"/>
          <a:ext cx="29845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4" imgW="876300" imgH="203200" progId="Equation.DSMT4">
                  <p:embed/>
                </p:oleObj>
              </mc:Choice>
              <mc:Fallback>
                <p:oleObj name="Equation" r:id="rId4" imgW="876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1757363"/>
                        <a:ext cx="29845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37" name="Object 65"/>
          <p:cNvGraphicFramePr>
            <a:graphicFrameLocks noChangeAspect="1"/>
          </p:cNvGraphicFramePr>
          <p:nvPr/>
        </p:nvGraphicFramePr>
        <p:xfrm>
          <a:off x="5903384" y="2478088"/>
          <a:ext cx="475826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6" imgW="1396394" imgH="203112" progId="Equation.DSMT4">
                  <p:embed/>
                </p:oleObj>
              </mc:Choice>
              <mc:Fallback>
                <p:oleObj name="Equation" r:id="rId6" imgW="139639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384" y="2478088"/>
                        <a:ext cx="475826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38" name="Object 66"/>
          <p:cNvGraphicFramePr>
            <a:graphicFrameLocks noChangeAspect="1"/>
          </p:cNvGraphicFramePr>
          <p:nvPr/>
        </p:nvGraphicFramePr>
        <p:xfrm>
          <a:off x="7152217" y="3284538"/>
          <a:ext cx="3545416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8" imgW="1040948" imgH="203112" progId="Equation.DSMT4">
                  <p:embed/>
                </p:oleObj>
              </mc:Choice>
              <mc:Fallback>
                <p:oleObj name="Equation" r:id="rId8" imgW="104094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217" y="3284538"/>
                        <a:ext cx="3545416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39" name="Object 67"/>
          <p:cNvGraphicFramePr>
            <a:graphicFrameLocks noChangeAspect="1"/>
          </p:cNvGraphicFramePr>
          <p:nvPr/>
        </p:nvGraphicFramePr>
        <p:xfrm>
          <a:off x="8473018" y="4005264"/>
          <a:ext cx="328718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10" imgW="965200" imgH="254000" progId="Equation.DSMT4">
                  <p:embed/>
                </p:oleObj>
              </mc:Choice>
              <mc:Fallback>
                <p:oleObj name="Equation" r:id="rId10" imgW="965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3018" y="4005264"/>
                        <a:ext cx="328718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59" name="Text Box 87"/>
          <p:cNvSpPr txBox="1">
            <a:spLocks noChangeArrowheads="1"/>
          </p:cNvSpPr>
          <p:nvPr/>
        </p:nvSpPr>
        <p:spPr bwMode="auto">
          <a:xfrm>
            <a:off x="192618" y="836613"/>
            <a:ext cx="1185544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Inicialmente temos que:</a:t>
            </a:r>
            <a:endParaRPr lang="el-GR" altLang="pt-BR" sz="3600"/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431801" y="2060576"/>
            <a:ext cx="5856817" cy="2366963"/>
            <a:chOff x="204" y="1431"/>
            <a:chExt cx="2767" cy="1491"/>
          </a:xfrm>
        </p:grpSpPr>
        <p:grpSp>
          <p:nvGrpSpPr>
            <p:cNvPr id="16410" name="Group 68"/>
            <p:cNvGrpSpPr>
              <a:grpSpLocks/>
            </p:cNvGrpSpPr>
            <p:nvPr/>
          </p:nvGrpSpPr>
          <p:grpSpPr bwMode="auto">
            <a:xfrm>
              <a:off x="204" y="1431"/>
              <a:ext cx="2767" cy="1491"/>
              <a:chOff x="976" y="1733"/>
              <a:chExt cx="3446" cy="1788"/>
            </a:xfrm>
          </p:grpSpPr>
          <p:sp>
            <p:nvSpPr>
              <p:cNvPr id="16413" name="Line 69"/>
              <p:cNvSpPr>
                <a:spLocks noChangeShapeType="1"/>
              </p:cNvSpPr>
              <p:nvPr/>
            </p:nvSpPr>
            <p:spPr bwMode="auto">
              <a:xfrm flipV="1">
                <a:off x="976" y="2024"/>
                <a:ext cx="3311" cy="12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6414" name="Line 70"/>
              <p:cNvSpPr>
                <a:spLocks noChangeShapeType="1"/>
              </p:cNvSpPr>
              <p:nvPr/>
            </p:nvSpPr>
            <p:spPr bwMode="auto">
              <a:xfrm>
                <a:off x="1066" y="1842"/>
                <a:ext cx="3356" cy="16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6415" name="Arc 71"/>
              <p:cNvSpPr>
                <a:spLocks/>
              </p:cNvSpPr>
              <p:nvPr/>
            </p:nvSpPr>
            <p:spPr bwMode="auto">
              <a:xfrm rot="19168250" flipH="1">
                <a:off x="2028" y="2464"/>
                <a:ext cx="272" cy="279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6416" name="Arc 72"/>
              <p:cNvSpPr>
                <a:spLocks/>
              </p:cNvSpPr>
              <p:nvPr/>
            </p:nvSpPr>
            <p:spPr bwMode="auto">
              <a:xfrm rot="8227602" flipH="1">
                <a:off x="3051" y="2509"/>
                <a:ext cx="272" cy="279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graphicFrame>
            <p:nvGraphicFramePr>
              <p:cNvPr id="16417" name="Object 73"/>
              <p:cNvGraphicFramePr>
                <a:graphicFrameLocks noChangeAspect="1"/>
              </p:cNvGraphicFramePr>
              <p:nvPr/>
            </p:nvGraphicFramePr>
            <p:xfrm>
              <a:off x="1474" y="2456"/>
              <a:ext cx="497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0" name="Equation" r:id="rId12" imgW="355138" imgH="177569" progId="Equation.DSMT4">
                      <p:embed/>
                    </p:oleObj>
                  </mc:Choice>
                  <mc:Fallback>
                    <p:oleObj name="Equation" r:id="rId12" imgW="355138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4" y="2456"/>
                            <a:ext cx="497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18" name="Object 74"/>
              <p:cNvGraphicFramePr>
                <a:graphicFrameLocks noChangeAspect="1"/>
              </p:cNvGraphicFramePr>
              <p:nvPr/>
            </p:nvGraphicFramePr>
            <p:xfrm>
              <a:off x="3697" y="1888"/>
              <a:ext cx="213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1" name="Equation" r:id="rId14" imgW="152268" imgH="164957" progId="Equation.DSMT4">
                      <p:embed/>
                    </p:oleObj>
                  </mc:Choice>
                  <mc:Fallback>
                    <p:oleObj name="Equation" r:id="rId14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7" y="1888"/>
                            <a:ext cx="213" cy="2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19" name="Object 75"/>
              <p:cNvGraphicFramePr>
                <a:graphicFrameLocks noChangeAspect="1"/>
              </p:cNvGraphicFramePr>
              <p:nvPr/>
            </p:nvGraphicFramePr>
            <p:xfrm>
              <a:off x="3606" y="3248"/>
              <a:ext cx="213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2" name="Equation" r:id="rId16" imgW="152268" imgH="164957" progId="Equation.DSMT4">
                      <p:embed/>
                    </p:oleObj>
                  </mc:Choice>
                  <mc:Fallback>
                    <p:oleObj name="Equation" r:id="rId16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3248"/>
                            <a:ext cx="213" cy="2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20" name="Object 76"/>
              <p:cNvGraphicFramePr>
                <a:graphicFrameLocks noChangeAspect="1"/>
              </p:cNvGraphicFramePr>
              <p:nvPr/>
            </p:nvGraphicFramePr>
            <p:xfrm>
              <a:off x="1429" y="3112"/>
              <a:ext cx="213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3" name="Equation" r:id="rId18" imgW="152202" imgH="177569" progId="Equation.DSMT4">
                      <p:embed/>
                    </p:oleObj>
                  </mc:Choice>
                  <mc:Fallback>
                    <p:oleObj name="Equation" r:id="rId18" imgW="152202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9" y="3112"/>
                            <a:ext cx="213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21" name="Oval 77"/>
              <p:cNvSpPr>
                <a:spLocks noChangeArrowheads="1"/>
              </p:cNvSpPr>
              <p:nvPr/>
            </p:nvSpPr>
            <p:spPr bwMode="auto">
              <a:xfrm>
                <a:off x="1460" y="1733"/>
                <a:ext cx="153" cy="68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pt-BR" sz="3600"/>
              </a:p>
            </p:txBody>
          </p:sp>
          <p:sp>
            <p:nvSpPr>
              <p:cNvPr id="16422" name="Oval 78"/>
              <p:cNvSpPr>
                <a:spLocks noChangeArrowheads="1"/>
              </p:cNvSpPr>
              <p:nvPr/>
            </p:nvSpPr>
            <p:spPr bwMode="auto">
              <a:xfrm>
                <a:off x="1442" y="2716"/>
                <a:ext cx="153" cy="68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pt-BR" sz="3600"/>
              </a:p>
            </p:txBody>
          </p:sp>
          <p:sp>
            <p:nvSpPr>
              <p:cNvPr id="16423" name="Oval 79"/>
              <p:cNvSpPr>
                <a:spLocks noChangeArrowheads="1"/>
              </p:cNvSpPr>
              <p:nvPr/>
            </p:nvSpPr>
            <p:spPr bwMode="auto">
              <a:xfrm>
                <a:off x="3773" y="1845"/>
                <a:ext cx="153" cy="68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pt-BR" sz="3600"/>
              </a:p>
            </p:txBody>
          </p:sp>
          <p:sp>
            <p:nvSpPr>
              <p:cNvPr id="16424" name="Oval 80"/>
              <p:cNvSpPr>
                <a:spLocks noChangeArrowheads="1"/>
              </p:cNvSpPr>
              <p:nvPr/>
            </p:nvSpPr>
            <p:spPr bwMode="auto">
              <a:xfrm>
                <a:off x="3712" y="2834"/>
                <a:ext cx="153" cy="68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pt-BR" sz="3600"/>
              </a:p>
            </p:txBody>
          </p:sp>
          <p:graphicFrame>
            <p:nvGraphicFramePr>
              <p:cNvPr id="16425" name="Object 81"/>
              <p:cNvGraphicFramePr>
                <a:graphicFrameLocks noChangeAspect="1"/>
              </p:cNvGraphicFramePr>
              <p:nvPr/>
            </p:nvGraphicFramePr>
            <p:xfrm>
              <a:off x="1384" y="2114"/>
              <a:ext cx="230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4" name="Equation" r:id="rId20" imgW="164885" imgH="164885" progId="Equation.DSMT4">
                      <p:embed/>
                    </p:oleObj>
                  </mc:Choice>
                  <mc:Fallback>
                    <p:oleObj name="Equation" r:id="rId20" imgW="164885" imgH="16488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4" y="2114"/>
                            <a:ext cx="230" cy="2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26" name="Arc 82"/>
              <p:cNvSpPr>
                <a:spLocks/>
              </p:cNvSpPr>
              <p:nvPr/>
            </p:nvSpPr>
            <p:spPr bwMode="auto">
              <a:xfrm rot="13957939" flipH="1">
                <a:off x="2508" y="2649"/>
                <a:ext cx="272" cy="217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6427" name="Arc 83"/>
              <p:cNvSpPr>
                <a:spLocks/>
              </p:cNvSpPr>
              <p:nvPr/>
            </p:nvSpPr>
            <p:spPr bwMode="auto">
              <a:xfrm rot="3824722" flipH="1">
                <a:off x="2526" y="2359"/>
                <a:ext cx="272" cy="217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graphicFrame>
            <p:nvGraphicFramePr>
              <p:cNvPr id="16428" name="Object 84"/>
              <p:cNvGraphicFramePr>
                <a:graphicFrameLocks noChangeAspect="1"/>
              </p:cNvGraphicFramePr>
              <p:nvPr/>
            </p:nvGraphicFramePr>
            <p:xfrm>
              <a:off x="3555" y="2574"/>
              <a:ext cx="604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5" name="Equation" r:id="rId22" imgW="431613" imgH="203112" progId="Equation.DSMT4">
                      <p:embed/>
                    </p:oleObj>
                  </mc:Choice>
                  <mc:Fallback>
                    <p:oleObj name="Equation" r:id="rId22" imgW="431613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5" y="2574"/>
                            <a:ext cx="604" cy="2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29" name="Object 85"/>
              <p:cNvGraphicFramePr>
                <a:graphicFrameLocks noChangeAspect="1"/>
              </p:cNvGraphicFramePr>
              <p:nvPr/>
            </p:nvGraphicFramePr>
            <p:xfrm>
              <a:off x="2373" y="2069"/>
              <a:ext cx="711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6" name="Equation" r:id="rId24" imgW="507780" imgH="203112" progId="Equation.DSMT4">
                      <p:embed/>
                    </p:oleObj>
                  </mc:Choice>
                  <mc:Fallback>
                    <p:oleObj name="Equation" r:id="rId24" imgW="507780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3" y="2069"/>
                            <a:ext cx="711" cy="2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30" name="Object 86"/>
              <p:cNvGraphicFramePr>
                <a:graphicFrameLocks noChangeAspect="1"/>
              </p:cNvGraphicFramePr>
              <p:nvPr/>
            </p:nvGraphicFramePr>
            <p:xfrm>
              <a:off x="2562" y="2963"/>
              <a:ext cx="213" cy="1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7" name="Equation" r:id="rId26" imgW="152334" imgH="139639" progId="Equation.DSMT4">
                      <p:embed/>
                    </p:oleObj>
                  </mc:Choice>
                  <mc:Fallback>
                    <p:oleObj name="Equation" r:id="rId26" imgW="152334" imgH="13963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62" y="2963"/>
                            <a:ext cx="213" cy="1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11" name="Text Box 107"/>
            <p:cNvSpPr txBox="1">
              <a:spLocks noChangeArrowheads="1"/>
            </p:cNvSpPr>
            <p:nvPr/>
          </p:nvSpPr>
          <p:spPr bwMode="auto">
            <a:xfrm>
              <a:off x="1275" y="2040"/>
              <a:ext cx="1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000"/>
                <a:t>O</a:t>
              </a:r>
            </a:p>
          </p:txBody>
        </p:sp>
        <p:sp>
          <p:nvSpPr>
            <p:cNvPr id="16412" name="Oval 108"/>
            <p:cNvSpPr>
              <a:spLocks noChangeArrowheads="1"/>
            </p:cNvSpPr>
            <p:nvPr/>
          </p:nvSpPr>
          <p:spPr bwMode="auto">
            <a:xfrm>
              <a:off x="1510" y="1893"/>
              <a:ext cx="82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</p:grpSp>
      <p:grpSp>
        <p:nvGrpSpPr>
          <p:cNvPr id="4" name="Group 201"/>
          <p:cNvGrpSpPr>
            <a:grpSpLocks/>
          </p:cNvGrpSpPr>
          <p:nvPr/>
        </p:nvGrpSpPr>
        <p:grpSpPr bwMode="auto">
          <a:xfrm>
            <a:off x="431801" y="2060576"/>
            <a:ext cx="5856817" cy="2366963"/>
            <a:chOff x="930" y="2613"/>
            <a:chExt cx="2767" cy="1491"/>
          </a:xfrm>
        </p:grpSpPr>
        <p:sp>
          <p:nvSpPr>
            <p:cNvPr id="16394" name="Line 181"/>
            <p:cNvSpPr>
              <a:spLocks noChangeShapeType="1"/>
            </p:cNvSpPr>
            <p:nvPr/>
          </p:nvSpPr>
          <p:spPr bwMode="auto">
            <a:xfrm flipV="1">
              <a:off x="930" y="2856"/>
              <a:ext cx="2659" cy="10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6395" name="Line 182"/>
            <p:cNvSpPr>
              <a:spLocks noChangeShapeType="1"/>
            </p:cNvSpPr>
            <p:nvPr/>
          </p:nvSpPr>
          <p:spPr bwMode="auto">
            <a:xfrm>
              <a:off x="1002" y="2704"/>
              <a:ext cx="2695" cy="13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6396" name="Arc 183"/>
            <p:cNvSpPr>
              <a:spLocks/>
            </p:cNvSpPr>
            <p:nvPr/>
          </p:nvSpPr>
          <p:spPr bwMode="auto">
            <a:xfrm rot="19168250" flipH="1">
              <a:off x="1775" y="3223"/>
              <a:ext cx="218" cy="23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6397" name="Arc 184"/>
            <p:cNvSpPr>
              <a:spLocks/>
            </p:cNvSpPr>
            <p:nvPr/>
          </p:nvSpPr>
          <p:spPr bwMode="auto">
            <a:xfrm rot="8227602" flipH="1">
              <a:off x="2596" y="3260"/>
              <a:ext cx="219" cy="23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16398" name="Object 185"/>
            <p:cNvGraphicFramePr>
              <a:graphicFrameLocks noChangeAspect="1"/>
            </p:cNvGraphicFramePr>
            <p:nvPr/>
          </p:nvGraphicFramePr>
          <p:xfrm>
            <a:off x="1330" y="3216"/>
            <a:ext cx="399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8" name="Equation" r:id="rId28" imgW="355138" imgH="177569" progId="Equation.DSMT4">
                    <p:embed/>
                  </p:oleObj>
                </mc:Choice>
                <mc:Fallback>
                  <p:oleObj name="Equation" r:id="rId28" imgW="355138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0" y="3216"/>
                          <a:ext cx="399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9" name="Object 186"/>
            <p:cNvGraphicFramePr>
              <a:graphicFrameLocks noChangeAspect="1"/>
            </p:cNvGraphicFramePr>
            <p:nvPr/>
          </p:nvGraphicFramePr>
          <p:xfrm>
            <a:off x="3115" y="2742"/>
            <a:ext cx="17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9" name="Equation" r:id="rId29" imgW="152268" imgH="164957" progId="Equation.DSMT4">
                    <p:embed/>
                  </p:oleObj>
                </mc:Choice>
                <mc:Fallback>
                  <p:oleObj name="Equation" r:id="rId29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" y="2742"/>
                          <a:ext cx="17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0" name="Object 187"/>
            <p:cNvGraphicFramePr>
              <a:graphicFrameLocks noChangeAspect="1"/>
            </p:cNvGraphicFramePr>
            <p:nvPr/>
          </p:nvGraphicFramePr>
          <p:xfrm>
            <a:off x="3042" y="3876"/>
            <a:ext cx="17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0" name="Equation" r:id="rId30" imgW="152268" imgH="164957" progId="Equation.DSMT4">
                    <p:embed/>
                  </p:oleObj>
                </mc:Choice>
                <mc:Fallback>
                  <p:oleObj name="Equation" r:id="rId30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3876"/>
                          <a:ext cx="17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1" name="Object 188"/>
            <p:cNvGraphicFramePr>
              <a:graphicFrameLocks noChangeAspect="1"/>
            </p:cNvGraphicFramePr>
            <p:nvPr/>
          </p:nvGraphicFramePr>
          <p:xfrm>
            <a:off x="1294" y="3763"/>
            <a:ext cx="171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1" name="Equation" r:id="rId31" imgW="152202" imgH="177569" progId="Equation.DSMT4">
                    <p:embed/>
                  </p:oleObj>
                </mc:Choice>
                <mc:Fallback>
                  <p:oleObj name="Equation" r:id="rId31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4" y="3763"/>
                          <a:ext cx="171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2" name="Oval 189"/>
            <p:cNvSpPr>
              <a:spLocks noChangeArrowheads="1"/>
            </p:cNvSpPr>
            <p:nvPr/>
          </p:nvSpPr>
          <p:spPr bwMode="auto">
            <a:xfrm>
              <a:off x="1319" y="2613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16403" name="Oval 190"/>
            <p:cNvSpPr>
              <a:spLocks noChangeArrowheads="1"/>
            </p:cNvSpPr>
            <p:nvPr/>
          </p:nvSpPr>
          <p:spPr bwMode="auto">
            <a:xfrm>
              <a:off x="1304" y="3433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16404" name="Oval 191"/>
            <p:cNvSpPr>
              <a:spLocks noChangeArrowheads="1"/>
            </p:cNvSpPr>
            <p:nvPr/>
          </p:nvSpPr>
          <p:spPr bwMode="auto">
            <a:xfrm>
              <a:off x="3176" y="2707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16405" name="Oval 192"/>
            <p:cNvSpPr>
              <a:spLocks noChangeArrowheads="1"/>
            </p:cNvSpPr>
            <p:nvPr/>
          </p:nvSpPr>
          <p:spPr bwMode="auto">
            <a:xfrm>
              <a:off x="3127" y="3531"/>
              <a:ext cx="123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16406" name="Object 193"/>
            <p:cNvGraphicFramePr>
              <a:graphicFrameLocks noChangeAspect="1"/>
            </p:cNvGraphicFramePr>
            <p:nvPr/>
          </p:nvGraphicFramePr>
          <p:xfrm>
            <a:off x="1258" y="2931"/>
            <a:ext cx="18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2" name="Equation" r:id="rId32" imgW="164885" imgH="164885" progId="Equation.DSMT4">
                    <p:embed/>
                  </p:oleObj>
                </mc:Choice>
                <mc:Fallback>
                  <p:oleObj name="Equation" r:id="rId32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8" y="2931"/>
                          <a:ext cx="18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7" name="Object 196"/>
            <p:cNvGraphicFramePr>
              <a:graphicFrameLocks noChangeAspect="1"/>
            </p:cNvGraphicFramePr>
            <p:nvPr/>
          </p:nvGraphicFramePr>
          <p:xfrm>
            <a:off x="3001" y="3314"/>
            <a:ext cx="485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" name="Equation" r:id="rId33" imgW="431613" imgH="203112" progId="Equation.DSMT4">
                    <p:embed/>
                  </p:oleObj>
                </mc:Choice>
                <mc:Fallback>
                  <p:oleObj name="Equation" r:id="rId33" imgW="431613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1" y="3314"/>
                          <a:ext cx="485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8" name="Text Box 199"/>
            <p:cNvSpPr txBox="1">
              <a:spLocks noChangeArrowheads="1"/>
            </p:cNvSpPr>
            <p:nvPr/>
          </p:nvSpPr>
          <p:spPr bwMode="auto">
            <a:xfrm>
              <a:off x="2001" y="3222"/>
              <a:ext cx="1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000"/>
                <a:t>O</a:t>
              </a:r>
            </a:p>
          </p:txBody>
        </p:sp>
        <p:sp>
          <p:nvSpPr>
            <p:cNvPr id="16409" name="Oval 200"/>
            <p:cNvSpPr>
              <a:spLocks noChangeArrowheads="1"/>
            </p:cNvSpPr>
            <p:nvPr/>
          </p:nvSpPr>
          <p:spPr bwMode="auto">
            <a:xfrm>
              <a:off x="2236" y="3075"/>
              <a:ext cx="82" cy="57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</p:grpSp>
    </p:spTree>
    <p:extLst>
      <p:ext uri="{BB962C8B-B14F-4D97-AF65-F5344CB8AC3E}">
        <p14:creationId xmlns:p14="http://schemas.microsoft.com/office/powerpoint/2010/main" val="39644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35" grpId="0" build="p"/>
      <p:bldP spid="2079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82" name="Text Box 38"/>
          <p:cNvSpPr txBox="1">
            <a:spLocks noChangeArrowheads="1"/>
          </p:cNvSpPr>
          <p:nvPr/>
        </p:nvSpPr>
        <p:spPr bwMode="auto">
          <a:xfrm>
            <a:off x="143933" y="1058863"/>
            <a:ext cx="118554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Por outro lado,</a:t>
            </a:r>
            <a:r>
              <a:rPr lang="pt-BR" altLang="pt-BR" sz="3600"/>
              <a:t> </a:t>
            </a:r>
            <a:endParaRPr lang="el-GR" altLang="pt-BR" sz="3600"/>
          </a:p>
        </p:txBody>
      </p:sp>
      <p:graphicFrame>
        <p:nvGraphicFramePr>
          <p:cNvPr id="210983" name="Object 39"/>
          <p:cNvGraphicFramePr>
            <a:graphicFrameLocks noChangeAspect="1"/>
          </p:cNvGraphicFramePr>
          <p:nvPr/>
        </p:nvGraphicFramePr>
        <p:xfrm>
          <a:off x="6021917" y="1341438"/>
          <a:ext cx="518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4" imgW="1447172" imgH="203112" progId="Equation.DSMT4">
                  <p:embed/>
                </p:oleObj>
              </mc:Choice>
              <mc:Fallback>
                <p:oleObj name="Equation" r:id="rId4" imgW="144717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917" y="1341438"/>
                        <a:ext cx="518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84" name="Object 40"/>
          <p:cNvGraphicFramePr>
            <a:graphicFrameLocks noChangeAspect="1"/>
          </p:cNvGraphicFramePr>
          <p:nvPr/>
        </p:nvGraphicFramePr>
        <p:xfrm>
          <a:off x="6739468" y="2022476"/>
          <a:ext cx="427143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6" imgW="1193800" imgH="254000" progId="Equation.DSMT4">
                  <p:embed/>
                </p:oleObj>
              </mc:Choice>
              <mc:Fallback>
                <p:oleObj name="Equation" r:id="rId6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468" y="2022476"/>
                        <a:ext cx="427143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85" name="Text Box 41"/>
          <p:cNvSpPr txBox="1">
            <a:spLocks noChangeArrowheads="1"/>
          </p:cNvSpPr>
          <p:nvPr/>
        </p:nvSpPr>
        <p:spPr bwMode="auto">
          <a:xfrm>
            <a:off x="143933" y="2684463"/>
            <a:ext cx="118554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Substituindo (i) em (ii), obtemos</a:t>
            </a:r>
            <a:endParaRPr lang="el-GR" altLang="pt-BR" sz="3600" i="1"/>
          </a:p>
        </p:txBody>
      </p:sp>
      <p:graphicFrame>
        <p:nvGraphicFramePr>
          <p:cNvPr id="210986" name="Object 42"/>
          <p:cNvGraphicFramePr>
            <a:graphicFrameLocks noChangeAspect="1"/>
          </p:cNvGraphicFramePr>
          <p:nvPr/>
        </p:nvGraphicFramePr>
        <p:xfrm>
          <a:off x="6646334" y="3467100"/>
          <a:ext cx="436456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8" imgW="1218671" imgH="253890" progId="Equation.DSMT4">
                  <p:embed/>
                </p:oleObj>
              </mc:Choice>
              <mc:Fallback>
                <p:oleObj name="Equation" r:id="rId8" imgW="121867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334" y="3467100"/>
                        <a:ext cx="436456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87" name="Object 43"/>
          <p:cNvGraphicFramePr>
            <a:graphicFrameLocks noChangeAspect="1"/>
          </p:cNvGraphicFramePr>
          <p:nvPr/>
        </p:nvGraphicFramePr>
        <p:xfrm>
          <a:off x="7613651" y="4292600"/>
          <a:ext cx="358986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10" imgW="1002865" imgH="203112" progId="Equation.DSMT4">
                  <p:embed/>
                </p:oleObj>
              </mc:Choice>
              <mc:Fallback>
                <p:oleObj name="Equation" r:id="rId10" imgW="100286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1" y="4292600"/>
                        <a:ext cx="358986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88" name="Object 44"/>
          <p:cNvGraphicFramePr>
            <a:graphicFrameLocks noChangeAspect="1"/>
          </p:cNvGraphicFramePr>
          <p:nvPr/>
        </p:nvGraphicFramePr>
        <p:xfrm>
          <a:off x="7702552" y="5013325"/>
          <a:ext cx="3092449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12" imgW="863225" imgH="203112" progId="Equation.DSMT4">
                  <p:embed/>
                </p:oleObj>
              </mc:Choice>
              <mc:Fallback>
                <p:oleObj name="Equation" r:id="rId12" imgW="86322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2" y="5013325"/>
                        <a:ext cx="3092449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31801" y="3640331"/>
            <a:ext cx="5856817" cy="2309618"/>
            <a:chOff x="976" y="1733"/>
            <a:chExt cx="3446" cy="1745"/>
          </a:xfrm>
        </p:grpSpPr>
        <p:sp>
          <p:nvSpPr>
            <p:cNvPr id="17434" name="Line 46"/>
            <p:cNvSpPr>
              <a:spLocks noChangeShapeType="1"/>
            </p:cNvSpPr>
            <p:nvPr/>
          </p:nvSpPr>
          <p:spPr bwMode="auto">
            <a:xfrm flipV="1">
              <a:off x="976" y="2024"/>
              <a:ext cx="3311" cy="1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7435" name="Line 47"/>
            <p:cNvSpPr>
              <a:spLocks noChangeShapeType="1"/>
            </p:cNvSpPr>
            <p:nvPr/>
          </p:nvSpPr>
          <p:spPr bwMode="auto">
            <a:xfrm>
              <a:off x="1066" y="1842"/>
              <a:ext cx="3356" cy="16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7436" name="Arc 48"/>
            <p:cNvSpPr>
              <a:spLocks/>
            </p:cNvSpPr>
            <p:nvPr/>
          </p:nvSpPr>
          <p:spPr bwMode="auto">
            <a:xfrm rot="19168250" flipH="1">
              <a:off x="2028" y="2464"/>
              <a:ext cx="272" cy="279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7437" name="Arc 49"/>
            <p:cNvSpPr>
              <a:spLocks/>
            </p:cNvSpPr>
            <p:nvPr/>
          </p:nvSpPr>
          <p:spPr bwMode="auto">
            <a:xfrm rot="8227602" flipH="1">
              <a:off x="3051" y="2509"/>
              <a:ext cx="272" cy="279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17438" name="Object 50"/>
            <p:cNvGraphicFramePr>
              <a:graphicFrameLocks noChangeAspect="1"/>
            </p:cNvGraphicFramePr>
            <p:nvPr/>
          </p:nvGraphicFramePr>
          <p:xfrm>
            <a:off x="1474" y="2456"/>
            <a:ext cx="497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0" name="Equation" r:id="rId14" imgW="355138" imgH="177569" progId="Equation.DSMT4">
                    <p:embed/>
                  </p:oleObj>
                </mc:Choice>
                <mc:Fallback>
                  <p:oleObj name="Equation" r:id="rId14" imgW="355138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2456"/>
                          <a:ext cx="497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9" name="Object 51"/>
            <p:cNvGraphicFramePr>
              <a:graphicFrameLocks noChangeAspect="1"/>
            </p:cNvGraphicFramePr>
            <p:nvPr/>
          </p:nvGraphicFramePr>
          <p:xfrm>
            <a:off x="3697" y="1888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1" name="Equation" r:id="rId16" imgW="152268" imgH="164957" progId="Equation.DSMT4">
                    <p:embed/>
                  </p:oleObj>
                </mc:Choice>
                <mc:Fallback>
                  <p:oleObj name="Equation" r:id="rId16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7" y="1888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0" name="Object 52"/>
            <p:cNvGraphicFramePr>
              <a:graphicFrameLocks noChangeAspect="1"/>
            </p:cNvGraphicFramePr>
            <p:nvPr/>
          </p:nvGraphicFramePr>
          <p:xfrm>
            <a:off x="3606" y="3248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2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3248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1" name="Object 53"/>
            <p:cNvGraphicFramePr>
              <a:graphicFrameLocks noChangeAspect="1"/>
            </p:cNvGraphicFramePr>
            <p:nvPr/>
          </p:nvGraphicFramePr>
          <p:xfrm>
            <a:off x="1429" y="3112"/>
            <a:ext cx="21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3" name="Equation" r:id="rId20" imgW="152202" imgH="177569" progId="Equation.DSMT4">
                    <p:embed/>
                  </p:oleObj>
                </mc:Choice>
                <mc:Fallback>
                  <p:oleObj name="Equation" r:id="rId20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3112"/>
                          <a:ext cx="213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2" name="Oval 54"/>
            <p:cNvSpPr>
              <a:spLocks noChangeArrowheads="1"/>
            </p:cNvSpPr>
            <p:nvPr/>
          </p:nvSpPr>
          <p:spPr bwMode="auto">
            <a:xfrm>
              <a:off x="1460" y="1733"/>
              <a:ext cx="109" cy="30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17443" name="Oval 55"/>
            <p:cNvSpPr>
              <a:spLocks noChangeArrowheads="1"/>
            </p:cNvSpPr>
            <p:nvPr/>
          </p:nvSpPr>
          <p:spPr bwMode="auto">
            <a:xfrm>
              <a:off x="1459" y="2987"/>
              <a:ext cx="76" cy="11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17444" name="Oval 56"/>
            <p:cNvSpPr>
              <a:spLocks noChangeArrowheads="1"/>
            </p:cNvSpPr>
            <p:nvPr/>
          </p:nvSpPr>
          <p:spPr bwMode="auto">
            <a:xfrm>
              <a:off x="3773" y="1845"/>
              <a:ext cx="97" cy="23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17446" name="Object 58"/>
            <p:cNvGraphicFramePr>
              <a:graphicFrameLocks noChangeAspect="1"/>
            </p:cNvGraphicFramePr>
            <p:nvPr/>
          </p:nvGraphicFramePr>
          <p:xfrm>
            <a:off x="1384" y="2114"/>
            <a:ext cx="230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4" name="Equation" r:id="rId22" imgW="164885" imgH="164885" progId="Equation.DSMT4">
                    <p:embed/>
                  </p:oleObj>
                </mc:Choice>
                <mc:Fallback>
                  <p:oleObj name="Equation" r:id="rId22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" y="2114"/>
                          <a:ext cx="230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7" name="Arc 59"/>
            <p:cNvSpPr>
              <a:spLocks/>
            </p:cNvSpPr>
            <p:nvPr/>
          </p:nvSpPr>
          <p:spPr bwMode="auto">
            <a:xfrm rot="13957939" flipH="1">
              <a:off x="2508" y="2649"/>
              <a:ext cx="272" cy="217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7448" name="Arc 60"/>
            <p:cNvSpPr>
              <a:spLocks/>
            </p:cNvSpPr>
            <p:nvPr/>
          </p:nvSpPr>
          <p:spPr bwMode="auto">
            <a:xfrm rot="3824722" flipH="1">
              <a:off x="2526" y="2359"/>
              <a:ext cx="272" cy="217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17449" name="Object 61"/>
            <p:cNvGraphicFramePr>
              <a:graphicFrameLocks noChangeAspect="1"/>
            </p:cNvGraphicFramePr>
            <p:nvPr/>
          </p:nvGraphicFramePr>
          <p:xfrm>
            <a:off x="3555" y="2574"/>
            <a:ext cx="6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5" name="Equation" r:id="rId24" imgW="431613" imgH="203112" progId="Equation.DSMT4">
                    <p:embed/>
                  </p:oleObj>
                </mc:Choice>
                <mc:Fallback>
                  <p:oleObj name="Equation" r:id="rId24" imgW="431613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2574"/>
                          <a:ext cx="604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50" name="Object 62"/>
            <p:cNvGraphicFramePr>
              <a:graphicFrameLocks noChangeAspect="1"/>
            </p:cNvGraphicFramePr>
            <p:nvPr/>
          </p:nvGraphicFramePr>
          <p:xfrm>
            <a:off x="2373" y="2069"/>
            <a:ext cx="711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6" name="Equation" r:id="rId26" imgW="507780" imgH="203112" progId="Equation.DSMT4">
                    <p:embed/>
                  </p:oleObj>
                </mc:Choice>
                <mc:Fallback>
                  <p:oleObj name="Equation" r:id="rId26" imgW="507780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" y="2069"/>
                          <a:ext cx="711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51" name="Object 63"/>
            <p:cNvGraphicFramePr>
              <a:graphicFrameLocks noChangeAspect="1"/>
            </p:cNvGraphicFramePr>
            <p:nvPr/>
          </p:nvGraphicFramePr>
          <p:xfrm>
            <a:off x="2562" y="2963"/>
            <a:ext cx="213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7" name="Equation" r:id="rId28" imgW="152334" imgH="139639" progId="Equation.DSMT4">
                    <p:embed/>
                  </p:oleObj>
                </mc:Choice>
                <mc:Fallback>
                  <p:oleObj name="Equation" r:id="rId28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963"/>
                          <a:ext cx="213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1008" name="Text Box 64"/>
          <p:cNvSpPr txBox="1">
            <a:spLocks noChangeArrowheads="1"/>
          </p:cNvSpPr>
          <p:nvPr/>
        </p:nvSpPr>
        <p:spPr bwMode="auto">
          <a:xfrm>
            <a:off x="143933" y="115888"/>
            <a:ext cx="118554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Solução</a:t>
            </a:r>
            <a:r>
              <a:rPr lang="pt-BR" altLang="pt-BR" sz="3600"/>
              <a:t> ]</a:t>
            </a:r>
          </a:p>
        </p:txBody>
      </p:sp>
      <p:sp>
        <p:nvSpPr>
          <p:cNvPr id="211021" name="Oval 77"/>
          <p:cNvSpPr>
            <a:spLocks noChangeArrowheads="1"/>
          </p:cNvSpPr>
          <p:nvPr/>
        </p:nvSpPr>
        <p:spPr bwMode="auto">
          <a:xfrm flipH="1">
            <a:off x="5351701" y="5528733"/>
            <a:ext cx="45719" cy="1440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17433" name="AutoShape 85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23902" y="2025542"/>
            <a:ext cx="184731" cy="646331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</p:spTree>
    <p:extLst>
      <p:ext uri="{BB962C8B-B14F-4D97-AF65-F5344CB8AC3E}">
        <p14:creationId xmlns:p14="http://schemas.microsoft.com/office/powerpoint/2010/main" val="17439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0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82" grpId="0" build="p"/>
      <p:bldP spid="210985" grpId="0" build="p"/>
      <p:bldP spid="211008" grpId="0" build="p"/>
      <p:bldP spid="2110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143933" y="908050"/>
            <a:ext cx="118554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Por último,</a:t>
            </a:r>
            <a:r>
              <a:rPr lang="pt-BR" altLang="pt-BR" sz="3600"/>
              <a:t> </a:t>
            </a:r>
            <a:endParaRPr lang="el-GR" altLang="pt-BR" sz="3600"/>
          </a:p>
        </p:txBody>
      </p:sp>
      <p:graphicFrame>
        <p:nvGraphicFramePr>
          <p:cNvPr id="113696" name="Object 32"/>
          <p:cNvGraphicFramePr>
            <a:graphicFrameLocks noChangeAspect="1"/>
          </p:cNvGraphicFramePr>
          <p:nvPr/>
        </p:nvGraphicFramePr>
        <p:xfrm>
          <a:off x="8041217" y="1443038"/>
          <a:ext cx="281728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4" imgW="787058" imgH="203112" progId="Equation.DSMT4">
                  <p:embed/>
                </p:oleObj>
              </mc:Choice>
              <mc:Fallback>
                <p:oleObj name="Equation" r:id="rId4" imgW="7870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217" y="1443038"/>
                        <a:ext cx="281728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7" name="Object 33"/>
          <p:cNvGraphicFramePr>
            <a:graphicFrameLocks noChangeAspect="1"/>
          </p:cNvGraphicFramePr>
          <p:nvPr/>
        </p:nvGraphicFramePr>
        <p:xfrm>
          <a:off x="7177618" y="2098676"/>
          <a:ext cx="4679949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6" imgW="1307532" imgH="253890" progId="Equation.DSMT4">
                  <p:embed/>
                </p:oleObj>
              </mc:Choice>
              <mc:Fallback>
                <p:oleObj name="Equation" r:id="rId6" imgW="130753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618" y="2098676"/>
                        <a:ext cx="4679949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8" name="Object 34"/>
          <p:cNvGraphicFramePr>
            <a:graphicFrameLocks noChangeAspect="1"/>
          </p:cNvGraphicFramePr>
          <p:nvPr/>
        </p:nvGraphicFramePr>
        <p:xfrm>
          <a:off x="7158568" y="2954338"/>
          <a:ext cx="268181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8" imgW="748975" imgH="203112" progId="Equation.DSMT4">
                  <p:embed/>
                </p:oleObj>
              </mc:Choice>
              <mc:Fallback>
                <p:oleObj name="Equation" r:id="rId8" imgW="74897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568" y="2954338"/>
                        <a:ext cx="268181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9" name="Object 35"/>
          <p:cNvGraphicFramePr>
            <a:graphicFrameLocks noChangeAspect="1"/>
          </p:cNvGraphicFramePr>
          <p:nvPr/>
        </p:nvGraphicFramePr>
        <p:xfrm>
          <a:off x="7143751" y="3716338"/>
          <a:ext cx="327236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10" imgW="914400" imgH="203200" progId="Equation.DSMT4">
                  <p:embed/>
                </p:oleObj>
              </mc:Choice>
              <mc:Fallback>
                <p:oleObj name="Equation" r:id="rId10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1" y="3716338"/>
                        <a:ext cx="327236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0" name="Object 36"/>
          <p:cNvGraphicFramePr>
            <a:graphicFrameLocks noChangeAspect="1"/>
          </p:cNvGraphicFramePr>
          <p:nvPr/>
        </p:nvGraphicFramePr>
        <p:xfrm>
          <a:off x="7152218" y="4508500"/>
          <a:ext cx="2952749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12" imgW="825500" imgH="203200" progId="Equation.DSMT4">
                  <p:embed/>
                </p:oleObj>
              </mc:Choice>
              <mc:Fallback>
                <p:oleObj name="Equation" r:id="rId12" imgW="825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218" y="4508500"/>
                        <a:ext cx="2952749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02" name="Text Box 38"/>
          <p:cNvSpPr txBox="1">
            <a:spLocks noChangeArrowheads="1"/>
          </p:cNvSpPr>
          <p:nvPr/>
        </p:nvSpPr>
        <p:spPr bwMode="auto">
          <a:xfrm>
            <a:off x="143933" y="115888"/>
            <a:ext cx="118554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Solução</a:t>
            </a:r>
            <a:r>
              <a:rPr lang="pt-BR" altLang="pt-BR" sz="3600"/>
              <a:t> ]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431801" y="2627313"/>
            <a:ext cx="5856817" cy="2165350"/>
            <a:chOff x="567" y="1083"/>
            <a:chExt cx="2767" cy="1364"/>
          </a:xfrm>
        </p:grpSpPr>
        <p:sp>
          <p:nvSpPr>
            <p:cNvPr id="18461" name="Line 15"/>
            <p:cNvSpPr>
              <a:spLocks noChangeShapeType="1"/>
            </p:cNvSpPr>
            <p:nvPr/>
          </p:nvSpPr>
          <p:spPr bwMode="auto">
            <a:xfrm>
              <a:off x="639" y="1083"/>
              <a:ext cx="2695" cy="13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grpSp>
          <p:nvGrpSpPr>
            <p:cNvPr id="18462" name="Group 101"/>
            <p:cNvGrpSpPr>
              <a:grpSpLocks/>
            </p:cNvGrpSpPr>
            <p:nvPr/>
          </p:nvGrpSpPr>
          <p:grpSpPr bwMode="auto">
            <a:xfrm>
              <a:off x="567" y="1117"/>
              <a:ext cx="2659" cy="1330"/>
              <a:chOff x="204" y="1514"/>
              <a:chExt cx="2659" cy="1330"/>
            </a:xfrm>
          </p:grpSpPr>
          <p:sp>
            <p:nvSpPr>
              <p:cNvPr id="18463" name="Line 14"/>
              <p:cNvSpPr>
                <a:spLocks noChangeShapeType="1"/>
              </p:cNvSpPr>
              <p:nvPr/>
            </p:nvSpPr>
            <p:spPr bwMode="auto">
              <a:xfrm flipV="1">
                <a:off x="204" y="1632"/>
                <a:ext cx="2659" cy="10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aphicFrame>
            <p:nvGraphicFramePr>
              <p:cNvPr id="18464" name="Object 19"/>
              <p:cNvGraphicFramePr>
                <a:graphicFrameLocks noChangeAspect="1"/>
              </p:cNvGraphicFramePr>
              <p:nvPr/>
            </p:nvGraphicFramePr>
            <p:xfrm>
              <a:off x="2389" y="1518"/>
              <a:ext cx="171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3" name="Equation" r:id="rId14" imgW="152268" imgH="164957" progId="Equation.DSMT4">
                      <p:embed/>
                    </p:oleObj>
                  </mc:Choice>
                  <mc:Fallback>
                    <p:oleObj name="Equation" r:id="rId14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9" y="1518"/>
                            <a:ext cx="171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65" name="Object 20"/>
              <p:cNvGraphicFramePr>
                <a:graphicFrameLocks noChangeAspect="1"/>
              </p:cNvGraphicFramePr>
              <p:nvPr/>
            </p:nvGraphicFramePr>
            <p:xfrm>
              <a:off x="2316" y="2652"/>
              <a:ext cx="171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4" name="Equation" r:id="rId16" imgW="152268" imgH="164957" progId="Equation.DSMT4">
                      <p:embed/>
                    </p:oleObj>
                  </mc:Choice>
                  <mc:Fallback>
                    <p:oleObj name="Equation" r:id="rId16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16" y="2652"/>
                            <a:ext cx="171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66" name="Object 21"/>
              <p:cNvGraphicFramePr>
                <a:graphicFrameLocks noChangeAspect="1"/>
              </p:cNvGraphicFramePr>
              <p:nvPr/>
            </p:nvGraphicFramePr>
            <p:xfrm>
              <a:off x="568" y="2539"/>
              <a:ext cx="171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5" name="Equation" r:id="rId18" imgW="152202" imgH="177569" progId="Equation.DSMT4">
                      <p:embed/>
                    </p:oleObj>
                  </mc:Choice>
                  <mc:Fallback>
                    <p:oleObj name="Equation" r:id="rId18" imgW="152202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8" y="2539"/>
                            <a:ext cx="171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67" name="Oval 22"/>
              <p:cNvSpPr>
                <a:spLocks noChangeArrowheads="1"/>
              </p:cNvSpPr>
              <p:nvPr/>
            </p:nvSpPr>
            <p:spPr bwMode="auto">
              <a:xfrm>
                <a:off x="636" y="1639"/>
                <a:ext cx="56" cy="9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pt-BR" sz="3600"/>
              </a:p>
            </p:txBody>
          </p:sp>
          <p:sp>
            <p:nvSpPr>
              <p:cNvPr id="18468" name="Oval 23"/>
              <p:cNvSpPr>
                <a:spLocks noChangeArrowheads="1"/>
              </p:cNvSpPr>
              <p:nvPr/>
            </p:nvSpPr>
            <p:spPr bwMode="auto">
              <a:xfrm>
                <a:off x="584" y="2465"/>
                <a:ext cx="61" cy="10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pt-BR" sz="3600"/>
              </a:p>
            </p:txBody>
          </p:sp>
          <p:sp>
            <p:nvSpPr>
              <p:cNvPr id="18469" name="Oval 24"/>
              <p:cNvSpPr>
                <a:spLocks noChangeArrowheads="1"/>
              </p:cNvSpPr>
              <p:nvPr/>
            </p:nvSpPr>
            <p:spPr bwMode="auto">
              <a:xfrm>
                <a:off x="2480" y="1745"/>
                <a:ext cx="49" cy="92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pt-BR" sz="3600"/>
              </a:p>
            </p:txBody>
          </p:sp>
          <p:sp>
            <p:nvSpPr>
              <p:cNvPr id="18470" name="Oval 25"/>
              <p:cNvSpPr>
                <a:spLocks noChangeArrowheads="1"/>
              </p:cNvSpPr>
              <p:nvPr/>
            </p:nvSpPr>
            <p:spPr bwMode="auto">
              <a:xfrm>
                <a:off x="2492" y="2582"/>
                <a:ext cx="36" cy="7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pt-BR" sz="3600"/>
              </a:p>
            </p:txBody>
          </p:sp>
          <p:graphicFrame>
            <p:nvGraphicFramePr>
              <p:cNvPr id="18471" name="Object 26"/>
              <p:cNvGraphicFramePr>
                <a:graphicFrameLocks noChangeAspect="1"/>
              </p:cNvGraphicFramePr>
              <p:nvPr/>
            </p:nvGraphicFramePr>
            <p:xfrm>
              <a:off x="532" y="1707"/>
              <a:ext cx="184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6" name="Equation" r:id="rId20" imgW="164885" imgH="164885" progId="Equation.DSMT4">
                      <p:embed/>
                    </p:oleObj>
                  </mc:Choice>
                  <mc:Fallback>
                    <p:oleObj name="Equation" r:id="rId20" imgW="164885" imgH="16488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" y="1707"/>
                            <a:ext cx="184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72" name="Arc 28"/>
              <p:cNvSpPr>
                <a:spLocks/>
              </p:cNvSpPr>
              <p:nvPr/>
            </p:nvSpPr>
            <p:spPr bwMode="auto">
              <a:xfrm rot="3824722" flipH="1">
                <a:off x="1445" y="1915"/>
                <a:ext cx="226" cy="174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graphicFrame>
            <p:nvGraphicFramePr>
              <p:cNvPr id="18473" name="Object 30"/>
              <p:cNvGraphicFramePr>
                <a:graphicFrameLocks noChangeAspect="1"/>
              </p:cNvGraphicFramePr>
              <p:nvPr/>
            </p:nvGraphicFramePr>
            <p:xfrm>
              <a:off x="1326" y="1669"/>
              <a:ext cx="571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7" name="Equation" r:id="rId22" imgW="507780" imgH="203112" progId="Equation.DSMT4">
                      <p:embed/>
                    </p:oleObj>
                  </mc:Choice>
                  <mc:Fallback>
                    <p:oleObj name="Equation" r:id="rId22" imgW="507780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6" y="1669"/>
                            <a:ext cx="571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74" name="Arc 42"/>
              <p:cNvSpPr>
                <a:spLocks/>
              </p:cNvSpPr>
              <p:nvPr/>
            </p:nvSpPr>
            <p:spPr bwMode="auto">
              <a:xfrm rot="19168250" flipH="1">
                <a:off x="1049" y="1995"/>
                <a:ext cx="218" cy="233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8475" name="Arc 43"/>
              <p:cNvSpPr>
                <a:spLocks/>
              </p:cNvSpPr>
              <p:nvPr/>
            </p:nvSpPr>
            <p:spPr bwMode="auto">
              <a:xfrm rot="8227602" flipH="1">
                <a:off x="1870" y="2032"/>
                <a:ext cx="219" cy="233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graphicFrame>
            <p:nvGraphicFramePr>
              <p:cNvPr id="18476" name="Object 44"/>
              <p:cNvGraphicFramePr>
                <a:graphicFrameLocks noChangeAspect="1"/>
              </p:cNvGraphicFramePr>
              <p:nvPr/>
            </p:nvGraphicFramePr>
            <p:xfrm>
              <a:off x="604" y="1988"/>
              <a:ext cx="399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8" name="Equation" r:id="rId24" imgW="355138" imgH="177569" progId="Equation.DSMT4">
                      <p:embed/>
                    </p:oleObj>
                  </mc:Choice>
                  <mc:Fallback>
                    <p:oleObj name="Equation" r:id="rId24" imgW="355138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4" y="1988"/>
                            <a:ext cx="399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77" name="Object 45"/>
              <p:cNvGraphicFramePr>
                <a:graphicFrameLocks noChangeAspect="1"/>
              </p:cNvGraphicFramePr>
              <p:nvPr/>
            </p:nvGraphicFramePr>
            <p:xfrm>
              <a:off x="2389" y="1514"/>
              <a:ext cx="171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9" name="Equation" r:id="rId26" imgW="152268" imgH="164957" progId="Equation.DSMT4">
                      <p:embed/>
                    </p:oleObj>
                  </mc:Choice>
                  <mc:Fallback>
                    <p:oleObj name="Equation" r:id="rId26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9" y="1514"/>
                            <a:ext cx="171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78" name="Object 46"/>
              <p:cNvGraphicFramePr>
                <a:graphicFrameLocks noChangeAspect="1"/>
              </p:cNvGraphicFramePr>
              <p:nvPr/>
            </p:nvGraphicFramePr>
            <p:xfrm>
              <a:off x="2316" y="2648"/>
              <a:ext cx="171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70" name="Equation" r:id="rId27" imgW="152268" imgH="164957" progId="Equation.DSMT4">
                      <p:embed/>
                    </p:oleObj>
                  </mc:Choice>
                  <mc:Fallback>
                    <p:oleObj name="Equation" r:id="rId27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16" y="2648"/>
                            <a:ext cx="171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79" name="Object 47"/>
              <p:cNvGraphicFramePr>
                <a:graphicFrameLocks noChangeAspect="1"/>
              </p:cNvGraphicFramePr>
              <p:nvPr/>
            </p:nvGraphicFramePr>
            <p:xfrm>
              <a:off x="568" y="2535"/>
              <a:ext cx="171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71" name="Equation" r:id="rId28" imgW="152202" imgH="177569" progId="Equation.DSMT4">
                      <p:embed/>
                    </p:oleObj>
                  </mc:Choice>
                  <mc:Fallback>
                    <p:oleObj name="Equation" r:id="rId28" imgW="152202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8" y="2535"/>
                            <a:ext cx="171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80" name="Arc 53"/>
              <p:cNvSpPr>
                <a:spLocks/>
              </p:cNvSpPr>
              <p:nvPr/>
            </p:nvSpPr>
            <p:spPr bwMode="auto">
              <a:xfrm rot="13957939" flipH="1">
                <a:off x="1429" y="2153"/>
                <a:ext cx="227" cy="174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8481" name="Arc 54"/>
              <p:cNvSpPr>
                <a:spLocks/>
              </p:cNvSpPr>
              <p:nvPr/>
            </p:nvSpPr>
            <p:spPr bwMode="auto">
              <a:xfrm rot="3824722" flipH="1">
                <a:off x="1445" y="1911"/>
                <a:ext cx="226" cy="174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graphicFrame>
            <p:nvGraphicFramePr>
              <p:cNvPr id="18482" name="Object 55"/>
              <p:cNvGraphicFramePr>
                <a:graphicFrameLocks noChangeAspect="1"/>
              </p:cNvGraphicFramePr>
              <p:nvPr/>
            </p:nvGraphicFramePr>
            <p:xfrm>
              <a:off x="2275" y="2086"/>
              <a:ext cx="485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72" name="Equation" r:id="rId29" imgW="431613" imgH="203112" progId="Equation.DSMT4">
                      <p:embed/>
                    </p:oleObj>
                  </mc:Choice>
                  <mc:Fallback>
                    <p:oleObj name="Equation" r:id="rId29" imgW="431613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5" y="2086"/>
                            <a:ext cx="485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83" name="Object 57"/>
              <p:cNvGraphicFramePr>
                <a:graphicFrameLocks noChangeAspect="1"/>
              </p:cNvGraphicFramePr>
              <p:nvPr/>
            </p:nvGraphicFramePr>
            <p:xfrm>
              <a:off x="1477" y="2411"/>
              <a:ext cx="172" cy="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73" name="Equation" r:id="rId31" imgW="152334" imgH="139639" progId="Equation.DSMT4">
                      <p:embed/>
                    </p:oleObj>
                  </mc:Choice>
                  <mc:Fallback>
                    <p:oleObj name="Equation" r:id="rId31" imgW="152334" imgH="13963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7" y="2411"/>
                            <a:ext cx="172" cy="1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4386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 build="p"/>
      <p:bldP spid="11370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3"/>
          <p:cNvSpPr>
            <a:spLocks noGrp="1" noChangeArrowheads="1"/>
          </p:cNvSpPr>
          <p:nvPr>
            <p:ph type="title"/>
          </p:nvPr>
        </p:nvSpPr>
        <p:spPr>
          <a:xfrm>
            <a:off x="421725" y="309514"/>
            <a:ext cx="1545720" cy="488629"/>
          </a:xfrm>
        </p:spPr>
        <p:txBody>
          <a:bodyPr/>
          <a:lstStyle/>
          <a:p>
            <a:pPr algn="l" eaLnBrk="1" hangingPunct="1"/>
            <a:r>
              <a:rPr lang="pt-BR" altLang="pt-BR" sz="1400" b="1">
                <a:latin typeface="Verdana" pitchFamily="34" charset="0"/>
              </a:rPr>
              <a:t>Ângulos</a:t>
            </a:r>
          </a:p>
        </p:txBody>
      </p:sp>
      <p:sp>
        <p:nvSpPr>
          <p:cNvPr id="4099" name="Rectangle 82"/>
          <p:cNvSpPr>
            <a:spLocks noGrp="1" noChangeArrowheads="1"/>
          </p:cNvSpPr>
          <p:nvPr>
            <p:ph type="body" sz="half" idx="1"/>
          </p:nvPr>
        </p:nvSpPr>
        <p:spPr>
          <a:xfrm>
            <a:off x="430775" y="958631"/>
            <a:ext cx="4762048" cy="4808911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Observe as semi-retas                      com direções diferentes.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Estas duas semi-retas partem do mesmo ponto: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O</a:t>
            </a:r>
            <a:r>
              <a:rPr lang="pt-BR" altLang="pt-BR" sz="1200">
                <a:latin typeface="Verdana" pitchFamily="34" charset="0"/>
              </a:rPr>
              <a:t>.</a:t>
            </a:r>
            <a:r>
              <a:rPr lang="pt-BR" altLang="pt-BR" sz="1200" b="1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A região delimitada por estas duas semi-retas é denominada ângulo. Ou ainda, o ângulo é a abertura entre as semi-retas.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O ponto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O</a:t>
            </a:r>
            <a:r>
              <a:rPr lang="pt-BR" altLang="pt-BR" sz="1200">
                <a:latin typeface="Verdana" pitchFamily="34" charset="0"/>
              </a:rPr>
              <a:t> é chamado de </a:t>
            </a:r>
            <a:r>
              <a:rPr lang="pt-BR" altLang="pt-BR" sz="1200" b="1">
                <a:latin typeface="Verdana" pitchFamily="34" charset="0"/>
              </a:rPr>
              <a:t>vértice</a:t>
            </a:r>
            <a:r>
              <a:rPr lang="pt-BR" altLang="pt-BR" sz="1200">
                <a:latin typeface="Verdana" pitchFamily="34" charset="0"/>
              </a:rPr>
              <a:t> do ângulo.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As semi-retas são os lados do ângulo.</a:t>
            </a:r>
          </a:p>
        </p:txBody>
      </p:sp>
      <p:graphicFrame>
        <p:nvGraphicFramePr>
          <p:cNvPr id="4100" name="Object 84"/>
          <p:cNvGraphicFramePr>
            <a:graphicFrameLocks noGrp="1" noChangeAspect="1"/>
          </p:cNvGraphicFramePr>
          <p:nvPr>
            <p:ph sz="half" idx="2"/>
          </p:nvPr>
        </p:nvGraphicFramePr>
        <p:xfrm>
          <a:off x="6275917" y="758826"/>
          <a:ext cx="3418416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m de bitmap" r:id="rId3" imgW="2152951" imgH="3723810" progId="Paint.Picture">
                  <p:embed/>
                </p:oleObj>
              </mc:Choice>
              <mc:Fallback>
                <p:oleObj name="Imagem de bitmap" r:id="rId3" imgW="2152951" imgH="3723810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917" y="758826"/>
                        <a:ext cx="3418416" cy="4435475"/>
                      </a:xfrm>
                      <a:prstGeom prst="rect">
                        <a:avLst/>
                      </a:prstGeom>
                      <a:noFill/>
                      <a:ln w="3175" cap="flat" cmpd="sng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B03C8-2B6B-4D72-82D3-0A13F21B4C88}" type="slidenum">
              <a:rPr lang="pt-BR" altLang="pt-BR"/>
              <a:pPr>
                <a:defRPr/>
              </a:pPr>
              <a:t>3</a:t>
            </a:fld>
            <a:endParaRPr lang="pt-BR" altLang="pt-BR"/>
          </a:p>
        </p:txBody>
      </p:sp>
      <p:pic>
        <p:nvPicPr>
          <p:cNvPr id="4102" name="Picture 89" descr="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77" y="917076"/>
            <a:ext cx="1158385" cy="37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4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143933" y="115888"/>
            <a:ext cx="118554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 </a:t>
            </a:r>
            <a:r>
              <a:rPr lang="pt-BR" altLang="pt-BR" sz="3600" i="1"/>
              <a:t>Definição</a:t>
            </a:r>
            <a:r>
              <a:rPr lang="pt-BR" altLang="pt-BR" sz="3600"/>
              <a:t> [ </a:t>
            </a:r>
            <a:r>
              <a:rPr lang="pt-BR" altLang="pt-BR" sz="3600" i="1">
                <a:solidFill>
                  <a:schemeClr val="accent2"/>
                </a:solidFill>
              </a:rPr>
              <a:t>Bissetriz de um ângulo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Uma semi-reta </a:t>
            </a:r>
            <a:r>
              <a:rPr lang="pt-BR" altLang="pt-BR" sz="3600" i="1">
                <a:solidFill>
                  <a:srgbClr val="EE1100"/>
                </a:solidFill>
              </a:rPr>
              <a:t>Oc</a:t>
            </a:r>
            <a:r>
              <a:rPr lang="pt-BR" altLang="pt-BR" sz="3600" i="1"/>
              <a:t> interna a um ângulo aÔb é chamada </a:t>
            </a:r>
            <a:r>
              <a:rPr lang="pt-BR" altLang="pt-BR" sz="3600" i="1">
                <a:solidFill>
                  <a:srgbClr val="FF0066"/>
                </a:solidFill>
              </a:rPr>
              <a:t>bissetriz</a:t>
            </a:r>
            <a:r>
              <a:rPr lang="pt-BR" altLang="pt-BR" sz="3600" i="1"/>
              <a:t> desse ângulo se, e somente se,</a:t>
            </a:r>
            <a:endParaRPr lang="el-GR" altLang="pt-BR" sz="3600" i="1"/>
          </a:p>
        </p:txBody>
      </p:sp>
      <p:graphicFrame>
        <p:nvGraphicFramePr>
          <p:cNvPr id="398361" name="Object 25"/>
          <p:cNvGraphicFramePr>
            <a:graphicFrameLocks noChangeAspect="1"/>
          </p:cNvGraphicFramePr>
          <p:nvPr/>
        </p:nvGraphicFramePr>
        <p:xfrm>
          <a:off x="7020984" y="2603500"/>
          <a:ext cx="329988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984" y="2603500"/>
                        <a:ext cx="329988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71" name="Line 35"/>
          <p:cNvSpPr>
            <a:spLocks noChangeShapeType="1"/>
          </p:cNvSpPr>
          <p:nvPr/>
        </p:nvSpPr>
        <p:spPr bwMode="auto">
          <a:xfrm flipV="1">
            <a:off x="910167" y="3500438"/>
            <a:ext cx="3168651" cy="215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 flipV="1">
            <a:off x="910167" y="4795838"/>
            <a:ext cx="3551767" cy="863600"/>
          </a:xfrm>
          <a:prstGeom prst="line">
            <a:avLst/>
          </a:prstGeom>
          <a:noFill/>
          <a:ln w="25400">
            <a:solidFill>
              <a:srgbClr val="EE11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8364" name="Oval 28"/>
          <p:cNvSpPr>
            <a:spLocks noChangeArrowheads="1"/>
          </p:cNvSpPr>
          <p:nvPr/>
        </p:nvSpPr>
        <p:spPr bwMode="auto">
          <a:xfrm>
            <a:off x="880533" y="5587999"/>
            <a:ext cx="145760" cy="18005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398367" name="Arc 31"/>
          <p:cNvSpPr>
            <a:spLocks/>
          </p:cNvSpPr>
          <p:nvPr/>
        </p:nvSpPr>
        <p:spPr bwMode="auto">
          <a:xfrm>
            <a:off x="1678518" y="5446992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584227 w 21600"/>
              <a:gd name="T3" fmla="*/ 676401993 h 21600"/>
              <a:gd name="T4" fmla="*/ 0 w 21600"/>
              <a:gd name="T5" fmla="*/ 67640199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98368" name="Object 32"/>
          <p:cNvGraphicFramePr>
            <a:graphicFrameLocks noChangeAspect="1"/>
          </p:cNvGraphicFramePr>
          <p:nvPr/>
        </p:nvGraphicFramePr>
        <p:xfrm>
          <a:off x="334433" y="5554663"/>
          <a:ext cx="450851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6" imgW="152202" imgH="177569" progId="Equation.DSMT4">
                  <p:embed/>
                </p:oleObj>
              </mc:Choice>
              <mc:Fallback>
                <p:oleObj name="Equation" r:id="rId6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3" y="5554663"/>
                        <a:ext cx="450851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69" name="Object 33"/>
          <p:cNvGraphicFramePr>
            <a:graphicFrameLocks noChangeAspect="1"/>
          </p:cNvGraphicFramePr>
          <p:nvPr/>
        </p:nvGraphicFramePr>
        <p:xfrm>
          <a:off x="3405718" y="6019801"/>
          <a:ext cx="374649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718" y="6019801"/>
                        <a:ext cx="374649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70" name="Object 34"/>
          <p:cNvGraphicFramePr>
            <a:graphicFrameLocks noChangeAspect="1"/>
          </p:cNvGraphicFramePr>
          <p:nvPr/>
        </p:nvGraphicFramePr>
        <p:xfrm>
          <a:off x="2935818" y="4259263"/>
          <a:ext cx="374649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818" y="4259263"/>
                        <a:ext cx="374649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73" name="Object 37"/>
          <p:cNvGraphicFramePr>
            <a:graphicFrameLocks noChangeAspect="1"/>
          </p:cNvGraphicFramePr>
          <p:nvPr/>
        </p:nvGraphicFramePr>
        <p:xfrm>
          <a:off x="3215217" y="5083176"/>
          <a:ext cx="33866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12" imgW="114201" imgH="139579" progId="Equation.DSMT4">
                  <p:embed/>
                </p:oleObj>
              </mc:Choice>
              <mc:Fallback>
                <p:oleObj name="Equation" r:id="rId12" imgW="114201" imgH="1395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217" y="5083176"/>
                        <a:ext cx="33866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75" name="Line 39"/>
          <p:cNvSpPr>
            <a:spLocks noChangeShapeType="1"/>
          </p:cNvSpPr>
          <p:nvPr/>
        </p:nvSpPr>
        <p:spPr bwMode="auto">
          <a:xfrm>
            <a:off x="910167" y="5659438"/>
            <a:ext cx="39370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8378" name="Arc 42"/>
          <p:cNvSpPr>
            <a:spLocks/>
          </p:cNvSpPr>
          <p:nvPr/>
        </p:nvSpPr>
        <p:spPr bwMode="auto">
          <a:xfrm>
            <a:off x="1621367" y="5115203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584379 w 21600"/>
              <a:gd name="T3" fmla="*/ 676411291 h 21600"/>
              <a:gd name="T4" fmla="*/ 0 w 21600"/>
              <a:gd name="T5" fmla="*/ 67641129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98380" name="Object 44"/>
          <p:cNvGraphicFramePr>
            <a:graphicFrameLocks noChangeAspect="1"/>
          </p:cNvGraphicFramePr>
          <p:nvPr/>
        </p:nvGraphicFramePr>
        <p:xfrm>
          <a:off x="5143501" y="3689350"/>
          <a:ext cx="6102351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14" imgW="1459866" imgH="330057" progId="Equation.DSMT4">
                  <p:embed/>
                </p:oleObj>
              </mc:Choice>
              <mc:Fallback>
                <p:oleObj name="Equation" r:id="rId14" imgW="1459866" imgH="3300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1" y="3689350"/>
                        <a:ext cx="6102351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28651" y="6165742"/>
            <a:ext cx="184731" cy="646331"/>
          </a:xfrm>
          <a:prstGeom prst="actionButtonBlank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</p:spTree>
    <p:extLst>
      <p:ext uri="{BB962C8B-B14F-4D97-AF65-F5344CB8AC3E}">
        <p14:creationId xmlns:p14="http://schemas.microsoft.com/office/powerpoint/2010/main" val="23862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9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 build="p"/>
      <p:bldP spid="398371" grpId="0" animBg="1"/>
      <p:bldP spid="398363" grpId="0" animBg="1"/>
      <p:bldP spid="398364" grpId="0" animBg="1"/>
      <p:bldP spid="398367" grpId="0" animBg="1"/>
      <p:bldP spid="398375" grpId="0" animBg="1"/>
      <p:bldP spid="3983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143933" y="115889"/>
            <a:ext cx="11855451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 [ </a:t>
            </a:r>
            <a:r>
              <a:rPr lang="pt-BR" altLang="pt-BR" sz="3600" i="1">
                <a:solidFill>
                  <a:schemeClr val="accent2"/>
                </a:solidFill>
              </a:rPr>
              <a:t>Exemplo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Vamos obter x,</a:t>
            </a:r>
            <a:r>
              <a:rPr lang="pt-BR" altLang="pt-BR" sz="3600"/>
              <a:t> </a:t>
            </a:r>
            <a:r>
              <a:rPr lang="pt-BR" altLang="pt-BR" sz="3600" i="1"/>
              <a:t>sabendo que a semi-reta OP é bissetriz do ângulo AÔB:</a:t>
            </a:r>
            <a:endParaRPr lang="el-GR" altLang="pt-BR" sz="3600" i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53734" y="2819400"/>
            <a:ext cx="6047317" cy="2914650"/>
            <a:chOff x="1384" y="935"/>
            <a:chExt cx="2857" cy="1836"/>
          </a:xfrm>
        </p:grpSpPr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1384" y="2478"/>
              <a:ext cx="28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V="1">
              <a:off x="2790" y="1389"/>
              <a:ext cx="1133" cy="10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flipV="1">
              <a:off x="2789" y="935"/>
              <a:ext cx="227" cy="15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0487" name="Arc 7"/>
            <p:cNvSpPr>
              <a:spLocks/>
            </p:cNvSpPr>
            <p:nvPr/>
          </p:nvSpPr>
          <p:spPr bwMode="auto">
            <a:xfrm rot="8227602" flipH="1">
              <a:off x="3160" y="2142"/>
              <a:ext cx="219" cy="23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0488" name="Arc 8"/>
            <p:cNvSpPr>
              <a:spLocks/>
            </p:cNvSpPr>
            <p:nvPr/>
          </p:nvSpPr>
          <p:spPr bwMode="auto">
            <a:xfrm rot="19606822" flipH="1">
              <a:off x="2387" y="2125"/>
              <a:ext cx="470" cy="233"/>
            </a:xfrm>
            <a:custGeom>
              <a:avLst/>
              <a:gdLst>
                <a:gd name="T0" fmla="*/ 0 w 39140"/>
                <a:gd name="T1" fmla="*/ 0 h 32838"/>
                <a:gd name="T2" fmla="*/ 0 w 39140"/>
                <a:gd name="T3" fmla="*/ 0 h 32838"/>
                <a:gd name="T4" fmla="*/ 0 w 39140"/>
                <a:gd name="T5" fmla="*/ 0 h 32838"/>
                <a:gd name="T6" fmla="*/ 0 60000 65536"/>
                <a:gd name="T7" fmla="*/ 0 60000 65536"/>
                <a:gd name="T8" fmla="*/ 0 60000 65536"/>
                <a:gd name="T9" fmla="*/ 0 w 39140"/>
                <a:gd name="T10" fmla="*/ 0 h 32838"/>
                <a:gd name="T11" fmla="*/ 39140 w 3914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40" h="32838" fill="none" extrusionOk="0">
                  <a:moveTo>
                    <a:pt x="0" y="8994"/>
                  </a:moveTo>
                  <a:cubicBezTo>
                    <a:pt x="4058" y="3347"/>
                    <a:pt x="10586" y="-1"/>
                    <a:pt x="17540" y="0"/>
                  </a:cubicBezTo>
                  <a:cubicBezTo>
                    <a:pt x="29469" y="0"/>
                    <a:pt x="39140" y="9670"/>
                    <a:pt x="39140" y="21600"/>
                  </a:cubicBezTo>
                  <a:cubicBezTo>
                    <a:pt x="39140" y="25564"/>
                    <a:pt x="38048" y="29452"/>
                    <a:pt x="35986" y="32838"/>
                  </a:cubicBezTo>
                </a:path>
                <a:path w="39140" h="32838" stroke="0" extrusionOk="0">
                  <a:moveTo>
                    <a:pt x="0" y="8994"/>
                  </a:moveTo>
                  <a:cubicBezTo>
                    <a:pt x="4058" y="3347"/>
                    <a:pt x="10586" y="-1"/>
                    <a:pt x="17540" y="0"/>
                  </a:cubicBezTo>
                  <a:cubicBezTo>
                    <a:pt x="29469" y="0"/>
                    <a:pt x="39140" y="9670"/>
                    <a:pt x="39140" y="21600"/>
                  </a:cubicBezTo>
                  <a:cubicBezTo>
                    <a:pt x="39140" y="25564"/>
                    <a:pt x="38048" y="29452"/>
                    <a:pt x="35986" y="32838"/>
                  </a:cubicBezTo>
                  <a:lnTo>
                    <a:pt x="17540" y="21600"/>
                  </a:lnTo>
                  <a:lnTo>
                    <a:pt x="0" y="8994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3424" y="2114"/>
            <a:ext cx="681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9" name="Equation" r:id="rId3" imgW="469696" imgH="177723" progId="Equation.DSMT4">
                    <p:embed/>
                  </p:oleObj>
                </mc:Choice>
                <mc:Fallback>
                  <p:oleObj name="Equation" r:id="rId3" imgW="469696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2114"/>
                          <a:ext cx="681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2245" y="1933"/>
            <a:ext cx="308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0" name="Equation" r:id="rId5" imgW="215713" imgH="203024" progId="Equation.DSMT4">
                    <p:embed/>
                  </p:oleObj>
                </mc:Choice>
                <mc:Fallback>
                  <p:oleObj name="Equation" r:id="rId5" imgW="215713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1933"/>
                          <a:ext cx="308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1" name="Arc 11"/>
            <p:cNvSpPr>
              <a:spLocks/>
            </p:cNvSpPr>
            <p:nvPr/>
          </p:nvSpPr>
          <p:spPr bwMode="auto">
            <a:xfrm rot="5129044" flipH="1">
              <a:off x="2963" y="1807"/>
              <a:ext cx="219" cy="174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20492" name="Object 12"/>
            <p:cNvGraphicFramePr>
              <a:graphicFrameLocks noChangeAspect="1"/>
            </p:cNvGraphicFramePr>
            <p:nvPr/>
          </p:nvGraphicFramePr>
          <p:xfrm>
            <a:off x="2971" y="1480"/>
            <a:ext cx="68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1" name="Equation" r:id="rId7" imgW="469696" imgH="203112" progId="Equation.DSMT4">
                    <p:embed/>
                  </p:oleObj>
                </mc:Choice>
                <mc:Fallback>
                  <p:oleObj name="Equation" r:id="rId7" imgW="469696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480"/>
                          <a:ext cx="681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2699" y="2523"/>
            <a:ext cx="21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2" name="Equation" r:id="rId9" imgW="152202" imgH="177569" progId="Equation.DSMT4">
                    <p:embed/>
                  </p:oleObj>
                </mc:Choice>
                <mc:Fallback>
                  <p:oleObj name="Equation" r:id="rId9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2523"/>
                          <a:ext cx="213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3878" y="2523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3" name="Equation" r:id="rId11" imgW="152268" imgH="164957" progId="Equation.DSMT4">
                    <p:embed/>
                  </p:oleObj>
                </mc:Choice>
                <mc:Fallback>
                  <p:oleObj name="Equation" r:id="rId11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2523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3710" y="1616"/>
            <a:ext cx="213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4"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0" y="1616"/>
                          <a:ext cx="213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3736" y="1517"/>
              <a:ext cx="52" cy="11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20497" name="Oval 17"/>
            <p:cNvSpPr>
              <a:spLocks noChangeArrowheads="1"/>
            </p:cNvSpPr>
            <p:nvPr/>
          </p:nvSpPr>
          <p:spPr bwMode="auto">
            <a:xfrm>
              <a:off x="2936" y="1218"/>
              <a:ext cx="47" cy="12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20498" name="Oval 18"/>
            <p:cNvSpPr>
              <a:spLocks noChangeArrowheads="1"/>
            </p:cNvSpPr>
            <p:nvPr/>
          </p:nvSpPr>
          <p:spPr bwMode="auto">
            <a:xfrm>
              <a:off x="2772" y="2434"/>
              <a:ext cx="49" cy="9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20499" name="Oval 19"/>
            <p:cNvSpPr>
              <a:spLocks noChangeArrowheads="1"/>
            </p:cNvSpPr>
            <p:nvPr/>
          </p:nvSpPr>
          <p:spPr bwMode="auto">
            <a:xfrm>
              <a:off x="3968" y="2407"/>
              <a:ext cx="42" cy="10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20500" name="Object 20"/>
            <p:cNvGraphicFramePr>
              <a:graphicFrameLocks noChangeAspect="1"/>
            </p:cNvGraphicFramePr>
            <p:nvPr/>
          </p:nvGraphicFramePr>
          <p:xfrm>
            <a:off x="2699" y="1204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5" name="Equation" r:id="rId15" imgW="152268" imgH="164957" progId="Equation.DSMT4">
                    <p:embed/>
                  </p:oleObj>
                </mc:Choice>
                <mc:Fallback>
                  <p:oleObj name="Equation" r:id="rId15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1204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24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234951" y="395819"/>
            <a:ext cx="11855449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pt-BR" altLang="pt-BR" sz="2800" i="1" dirty="0" smtClean="0">
                <a:solidFill>
                  <a:schemeClr val="accent2"/>
                </a:solidFill>
              </a:rPr>
              <a:t>Solução</a:t>
            </a:r>
            <a:r>
              <a:rPr lang="pt-BR" altLang="pt-BR" sz="2800" dirty="0" smtClean="0"/>
              <a:t> </a:t>
            </a:r>
            <a:r>
              <a:rPr lang="pt-BR" altLang="pt-BR" sz="2800" dirty="0"/>
              <a:t>]</a:t>
            </a: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pt-BR" altLang="pt-BR" sz="2800" i="1" dirty="0"/>
              <a:t>Como OP é bissetriz temos </a:t>
            </a: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pt-BR" altLang="pt-BR" sz="2800" i="1" dirty="0"/>
              <a:t>y –</a:t>
            </a:r>
            <a:r>
              <a:rPr lang="pt-BR" altLang="pt-BR" sz="2800" dirty="0"/>
              <a:t> </a:t>
            </a:r>
            <a:r>
              <a:rPr lang="pt-BR" altLang="pt-BR" sz="2800" i="1" dirty="0"/>
              <a:t>10°  = x + 30°, assim </a:t>
            </a:r>
            <a:r>
              <a:rPr lang="pt-BR" altLang="pt-BR" sz="2800" i="1" dirty="0">
                <a:solidFill>
                  <a:srgbClr val="0000FF"/>
                </a:solidFill>
              </a:rPr>
              <a:t>y – x = 40°  </a:t>
            </a:r>
            <a:r>
              <a:rPr lang="pt-BR" altLang="pt-BR" sz="2800" i="1" dirty="0">
                <a:solidFill>
                  <a:srgbClr val="FF0066"/>
                </a:solidFill>
              </a:rPr>
              <a:t>(1)</a:t>
            </a: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pt-BR" altLang="pt-BR" sz="2800" i="1" dirty="0"/>
              <a:t>Por outro lado sabemos que</a:t>
            </a:r>
          </a:p>
          <a:p>
            <a:pPr algn="just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pt-BR" altLang="pt-BR" sz="2800" i="1" dirty="0"/>
              <a:t>2y + y –10° + x + 30° = 180°, </a:t>
            </a:r>
            <a:r>
              <a:rPr lang="pt-BR" altLang="pt-BR" sz="2800" i="1" dirty="0" smtClean="0"/>
              <a:t>assim </a:t>
            </a:r>
            <a:r>
              <a:rPr lang="pt-BR" altLang="pt-BR" sz="2800" i="1" dirty="0" smtClean="0">
                <a:solidFill>
                  <a:srgbClr val="0000FF"/>
                </a:solidFill>
              </a:rPr>
              <a:t>3y </a:t>
            </a:r>
            <a:r>
              <a:rPr lang="pt-BR" altLang="pt-BR" sz="2800" i="1" dirty="0">
                <a:solidFill>
                  <a:srgbClr val="0000FF"/>
                </a:solidFill>
              </a:rPr>
              <a:t>+ x = 160°  </a:t>
            </a:r>
            <a:r>
              <a:rPr lang="pt-BR" altLang="pt-BR" sz="2800" i="1" dirty="0">
                <a:solidFill>
                  <a:srgbClr val="FF0066"/>
                </a:solidFill>
              </a:rPr>
              <a:t>(2)</a:t>
            </a:r>
            <a:endParaRPr lang="el-GR" altLang="pt-BR" sz="2800" i="1" dirty="0">
              <a:solidFill>
                <a:srgbClr val="FF0066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37884" y="3168650"/>
            <a:ext cx="6239933" cy="2482850"/>
            <a:chOff x="1384" y="935"/>
            <a:chExt cx="2857" cy="1836"/>
          </a:xfrm>
        </p:grpSpPr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>
              <a:off x="1384" y="2478"/>
              <a:ext cx="28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V="1">
              <a:off x="2790" y="1389"/>
              <a:ext cx="1133" cy="10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V="1">
              <a:off x="2789" y="935"/>
              <a:ext cx="227" cy="15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1511" name="Arc 7"/>
            <p:cNvSpPr>
              <a:spLocks/>
            </p:cNvSpPr>
            <p:nvPr/>
          </p:nvSpPr>
          <p:spPr bwMode="auto">
            <a:xfrm rot="8227602" flipH="1">
              <a:off x="3160" y="2122"/>
              <a:ext cx="219" cy="27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1512" name="Arc 8"/>
            <p:cNvSpPr>
              <a:spLocks/>
            </p:cNvSpPr>
            <p:nvPr/>
          </p:nvSpPr>
          <p:spPr bwMode="auto">
            <a:xfrm rot="19606822" flipH="1">
              <a:off x="2387" y="2104"/>
              <a:ext cx="470" cy="273"/>
            </a:xfrm>
            <a:custGeom>
              <a:avLst/>
              <a:gdLst>
                <a:gd name="T0" fmla="*/ 0 w 39140"/>
                <a:gd name="T1" fmla="*/ 0 h 32838"/>
                <a:gd name="T2" fmla="*/ 0 w 39140"/>
                <a:gd name="T3" fmla="*/ 0 h 32838"/>
                <a:gd name="T4" fmla="*/ 0 w 39140"/>
                <a:gd name="T5" fmla="*/ 0 h 32838"/>
                <a:gd name="T6" fmla="*/ 0 60000 65536"/>
                <a:gd name="T7" fmla="*/ 0 60000 65536"/>
                <a:gd name="T8" fmla="*/ 0 60000 65536"/>
                <a:gd name="T9" fmla="*/ 0 w 39140"/>
                <a:gd name="T10" fmla="*/ 0 h 32838"/>
                <a:gd name="T11" fmla="*/ 39140 w 3914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40" h="32838" fill="none" extrusionOk="0">
                  <a:moveTo>
                    <a:pt x="0" y="8994"/>
                  </a:moveTo>
                  <a:cubicBezTo>
                    <a:pt x="4058" y="3347"/>
                    <a:pt x="10586" y="-1"/>
                    <a:pt x="17540" y="0"/>
                  </a:cubicBezTo>
                  <a:cubicBezTo>
                    <a:pt x="29469" y="0"/>
                    <a:pt x="39140" y="9670"/>
                    <a:pt x="39140" y="21600"/>
                  </a:cubicBezTo>
                  <a:cubicBezTo>
                    <a:pt x="39140" y="25564"/>
                    <a:pt x="38048" y="29452"/>
                    <a:pt x="35986" y="32838"/>
                  </a:cubicBezTo>
                </a:path>
                <a:path w="39140" h="32838" stroke="0" extrusionOk="0">
                  <a:moveTo>
                    <a:pt x="0" y="8994"/>
                  </a:moveTo>
                  <a:cubicBezTo>
                    <a:pt x="4058" y="3347"/>
                    <a:pt x="10586" y="-1"/>
                    <a:pt x="17540" y="0"/>
                  </a:cubicBezTo>
                  <a:cubicBezTo>
                    <a:pt x="29469" y="0"/>
                    <a:pt x="39140" y="9670"/>
                    <a:pt x="39140" y="21600"/>
                  </a:cubicBezTo>
                  <a:cubicBezTo>
                    <a:pt x="39140" y="25564"/>
                    <a:pt x="38048" y="29452"/>
                    <a:pt x="35986" y="32838"/>
                  </a:cubicBezTo>
                  <a:lnTo>
                    <a:pt x="17540" y="21600"/>
                  </a:lnTo>
                  <a:lnTo>
                    <a:pt x="0" y="8994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21513" name="Object 9"/>
            <p:cNvGraphicFramePr>
              <a:graphicFrameLocks noChangeAspect="1"/>
            </p:cNvGraphicFramePr>
            <p:nvPr/>
          </p:nvGraphicFramePr>
          <p:xfrm>
            <a:off x="3424" y="2114"/>
            <a:ext cx="681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3" name="Equation" r:id="rId3" imgW="469696" imgH="177723" progId="Equation.DSMT4">
                    <p:embed/>
                  </p:oleObj>
                </mc:Choice>
                <mc:Fallback>
                  <p:oleObj name="Equation" r:id="rId3" imgW="469696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2114"/>
                          <a:ext cx="681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4" name="Object 10"/>
            <p:cNvGraphicFramePr>
              <a:graphicFrameLocks noChangeAspect="1"/>
            </p:cNvGraphicFramePr>
            <p:nvPr/>
          </p:nvGraphicFramePr>
          <p:xfrm>
            <a:off x="2245" y="1933"/>
            <a:ext cx="308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4" name="Equation" r:id="rId5" imgW="215713" imgH="203024" progId="Equation.DSMT4">
                    <p:embed/>
                  </p:oleObj>
                </mc:Choice>
                <mc:Fallback>
                  <p:oleObj name="Equation" r:id="rId5" imgW="215713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1933"/>
                          <a:ext cx="308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5" name="Arc 11"/>
            <p:cNvSpPr>
              <a:spLocks/>
            </p:cNvSpPr>
            <p:nvPr/>
          </p:nvSpPr>
          <p:spPr bwMode="auto">
            <a:xfrm rot="5129044" flipH="1">
              <a:off x="2963" y="1810"/>
              <a:ext cx="219" cy="169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21516" name="Object 12"/>
            <p:cNvGraphicFramePr>
              <a:graphicFrameLocks noChangeAspect="1"/>
            </p:cNvGraphicFramePr>
            <p:nvPr/>
          </p:nvGraphicFramePr>
          <p:xfrm>
            <a:off x="2971" y="1480"/>
            <a:ext cx="68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5" name="Equation" r:id="rId7" imgW="469696" imgH="203112" progId="Equation.DSMT4">
                    <p:embed/>
                  </p:oleObj>
                </mc:Choice>
                <mc:Fallback>
                  <p:oleObj name="Equation" r:id="rId7" imgW="469696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480"/>
                          <a:ext cx="681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7" name="Object 13"/>
            <p:cNvGraphicFramePr>
              <a:graphicFrameLocks noChangeAspect="1"/>
            </p:cNvGraphicFramePr>
            <p:nvPr/>
          </p:nvGraphicFramePr>
          <p:xfrm>
            <a:off x="2699" y="2523"/>
            <a:ext cx="21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6" name="Equation" r:id="rId9" imgW="152202" imgH="177569" progId="Equation.DSMT4">
                    <p:embed/>
                  </p:oleObj>
                </mc:Choice>
                <mc:Fallback>
                  <p:oleObj name="Equation" r:id="rId9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2523"/>
                          <a:ext cx="213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8" name="Object 14"/>
            <p:cNvGraphicFramePr>
              <a:graphicFrameLocks noChangeAspect="1"/>
            </p:cNvGraphicFramePr>
            <p:nvPr/>
          </p:nvGraphicFramePr>
          <p:xfrm>
            <a:off x="3878" y="2523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7" name="Equation" r:id="rId11" imgW="152268" imgH="164957" progId="Equation.DSMT4">
                    <p:embed/>
                  </p:oleObj>
                </mc:Choice>
                <mc:Fallback>
                  <p:oleObj name="Equation" r:id="rId11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2523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9" name="Object 15"/>
            <p:cNvGraphicFramePr>
              <a:graphicFrameLocks noChangeAspect="1"/>
            </p:cNvGraphicFramePr>
            <p:nvPr/>
          </p:nvGraphicFramePr>
          <p:xfrm>
            <a:off x="3710" y="1616"/>
            <a:ext cx="213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8"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0" y="1616"/>
                          <a:ext cx="213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3730" y="1472"/>
              <a:ext cx="45" cy="12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>
              <a:off x="2924" y="1209"/>
              <a:ext cx="66" cy="17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2765" y="2442"/>
              <a:ext cx="55" cy="8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21523" name="Oval 19"/>
            <p:cNvSpPr>
              <a:spLocks noChangeArrowheads="1"/>
            </p:cNvSpPr>
            <p:nvPr/>
          </p:nvSpPr>
          <p:spPr bwMode="auto">
            <a:xfrm>
              <a:off x="3963" y="2430"/>
              <a:ext cx="46" cy="11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21524" name="Object 20"/>
            <p:cNvGraphicFramePr>
              <a:graphicFrameLocks noChangeAspect="1"/>
            </p:cNvGraphicFramePr>
            <p:nvPr/>
          </p:nvGraphicFramePr>
          <p:xfrm>
            <a:off x="2699" y="1204"/>
            <a:ext cx="21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9" name="Equation" r:id="rId15" imgW="152268" imgH="164957" progId="Equation.DSMT4">
                    <p:embed/>
                  </p:oleObj>
                </mc:Choice>
                <mc:Fallback>
                  <p:oleObj name="Equation" r:id="rId15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1204"/>
                          <a:ext cx="21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43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5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5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192618" y="115889"/>
            <a:ext cx="11855449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dirty="0"/>
              <a:t>[ </a:t>
            </a:r>
            <a:r>
              <a:rPr lang="pt-BR" altLang="pt-BR" sz="3600" i="1" dirty="0">
                <a:solidFill>
                  <a:schemeClr val="accent2"/>
                </a:solidFill>
              </a:rPr>
              <a:t>Solução</a:t>
            </a:r>
            <a:r>
              <a:rPr lang="pt-BR" altLang="pt-BR" sz="3600" dirty="0"/>
              <a:t> ]</a:t>
            </a:r>
            <a:endParaRPr lang="pt-BR" altLang="pt-BR" sz="36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i="1" dirty="0"/>
              <a:t>Por último resolvendo o sistema formado pelas equações </a:t>
            </a:r>
            <a:r>
              <a:rPr lang="pt-BR" altLang="pt-BR" sz="2800" i="1" dirty="0">
                <a:solidFill>
                  <a:srgbClr val="FF0066"/>
                </a:solidFill>
              </a:rPr>
              <a:t>(1)</a:t>
            </a:r>
            <a:r>
              <a:rPr lang="pt-BR" altLang="pt-BR" sz="2800" i="1" dirty="0">
                <a:solidFill>
                  <a:srgbClr val="0000FF"/>
                </a:solidFill>
              </a:rPr>
              <a:t>  </a:t>
            </a:r>
            <a:r>
              <a:rPr lang="pt-BR" altLang="pt-BR" sz="2800" i="1" dirty="0"/>
              <a:t>e</a:t>
            </a:r>
            <a:r>
              <a:rPr lang="pt-BR" altLang="pt-BR" sz="2800" i="1" dirty="0">
                <a:solidFill>
                  <a:srgbClr val="0000FF"/>
                </a:solidFill>
              </a:rPr>
              <a:t> </a:t>
            </a:r>
            <a:r>
              <a:rPr lang="pt-BR" altLang="pt-BR" sz="2800" i="1" dirty="0">
                <a:solidFill>
                  <a:srgbClr val="FF0066"/>
                </a:solidFill>
              </a:rPr>
              <a:t>(2)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 dirty="0">
                <a:solidFill>
                  <a:srgbClr val="0000FF"/>
                </a:solidFill>
              </a:rPr>
              <a:t>    </a:t>
            </a:r>
            <a:endParaRPr lang="pt-BR" altLang="pt-BR" sz="3600" i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 dirty="0" smtClean="0">
                <a:solidFill>
                  <a:srgbClr val="0000FF"/>
                </a:solidFill>
              </a:rPr>
              <a:t>     </a:t>
            </a:r>
            <a:r>
              <a:rPr lang="pt-BR" altLang="pt-BR" sz="3600" i="1" dirty="0">
                <a:solidFill>
                  <a:srgbClr val="0000FF"/>
                </a:solidFill>
              </a:rPr>
              <a:t>	</a:t>
            </a:r>
            <a:r>
              <a:rPr lang="pt-BR" altLang="pt-BR" sz="3600" i="1" dirty="0" smtClean="0">
                <a:solidFill>
                  <a:srgbClr val="0000FF"/>
                </a:solidFill>
              </a:rPr>
              <a:t> y </a:t>
            </a:r>
            <a:r>
              <a:rPr lang="pt-BR" altLang="pt-BR" sz="3600" i="1" dirty="0">
                <a:solidFill>
                  <a:srgbClr val="0000FF"/>
                </a:solidFill>
              </a:rPr>
              <a:t>– x = 40°</a:t>
            </a:r>
            <a:endParaRPr lang="pt-BR" altLang="pt-BR" sz="3600" i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 dirty="0">
                <a:solidFill>
                  <a:srgbClr val="0000FF"/>
                </a:solidFill>
              </a:rPr>
              <a:t>    </a:t>
            </a:r>
            <a:r>
              <a:rPr lang="pt-BR" altLang="pt-BR" sz="3600" i="1" dirty="0" smtClean="0">
                <a:solidFill>
                  <a:srgbClr val="0000FF"/>
                </a:solidFill>
              </a:rPr>
              <a:t>    3y </a:t>
            </a:r>
            <a:r>
              <a:rPr lang="pt-BR" altLang="pt-BR" sz="3600" i="1" dirty="0">
                <a:solidFill>
                  <a:srgbClr val="0000FF"/>
                </a:solidFill>
              </a:rPr>
              <a:t>+ x = 160°</a:t>
            </a:r>
            <a:endParaRPr lang="pt-BR" altLang="pt-BR" sz="3600" i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 dirty="0" smtClean="0"/>
              <a:t>encontramos</a:t>
            </a:r>
            <a:r>
              <a:rPr lang="pt-BR" altLang="pt-BR" sz="3600" i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 dirty="0"/>
              <a:t>y = 50° e x = 10°.</a:t>
            </a:r>
            <a:endParaRPr lang="el-GR" altLang="pt-BR" sz="3600" i="1" dirty="0"/>
          </a:p>
        </p:txBody>
      </p:sp>
      <p:graphicFrame>
        <p:nvGraphicFramePr>
          <p:cNvPr id="446467" name="Object 3"/>
          <p:cNvGraphicFramePr>
            <a:graphicFrameLocks noGrp="1" noChangeAspect="1"/>
          </p:cNvGraphicFramePr>
          <p:nvPr>
            <p:ph/>
          </p:nvPr>
        </p:nvGraphicFramePr>
        <p:xfrm>
          <a:off x="493185" y="2190751"/>
          <a:ext cx="100118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190500" imgH="457200" progId="Equation.DSMT4">
                  <p:embed/>
                </p:oleObj>
              </mc:Choice>
              <mc:Fallback>
                <p:oleObj name="Equation" r:id="rId3" imgW="190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85" y="2190751"/>
                        <a:ext cx="1001183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5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6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6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6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6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6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1390651" y="1412876"/>
            <a:ext cx="9408583" cy="45370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pt-BR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Triângulos</a:t>
            </a:r>
          </a:p>
        </p:txBody>
      </p:sp>
    </p:spTree>
    <p:extLst>
      <p:ext uri="{BB962C8B-B14F-4D97-AF65-F5344CB8AC3E}">
        <p14:creationId xmlns:p14="http://schemas.microsoft.com/office/powerpoint/2010/main" val="39217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46567" y="115889"/>
            <a:ext cx="1204806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Definição </a:t>
            </a: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Triângulos</a:t>
            </a:r>
            <a:r>
              <a:rPr lang="pt-BR" altLang="pt-BR" sz="3600"/>
              <a:t> ]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Dados três pontos A, B e C, não colineares, chamamos triângulo ABC e indicamos por ▲ABC, à reunião dos segmentos AB, BC e AC.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215218" y="3716338"/>
            <a:ext cx="5135033" cy="2354262"/>
            <a:chOff x="1519" y="2341"/>
            <a:chExt cx="2426" cy="1483"/>
          </a:xfrm>
        </p:grpSpPr>
        <p:sp>
          <p:nvSpPr>
            <p:cNvPr id="25613" name="AutoShape 11"/>
            <p:cNvSpPr>
              <a:spLocks noChangeArrowheads="1"/>
            </p:cNvSpPr>
            <p:nvPr/>
          </p:nvSpPr>
          <p:spPr bwMode="auto">
            <a:xfrm>
              <a:off x="1734" y="2620"/>
              <a:ext cx="1996" cy="908"/>
            </a:xfrm>
            <a:prstGeom prst="triangle">
              <a:avLst>
                <a:gd name="adj" fmla="val 12074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25614" name="Object 12"/>
            <p:cNvGraphicFramePr>
              <a:graphicFrameLocks noChangeAspect="1"/>
            </p:cNvGraphicFramePr>
            <p:nvPr/>
          </p:nvGraphicFramePr>
          <p:xfrm>
            <a:off x="1825" y="2341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6" name="Equation" r:id="rId3" imgW="152268" imgH="164957" progId="Equation.DSMT4">
                    <p:embed/>
                  </p:oleObj>
                </mc:Choice>
                <mc:Fallback>
                  <p:oleObj name="Equation" r:id="rId3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2341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5" name="Object 13"/>
            <p:cNvGraphicFramePr>
              <a:graphicFrameLocks noChangeAspect="1"/>
            </p:cNvGraphicFramePr>
            <p:nvPr/>
          </p:nvGraphicFramePr>
          <p:xfrm>
            <a:off x="3730" y="3457"/>
            <a:ext cx="215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7" name="Equation" r:id="rId5" imgW="152202" imgH="177569" progId="Equation.DSMT4">
                    <p:embed/>
                  </p:oleObj>
                </mc:Choice>
                <mc:Fallback>
                  <p:oleObj name="Equation" r:id="rId5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0" y="3457"/>
                          <a:ext cx="215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6" name="Object 14"/>
            <p:cNvGraphicFramePr>
              <a:graphicFrameLocks noChangeAspect="1"/>
            </p:cNvGraphicFramePr>
            <p:nvPr/>
          </p:nvGraphicFramePr>
          <p:xfrm>
            <a:off x="1519" y="3475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8"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3475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7" name="Object 15"/>
            <p:cNvGraphicFramePr>
              <a:graphicFrameLocks noChangeAspect="1"/>
            </p:cNvGraphicFramePr>
            <p:nvPr/>
          </p:nvGraphicFramePr>
          <p:xfrm>
            <a:off x="1607" y="2903"/>
            <a:ext cx="17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9" name="Equation" r:id="rId9" imgW="114201" imgH="139579" progId="Equation.DSMT4">
                    <p:embed/>
                  </p:oleObj>
                </mc:Choice>
                <mc:Fallback>
                  <p:oleObj name="Equation" r:id="rId9" imgW="114201" imgH="13957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7" y="2903"/>
                          <a:ext cx="17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8" name="Object 16"/>
            <p:cNvGraphicFramePr>
              <a:graphicFrameLocks noChangeAspect="1"/>
            </p:cNvGraphicFramePr>
            <p:nvPr/>
          </p:nvGraphicFramePr>
          <p:xfrm>
            <a:off x="2469" y="3609"/>
            <a:ext cx="19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0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9" y="3609"/>
                          <a:ext cx="19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9" name="Object 17"/>
            <p:cNvGraphicFramePr>
              <a:graphicFrameLocks noChangeAspect="1"/>
            </p:cNvGraphicFramePr>
            <p:nvPr/>
          </p:nvGraphicFramePr>
          <p:xfrm>
            <a:off x="2778" y="2748"/>
            <a:ext cx="19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1" name="Equation" r:id="rId13" imgW="126725" imgH="177415" progId="Equation.DSMT4">
                    <p:embed/>
                  </p:oleObj>
                </mc:Choice>
                <mc:Fallback>
                  <p:oleObj name="Equation" r:id="rId13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" y="2748"/>
                          <a:ext cx="195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0" name="Arc 18"/>
            <p:cNvSpPr>
              <a:spLocks/>
            </p:cNvSpPr>
            <p:nvPr/>
          </p:nvSpPr>
          <p:spPr bwMode="auto">
            <a:xfrm flipH="1">
              <a:off x="3297" y="3348"/>
              <a:ext cx="91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1" name="Arc 19"/>
            <p:cNvSpPr>
              <a:spLocks/>
            </p:cNvSpPr>
            <p:nvPr/>
          </p:nvSpPr>
          <p:spPr bwMode="auto">
            <a:xfrm rot="4530368">
              <a:off x="1966" y="2669"/>
              <a:ext cx="114" cy="210"/>
            </a:xfrm>
            <a:custGeom>
              <a:avLst/>
              <a:gdLst>
                <a:gd name="T0" fmla="*/ 0 w 21600"/>
                <a:gd name="T1" fmla="*/ 0 h 29805"/>
                <a:gd name="T2" fmla="*/ 0 w 21600"/>
                <a:gd name="T3" fmla="*/ 0 h 29805"/>
                <a:gd name="T4" fmla="*/ 0 w 21600"/>
                <a:gd name="T5" fmla="*/ 0 h 29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805"/>
                <a:gd name="T11" fmla="*/ 21600 w 21600"/>
                <a:gd name="T12" fmla="*/ 29805 h 29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80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414"/>
                    <a:pt x="21050" y="27201"/>
                    <a:pt x="19980" y="29804"/>
                  </a:cubicBezTo>
                </a:path>
                <a:path w="21600" h="2980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414"/>
                    <a:pt x="21050" y="27201"/>
                    <a:pt x="19980" y="2980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2" name="Arc 20"/>
            <p:cNvSpPr>
              <a:spLocks/>
            </p:cNvSpPr>
            <p:nvPr/>
          </p:nvSpPr>
          <p:spPr bwMode="auto">
            <a:xfrm>
              <a:off x="1791" y="3314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5623" name="Arc 21"/>
            <p:cNvSpPr>
              <a:spLocks/>
            </p:cNvSpPr>
            <p:nvPr/>
          </p:nvSpPr>
          <p:spPr bwMode="auto">
            <a:xfrm>
              <a:off x="1746" y="3336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5624" name="Line 22"/>
            <p:cNvSpPr>
              <a:spLocks noChangeShapeType="1"/>
            </p:cNvSpPr>
            <p:nvPr/>
          </p:nvSpPr>
          <p:spPr bwMode="auto">
            <a:xfrm flipV="1">
              <a:off x="1791" y="3375"/>
              <a:ext cx="18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5625" name="Line 23"/>
            <p:cNvSpPr>
              <a:spLocks noChangeShapeType="1"/>
            </p:cNvSpPr>
            <p:nvPr/>
          </p:nvSpPr>
          <p:spPr bwMode="auto">
            <a:xfrm>
              <a:off x="1973" y="2749"/>
              <a:ext cx="9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>
              <a:off x="3197" y="3384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5627" name="Line 25"/>
            <p:cNvSpPr>
              <a:spLocks noChangeShapeType="1"/>
            </p:cNvSpPr>
            <p:nvPr/>
          </p:nvSpPr>
          <p:spPr bwMode="auto">
            <a:xfrm>
              <a:off x="2018" y="2704"/>
              <a:ext cx="9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5628" name="Line 26"/>
            <p:cNvSpPr>
              <a:spLocks noChangeShapeType="1"/>
            </p:cNvSpPr>
            <p:nvPr/>
          </p:nvSpPr>
          <p:spPr bwMode="auto">
            <a:xfrm>
              <a:off x="3197" y="3430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5629" name="Line 27"/>
            <p:cNvSpPr>
              <a:spLocks noChangeShapeType="1"/>
            </p:cNvSpPr>
            <p:nvPr/>
          </p:nvSpPr>
          <p:spPr bwMode="auto">
            <a:xfrm>
              <a:off x="3197" y="3339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217116" name="Line 28"/>
          <p:cNvSpPr>
            <a:spLocks noChangeShapeType="1"/>
          </p:cNvSpPr>
          <p:nvPr/>
        </p:nvSpPr>
        <p:spPr bwMode="auto">
          <a:xfrm>
            <a:off x="3636433" y="5575300"/>
            <a:ext cx="422486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17120" name="Line 32"/>
          <p:cNvSpPr>
            <a:spLocks noChangeShapeType="1"/>
          </p:cNvSpPr>
          <p:nvPr/>
        </p:nvSpPr>
        <p:spPr bwMode="auto">
          <a:xfrm flipH="1">
            <a:off x="3655485" y="4149726"/>
            <a:ext cx="520700" cy="1425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17121" name="Line 33"/>
          <p:cNvSpPr>
            <a:spLocks noChangeShapeType="1"/>
          </p:cNvSpPr>
          <p:nvPr/>
        </p:nvSpPr>
        <p:spPr bwMode="auto">
          <a:xfrm>
            <a:off x="4155018" y="4149726"/>
            <a:ext cx="3744383" cy="14398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217126" name="Object 38"/>
          <p:cNvGraphicFramePr>
            <a:graphicFrameLocks noChangeAspect="1"/>
          </p:cNvGraphicFramePr>
          <p:nvPr/>
        </p:nvGraphicFramePr>
        <p:xfrm>
          <a:off x="3888317" y="3716338"/>
          <a:ext cx="44026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15" imgW="152268" imgH="164957" progId="Equation.DSMT4">
                  <p:embed/>
                </p:oleObj>
              </mc:Choice>
              <mc:Fallback>
                <p:oleObj name="Equation" r:id="rId15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317" y="3716338"/>
                        <a:ext cx="44026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27" name="Object 39"/>
          <p:cNvGraphicFramePr>
            <a:graphicFrameLocks noChangeAspect="1"/>
          </p:cNvGraphicFramePr>
          <p:nvPr/>
        </p:nvGraphicFramePr>
        <p:xfrm>
          <a:off x="3217333" y="5516563"/>
          <a:ext cx="44026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17" imgW="152268" imgH="164957" progId="Equation.DSMT4">
                  <p:embed/>
                </p:oleObj>
              </mc:Choice>
              <mc:Fallback>
                <p:oleObj name="Equation" r:id="rId17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333" y="5516563"/>
                        <a:ext cx="44026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28" name="Object 40"/>
          <p:cNvGraphicFramePr>
            <a:graphicFrameLocks noChangeAspect="1"/>
          </p:cNvGraphicFramePr>
          <p:nvPr/>
        </p:nvGraphicFramePr>
        <p:xfrm>
          <a:off x="3215217" y="5516563"/>
          <a:ext cx="44026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19" imgW="152268" imgH="164957" progId="Equation.DSMT4">
                  <p:embed/>
                </p:oleObj>
              </mc:Choice>
              <mc:Fallback>
                <p:oleObj name="Equation" r:id="rId19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217" y="5516563"/>
                        <a:ext cx="44026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29" name="Object 41"/>
          <p:cNvGraphicFramePr>
            <a:graphicFrameLocks noChangeAspect="1"/>
          </p:cNvGraphicFramePr>
          <p:nvPr/>
        </p:nvGraphicFramePr>
        <p:xfrm>
          <a:off x="7920567" y="5487989"/>
          <a:ext cx="44026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20" imgW="152202" imgH="177569" progId="Equation.DSMT4">
                  <p:embed/>
                </p:oleObj>
              </mc:Choice>
              <mc:Fallback>
                <p:oleObj name="Equation" r:id="rId20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567" y="5487989"/>
                        <a:ext cx="44026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30" name="Object 42"/>
          <p:cNvGraphicFramePr>
            <a:graphicFrameLocks noChangeAspect="1"/>
          </p:cNvGraphicFramePr>
          <p:nvPr/>
        </p:nvGraphicFramePr>
        <p:xfrm>
          <a:off x="3888317" y="3716338"/>
          <a:ext cx="44026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22" imgW="152268" imgH="164957" progId="Equation.DSMT4">
                  <p:embed/>
                </p:oleObj>
              </mc:Choice>
              <mc:Fallback>
                <p:oleObj name="Equation" r:id="rId22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317" y="3716338"/>
                        <a:ext cx="44026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31" name="Object 43"/>
          <p:cNvGraphicFramePr>
            <a:graphicFrameLocks noChangeAspect="1"/>
          </p:cNvGraphicFramePr>
          <p:nvPr/>
        </p:nvGraphicFramePr>
        <p:xfrm>
          <a:off x="7920567" y="5487989"/>
          <a:ext cx="44026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23" imgW="152202" imgH="177569" progId="Equation.DSMT4">
                  <p:embed/>
                </p:oleObj>
              </mc:Choice>
              <mc:Fallback>
                <p:oleObj name="Equation" r:id="rId23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567" y="5487989"/>
                        <a:ext cx="44026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6" grpId="0"/>
      <p:bldP spid="217116" grpId="0" animBg="1"/>
      <p:bldP spid="217120" grpId="0" animBg="1"/>
      <p:bldP spid="2171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639485" y="2022476"/>
            <a:ext cx="6913033" cy="1911350"/>
            <a:chOff x="1247" y="1274"/>
            <a:chExt cx="3266" cy="1204"/>
          </a:xfrm>
        </p:grpSpPr>
        <p:sp>
          <p:nvSpPr>
            <p:cNvPr id="26638" name="Rectangle 25"/>
            <p:cNvSpPr>
              <a:spLocks noChangeArrowheads="1"/>
            </p:cNvSpPr>
            <p:nvPr/>
          </p:nvSpPr>
          <p:spPr bwMode="auto">
            <a:xfrm>
              <a:off x="1247" y="1549"/>
              <a:ext cx="3266" cy="407"/>
            </a:xfrm>
            <a:prstGeom prst="rect">
              <a:avLst/>
            </a:prstGeom>
            <a:solidFill>
              <a:srgbClr val="FFFF00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26639" name="AutoShape 4"/>
            <p:cNvSpPr>
              <a:spLocks noChangeArrowheads="1"/>
            </p:cNvSpPr>
            <p:nvPr/>
          </p:nvSpPr>
          <p:spPr bwMode="auto">
            <a:xfrm>
              <a:off x="1984" y="1274"/>
              <a:ext cx="1996" cy="908"/>
            </a:xfrm>
            <a:prstGeom prst="triangle">
              <a:avLst>
                <a:gd name="adj" fmla="val 12074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26640" name="Object 8"/>
            <p:cNvGraphicFramePr>
              <a:graphicFrameLocks noChangeAspect="1"/>
            </p:cNvGraphicFramePr>
            <p:nvPr/>
          </p:nvGraphicFramePr>
          <p:xfrm>
            <a:off x="1857" y="1557"/>
            <a:ext cx="17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8" name="Equation" r:id="rId4" imgW="114201" imgH="139579" progId="Equation.DSMT4">
                    <p:embed/>
                  </p:oleObj>
                </mc:Choice>
                <mc:Fallback>
                  <p:oleObj name="Equation" r:id="rId4" imgW="114201" imgH="13957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" y="1557"/>
                          <a:ext cx="176" cy="21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1" name="Object 9"/>
            <p:cNvGraphicFramePr>
              <a:graphicFrameLocks noChangeAspect="1"/>
            </p:cNvGraphicFramePr>
            <p:nvPr/>
          </p:nvGraphicFramePr>
          <p:xfrm>
            <a:off x="2719" y="2263"/>
            <a:ext cx="19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9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9" y="2263"/>
                          <a:ext cx="196" cy="21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2" name="Object 10"/>
            <p:cNvGraphicFramePr>
              <a:graphicFrameLocks noChangeAspect="1"/>
            </p:cNvGraphicFramePr>
            <p:nvPr/>
          </p:nvGraphicFramePr>
          <p:xfrm>
            <a:off x="3028" y="1402"/>
            <a:ext cx="19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0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8" y="1402"/>
                          <a:ext cx="195" cy="27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3" name="Arc 11"/>
            <p:cNvSpPr>
              <a:spLocks/>
            </p:cNvSpPr>
            <p:nvPr/>
          </p:nvSpPr>
          <p:spPr bwMode="auto">
            <a:xfrm flipH="1">
              <a:off x="3547" y="2002"/>
              <a:ext cx="91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4" name="Arc 12"/>
            <p:cNvSpPr>
              <a:spLocks/>
            </p:cNvSpPr>
            <p:nvPr/>
          </p:nvSpPr>
          <p:spPr bwMode="auto">
            <a:xfrm rot="4530368">
              <a:off x="2216" y="1323"/>
              <a:ext cx="114" cy="210"/>
            </a:xfrm>
            <a:custGeom>
              <a:avLst/>
              <a:gdLst>
                <a:gd name="T0" fmla="*/ 0 w 21600"/>
                <a:gd name="T1" fmla="*/ 0 h 29805"/>
                <a:gd name="T2" fmla="*/ 0 w 21600"/>
                <a:gd name="T3" fmla="*/ 0 h 29805"/>
                <a:gd name="T4" fmla="*/ 0 w 21600"/>
                <a:gd name="T5" fmla="*/ 0 h 29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805"/>
                <a:gd name="T11" fmla="*/ 21600 w 21600"/>
                <a:gd name="T12" fmla="*/ 29805 h 29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80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414"/>
                    <a:pt x="21050" y="27201"/>
                    <a:pt x="19980" y="29804"/>
                  </a:cubicBezTo>
                </a:path>
                <a:path w="21600" h="2980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414"/>
                    <a:pt x="21050" y="27201"/>
                    <a:pt x="19980" y="2980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45" name="Arc 13"/>
            <p:cNvSpPr>
              <a:spLocks/>
            </p:cNvSpPr>
            <p:nvPr/>
          </p:nvSpPr>
          <p:spPr bwMode="auto">
            <a:xfrm>
              <a:off x="2041" y="1968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46" name="Arc 14"/>
            <p:cNvSpPr>
              <a:spLocks/>
            </p:cNvSpPr>
            <p:nvPr/>
          </p:nvSpPr>
          <p:spPr bwMode="auto">
            <a:xfrm>
              <a:off x="2017" y="1990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47" name="Line 15"/>
            <p:cNvSpPr>
              <a:spLocks noChangeShapeType="1"/>
            </p:cNvSpPr>
            <p:nvPr/>
          </p:nvSpPr>
          <p:spPr bwMode="auto">
            <a:xfrm flipV="1">
              <a:off x="2059" y="2020"/>
              <a:ext cx="18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6648" name="Line 16"/>
            <p:cNvSpPr>
              <a:spLocks noChangeShapeType="1"/>
            </p:cNvSpPr>
            <p:nvPr/>
          </p:nvSpPr>
          <p:spPr bwMode="auto">
            <a:xfrm>
              <a:off x="2223" y="1403"/>
              <a:ext cx="9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6649" name="Line 17"/>
            <p:cNvSpPr>
              <a:spLocks noChangeShapeType="1"/>
            </p:cNvSpPr>
            <p:nvPr/>
          </p:nvSpPr>
          <p:spPr bwMode="auto">
            <a:xfrm>
              <a:off x="3447" y="2038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6650" name="Line 18"/>
            <p:cNvSpPr>
              <a:spLocks noChangeShapeType="1"/>
            </p:cNvSpPr>
            <p:nvPr/>
          </p:nvSpPr>
          <p:spPr bwMode="auto">
            <a:xfrm>
              <a:off x="2268" y="1358"/>
              <a:ext cx="9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6651" name="Line 19"/>
            <p:cNvSpPr>
              <a:spLocks noChangeShapeType="1"/>
            </p:cNvSpPr>
            <p:nvPr/>
          </p:nvSpPr>
          <p:spPr bwMode="auto">
            <a:xfrm>
              <a:off x="3447" y="2084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26652" name="Line 20"/>
            <p:cNvSpPr>
              <a:spLocks noChangeShapeType="1"/>
            </p:cNvSpPr>
            <p:nvPr/>
          </p:nvSpPr>
          <p:spPr bwMode="auto">
            <a:xfrm>
              <a:off x="3447" y="1993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97367" y="115888"/>
            <a:ext cx="1204806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 </a:t>
            </a: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Triângulos</a:t>
            </a:r>
            <a:r>
              <a:rPr lang="pt-BR" altLang="pt-BR" sz="3600"/>
              <a:t> ]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Identificando seus elementos temos:</a:t>
            </a:r>
          </a:p>
        </p:txBody>
      </p:sp>
      <p:graphicFrame>
        <p:nvGraphicFramePr>
          <p:cNvPr id="393221" name="Object 5"/>
          <p:cNvGraphicFramePr>
            <a:graphicFrameLocks noChangeAspect="1"/>
          </p:cNvGraphicFramePr>
          <p:nvPr/>
        </p:nvGraphicFramePr>
        <p:xfrm>
          <a:off x="4296834" y="1628775"/>
          <a:ext cx="455084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834" y="1628775"/>
                        <a:ext cx="455084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8591551" y="3357563"/>
          <a:ext cx="45508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12" imgW="152202" imgH="177569" progId="Equation.DSMT4">
                  <p:embed/>
                </p:oleObj>
              </mc:Choice>
              <mc:Fallback>
                <p:oleObj name="Equation" r:id="rId12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551" y="3357563"/>
                        <a:ext cx="45508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3" name="Object 7"/>
          <p:cNvGraphicFramePr>
            <a:graphicFrameLocks noChangeAspect="1"/>
          </p:cNvGraphicFramePr>
          <p:nvPr/>
        </p:nvGraphicFramePr>
        <p:xfrm>
          <a:off x="3623734" y="3357564"/>
          <a:ext cx="455084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14" imgW="152268" imgH="164957" progId="Equation.DSMT4">
                  <p:embed/>
                </p:oleObj>
              </mc:Choice>
              <mc:Fallback>
                <p:oleObj name="Equation" r:id="rId14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734" y="3357564"/>
                        <a:ext cx="455084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95251" y="4076700"/>
            <a:ext cx="11952816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pt-BR" altLang="pt-BR" sz="3600"/>
              <a:t> </a:t>
            </a:r>
            <a:r>
              <a:rPr lang="pt-BR" altLang="pt-BR" sz="3600" i="1"/>
              <a:t>A, B e C são </a:t>
            </a:r>
            <a:r>
              <a:rPr lang="pt-BR" altLang="pt-BR" sz="3600" i="1">
                <a:solidFill>
                  <a:srgbClr val="FF0066"/>
                </a:solidFill>
              </a:rPr>
              <a:t>vértices</a:t>
            </a:r>
            <a:r>
              <a:rPr lang="pt-BR" altLang="pt-BR" sz="3600" i="1"/>
              <a:t>;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pt-BR" altLang="pt-BR" sz="3600" i="1"/>
              <a:t> Os segmentos AB, BC e AC de medidas c, a, e b; são os </a:t>
            </a:r>
            <a:r>
              <a:rPr lang="pt-BR" altLang="pt-BR" sz="3600" i="1">
                <a:solidFill>
                  <a:srgbClr val="FF0066"/>
                </a:solidFill>
              </a:rPr>
              <a:t>lados;</a:t>
            </a:r>
            <a:endParaRPr lang="pt-BR" altLang="pt-BR" sz="3600" i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sz="3600" i="1"/>
              <a:t>     ,        e        são os </a:t>
            </a:r>
            <a:r>
              <a:rPr lang="pt-BR" altLang="pt-BR" sz="3600" i="1">
                <a:solidFill>
                  <a:srgbClr val="FF0066"/>
                </a:solidFill>
              </a:rPr>
              <a:t>ângulos internos</a:t>
            </a:r>
            <a:r>
              <a:rPr lang="pt-BR" altLang="pt-BR" sz="3600" i="1"/>
              <a:t>.</a:t>
            </a:r>
          </a:p>
        </p:txBody>
      </p:sp>
      <p:graphicFrame>
        <p:nvGraphicFramePr>
          <p:cNvPr id="393247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12384" y="5905501"/>
          <a:ext cx="71966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16" imgW="152268" imgH="215713" progId="Equation.DSMT4">
                  <p:embed/>
                </p:oleObj>
              </mc:Choice>
              <mc:Fallback>
                <p:oleObj name="Equation" r:id="rId16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384" y="5905501"/>
                        <a:ext cx="71966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50" name="Object 3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03084" y="5978525"/>
          <a:ext cx="63288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18" imgW="152334" imgH="228501" progId="Equation.DSMT4">
                  <p:embed/>
                </p:oleObj>
              </mc:Choice>
              <mc:Fallback>
                <p:oleObj name="Equation" r:id="rId18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084" y="5978525"/>
                        <a:ext cx="632883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3253" name="Line 37"/>
          <p:cNvSpPr>
            <a:spLocks noChangeShapeType="1"/>
          </p:cNvSpPr>
          <p:nvPr/>
        </p:nvSpPr>
        <p:spPr bwMode="auto">
          <a:xfrm>
            <a:off x="4176184" y="3486150"/>
            <a:ext cx="422486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3254" name="Line 38"/>
          <p:cNvSpPr>
            <a:spLocks noChangeShapeType="1"/>
          </p:cNvSpPr>
          <p:nvPr/>
        </p:nvSpPr>
        <p:spPr bwMode="auto">
          <a:xfrm flipH="1">
            <a:off x="4155018" y="2060576"/>
            <a:ext cx="501649" cy="1425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3255" name="Line 39"/>
          <p:cNvSpPr>
            <a:spLocks noChangeShapeType="1"/>
          </p:cNvSpPr>
          <p:nvPr/>
        </p:nvSpPr>
        <p:spPr bwMode="auto">
          <a:xfrm>
            <a:off x="4732867" y="2046288"/>
            <a:ext cx="3744384" cy="14398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6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3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3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9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9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 build="p"/>
      <p:bldP spid="393239" grpId="0" build="p"/>
      <p:bldP spid="393253" grpId="0" animBg="1"/>
      <p:bldP spid="393254" grpId="0" animBg="1"/>
      <p:bldP spid="3932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95251" y="115889"/>
            <a:ext cx="1195281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Classificação dos triângulos</a:t>
            </a:r>
            <a:r>
              <a:rPr lang="pt-BR" altLang="pt-BR" sz="3600"/>
              <a:t> ]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Essa classificação é feita observando-se dois critérios: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>
                <a:solidFill>
                  <a:srgbClr val="0000FF"/>
                </a:solidFill>
              </a:rPr>
              <a:t>(1°) Lados:                   (2°) Ângulos: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* </a:t>
            </a:r>
            <a:r>
              <a:rPr lang="pt-BR" altLang="pt-BR" sz="3600" i="1">
                <a:solidFill>
                  <a:srgbClr val="0000FF"/>
                </a:solidFill>
              </a:rPr>
              <a:t> </a:t>
            </a:r>
            <a:r>
              <a:rPr lang="pt-BR" altLang="pt-BR" sz="3600" i="1"/>
              <a:t>Escaleno                    * Retângulo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* Isósceles                     * Acutângulo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* Equilátero                    * Obtusângulo</a:t>
            </a:r>
          </a:p>
        </p:txBody>
      </p:sp>
    </p:spTree>
    <p:extLst>
      <p:ext uri="{BB962C8B-B14F-4D97-AF65-F5344CB8AC3E}">
        <p14:creationId xmlns:p14="http://schemas.microsoft.com/office/powerpoint/2010/main" val="15439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6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6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43934" y="115888"/>
            <a:ext cx="119528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Classificação dos triângulos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Escaleno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Todos os lados possuem medidas diferentes.</a:t>
            </a:r>
          </a:p>
        </p:txBody>
      </p:sp>
      <p:sp>
        <p:nvSpPr>
          <p:cNvPr id="220197" name="AutoShape 37"/>
          <p:cNvSpPr>
            <a:spLocks noChangeArrowheads="1"/>
          </p:cNvSpPr>
          <p:nvPr/>
        </p:nvSpPr>
        <p:spPr bwMode="auto">
          <a:xfrm>
            <a:off x="4078817" y="3933825"/>
            <a:ext cx="4224867" cy="1441450"/>
          </a:xfrm>
          <a:prstGeom prst="triangle">
            <a:avLst>
              <a:gd name="adj" fmla="val 12074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graphicFrame>
        <p:nvGraphicFramePr>
          <p:cNvPr id="220198" name="Object 38"/>
          <p:cNvGraphicFramePr>
            <a:graphicFrameLocks noChangeAspect="1"/>
          </p:cNvGraphicFramePr>
          <p:nvPr/>
        </p:nvGraphicFramePr>
        <p:xfrm>
          <a:off x="4271434" y="3490914"/>
          <a:ext cx="455084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434" y="3490914"/>
                        <a:ext cx="455084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99" name="Object 39"/>
          <p:cNvGraphicFramePr>
            <a:graphicFrameLocks noChangeAspect="1"/>
          </p:cNvGraphicFramePr>
          <p:nvPr/>
        </p:nvGraphicFramePr>
        <p:xfrm>
          <a:off x="8303684" y="5262563"/>
          <a:ext cx="45508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5" imgW="152202" imgH="177569" progId="Equation.DSMT4">
                  <p:embed/>
                </p:oleObj>
              </mc:Choice>
              <mc:Fallback>
                <p:oleObj name="Equation" r:id="rId5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3684" y="5262563"/>
                        <a:ext cx="45508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200" name="Object 40"/>
          <p:cNvGraphicFramePr>
            <a:graphicFrameLocks noChangeAspect="1"/>
          </p:cNvGraphicFramePr>
          <p:nvPr/>
        </p:nvGraphicFramePr>
        <p:xfrm>
          <a:off x="3623734" y="5291139"/>
          <a:ext cx="455084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734" y="5291139"/>
                        <a:ext cx="455084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201" name="Object 41"/>
          <p:cNvGraphicFramePr>
            <a:graphicFrameLocks noChangeAspect="1"/>
          </p:cNvGraphicFramePr>
          <p:nvPr/>
        </p:nvGraphicFramePr>
        <p:xfrm>
          <a:off x="3790951" y="4383088"/>
          <a:ext cx="412749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1" y="4383088"/>
                        <a:ext cx="412749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203" name="Object 43"/>
          <p:cNvGraphicFramePr>
            <a:graphicFrameLocks noChangeAspect="1"/>
          </p:cNvGraphicFramePr>
          <p:nvPr/>
        </p:nvGraphicFramePr>
        <p:xfrm>
          <a:off x="5615517" y="5473701"/>
          <a:ext cx="45508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11" imgW="139579" imgH="164957" progId="Equation.DSMT4">
                  <p:embed/>
                </p:oleObj>
              </mc:Choice>
              <mc:Fallback>
                <p:oleObj name="Equation" r:id="rId11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517" y="5473701"/>
                        <a:ext cx="45508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204" name="Object 44"/>
          <p:cNvGraphicFramePr>
            <a:graphicFrameLocks noChangeAspect="1"/>
          </p:cNvGraphicFramePr>
          <p:nvPr/>
        </p:nvGraphicFramePr>
        <p:xfrm>
          <a:off x="6288618" y="4198938"/>
          <a:ext cx="412749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13" imgW="126725" imgH="126725" progId="Equation.DSMT4">
                  <p:embed/>
                </p:oleObj>
              </mc:Choice>
              <mc:Fallback>
                <p:oleObj name="Equation" r:id="rId13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618" y="4198938"/>
                        <a:ext cx="412749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207" name="Object 47"/>
          <p:cNvGraphicFramePr>
            <a:graphicFrameLocks noChangeAspect="1"/>
          </p:cNvGraphicFramePr>
          <p:nvPr/>
        </p:nvGraphicFramePr>
        <p:xfrm>
          <a:off x="5232401" y="2852738"/>
          <a:ext cx="6508751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15" imgW="1104421" imgH="177723" progId="Equation.DSMT4">
                  <p:embed/>
                </p:oleObj>
              </mc:Choice>
              <mc:Fallback>
                <p:oleObj name="Equation" r:id="rId15" imgW="1104421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1" y="2852738"/>
                        <a:ext cx="6508751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6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  <p:bldP spid="22019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143934" y="115889"/>
            <a:ext cx="11952817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Classificação dos triângulos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Isósceles</a:t>
            </a:r>
            <a:r>
              <a:rPr lang="pt-BR" altLang="pt-BR" sz="3600"/>
              <a:t> ]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3600" i="1"/>
              <a:t>Possui dois lados com medidas iguais (consequentemente, os ângulos da base BC são iguais).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07833" y="3490914"/>
            <a:ext cx="5063067" cy="3322637"/>
            <a:chOff x="1531" y="1979"/>
            <a:chExt cx="2392" cy="2093"/>
          </a:xfrm>
        </p:grpSpPr>
        <p:graphicFrame>
          <p:nvGraphicFramePr>
            <p:cNvPr id="29700" name="Object 12"/>
            <p:cNvGraphicFramePr>
              <a:graphicFrameLocks noChangeAspect="1"/>
            </p:cNvGraphicFramePr>
            <p:nvPr/>
          </p:nvGraphicFramePr>
          <p:xfrm>
            <a:off x="2620" y="1979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9" name="Equation" r:id="rId3" imgW="152268" imgH="164957" progId="Equation.DSMT4">
                    <p:embed/>
                  </p:oleObj>
                </mc:Choice>
                <mc:Fallback>
                  <p:oleObj name="Equation" r:id="rId3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0" y="1979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1" name="AutoShape 11"/>
            <p:cNvSpPr>
              <a:spLocks noChangeArrowheads="1"/>
            </p:cNvSpPr>
            <p:nvPr/>
          </p:nvSpPr>
          <p:spPr bwMode="auto">
            <a:xfrm>
              <a:off x="1758" y="2257"/>
              <a:ext cx="1905" cy="14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29702" name="Object 13"/>
            <p:cNvGraphicFramePr>
              <a:graphicFrameLocks noChangeAspect="1"/>
            </p:cNvGraphicFramePr>
            <p:nvPr/>
          </p:nvGraphicFramePr>
          <p:xfrm>
            <a:off x="3708" y="3639"/>
            <a:ext cx="215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0" name="Equation" r:id="rId5" imgW="152202" imgH="177569" progId="Equation.DSMT4">
                    <p:embed/>
                  </p:oleObj>
                </mc:Choice>
                <mc:Fallback>
                  <p:oleObj name="Equation" r:id="rId5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3639"/>
                          <a:ext cx="215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3" name="Object 14"/>
            <p:cNvGraphicFramePr>
              <a:graphicFrameLocks noChangeAspect="1"/>
            </p:cNvGraphicFramePr>
            <p:nvPr/>
          </p:nvGraphicFramePr>
          <p:xfrm>
            <a:off x="1531" y="3657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1"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1" y="3657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4" name="Object 15"/>
            <p:cNvGraphicFramePr>
              <a:graphicFrameLocks noChangeAspect="1"/>
            </p:cNvGraphicFramePr>
            <p:nvPr/>
          </p:nvGraphicFramePr>
          <p:xfrm>
            <a:off x="1971" y="2847"/>
            <a:ext cx="19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2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1" y="2847"/>
                          <a:ext cx="19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5" name="Object 16"/>
            <p:cNvGraphicFramePr>
              <a:graphicFrameLocks noChangeAspect="1"/>
            </p:cNvGraphicFramePr>
            <p:nvPr/>
          </p:nvGraphicFramePr>
          <p:xfrm>
            <a:off x="2586" y="3818"/>
            <a:ext cx="215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3"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6" y="3818"/>
                          <a:ext cx="215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6" name="Object 17"/>
            <p:cNvGraphicFramePr>
              <a:graphicFrameLocks noChangeAspect="1"/>
            </p:cNvGraphicFramePr>
            <p:nvPr/>
          </p:nvGraphicFramePr>
          <p:xfrm>
            <a:off x="3300" y="2859"/>
            <a:ext cx="19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4"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" y="2859"/>
                          <a:ext cx="19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7" name="Arc 20"/>
            <p:cNvSpPr>
              <a:spLocks/>
            </p:cNvSpPr>
            <p:nvPr/>
          </p:nvSpPr>
          <p:spPr bwMode="auto">
            <a:xfrm>
              <a:off x="1864" y="3612"/>
              <a:ext cx="45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8" name="Arc 21"/>
            <p:cNvSpPr>
              <a:spLocks/>
            </p:cNvSpPr>
            <p:nvPr/>
          </p:nvSpPr>
          <p:spPr bwMode="auto">
            <a:xfrm flipH="1">
              <a:off x="3515" y="3612"/>
              <a:ext cx="45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9" name="Arc 25"/>
            <p:cNvSpPr>
              <a:spLocks/>
            </p:cNvSpPr>
            <p:nvPr/>
          </p:nvSpPr>
          <p:spPr bwMode="auto">
            <a:xfrm rot="5400000">
              <a:off x="2676" y="2346"/>
              <a:ext cx="68" cy="159"/>
            </a:xfrm>
            <a:custGeom>
              <a:avLst/>
              <a:gdLst>
                <a:gd name="T0" fmla="*/ 0 w 21600"/>
                <a:gd name="T1" fmla="*/ 0 h 43183"/>
                <a:gd name="T2" fmla="*/ 0 w 21600"/>
                <a:gd name="T3" fmla="*/ 0 h 43183"/>
                <a:gd name="T4" fmla="*/ 0 w 21600"/>
                <a:gd name="T5" fmla="*/ 0 h 431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3"/>
                <a:gd name="T11" fmla="*/ 21600 w 21600"/>
                <a:gd name="T12" fmla="*/ 43183 h 43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9"/>
                    <a:pt x="12439" y="42727"/>
                    <a:pt x="849" y="43183"/>
                  </a:cubicBezTo>
                </a:path>
                <a:path w="21600" h="4318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9"/>
                    <a:pt x="12439" y="42727"/>
                    <a:pt x="849" y="4318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9710" name="Object 26"/>
            <p:cNvGraphicFramePr>
              <a:graphicFrameLocks noChangeAspect="1"/>
            </p:cNvGraphicFramePr>
            <p:nvPr/>
          </p:nvGraphicFramePr>
          <p:xfrm>
            <a:off x="3288" y="3533"/>
            <a:ext cx="234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5" name="Equation" r:id="rId14" imgW="152334" imgH="139639" progId="Equation.DSMT4">
                    <p:embed/>
                  </p:oleObj>
                </mc:Choice>
                <mc:Fallback>
                  <p:oleObj name="Equation" r:id="rId14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3533"/>
                          <a:ext cx="234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1" name="Object 27"/>
            <p:cNvGraphicFramePr>
              <a:graphicFrameLocks noChangeAspect="1"/>
            </p:cNvGraphicFramePr>
            <p:nvPr/>
          </p:nvGraphicFramePr>
          <p:xfrm>
            <a:off x="1927" y="3533"/>
            <a:ext cx="234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6" name="Equation" r:id="rId16" imgW="152334" imgH="139639" progId="Equation.DSMT4">
                    <p:embed/>
                  </p:oleObj>
                </mc:Choice>
                <mc:Fallback>
                  <p:oleObj name="Equation" r:id="rId16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3533"/>
                          <a:ext cx="234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2" name="Object 28"/>
            <p:cNvGraphicFramePr>
              <a:graphicFrameLocks noChangeAspect="1"/>
            </p:cNvGraphicFramePr>
            <p:nvPr/>
          </p:nvGraphicFramePr>
          <p:xfrm>
            <a:off x="2582" y="2478"/>
            <a:ext cx="253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7" name="Equation" r:id="rId18" imgW="164957" imgH="203024" progId="Equation.DSMT4">
                    <p:embed/>
                  </p:oleObj>
                </mc:Choice>
                <mc:Fallback>
                  <p:oleObj name="Equation" r:id="rId18" imgW="164957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" y="2478"/>
                          <a:ext cx="253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8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/>
          </p:nvPr>
        </p:nvSpPr>
        <p:spPr>
          <a:xfrm>
            <a:off x="421726" y="736526"/>
            <a:ext cx="3120399" cy="391190"/>
          </a:xfrm>
        </p:spPr>
        <p:txBody>
          <a:bodyPr/>
          <a:lstStyle/>
          <a:p>
            <a:pPr algn="l" eaLnBrk="1" hangingPunct="1"/>
            <a:r>
              <a:rPr lang="pt-BR" altLang="pt-BR" sz="1200" b="1">
                <a:latin typeface="Verdana" pitchFamily="34" charset="0"/>
              </a:rPr>
              <a:t>Nomeando ângulos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78F51-B127-4EA6-9E98-D0C03835887E}" type="slidenum">
              <a:rPr lang="pt-BR" altLang="pt-BR"/>
              <a:pPr>
                <a:defRPr/>
              </a:pPr>
              <a:t>4</a:t>
            </a:fld>
            <a:endParaRPr lang="pt-BR" altLang="pt-BR"/>
          </a:p>
        </p:txBody>
      </p:sp>
      <p:graphicFrame>
        <p:nvGraphicFramePr>
          <p:cNvPr id="5124" name="Object 18"/>
          <p:cNvGraphicFramePr>
            <a:graphicFrameLocks noChangeAspect="1"/>
          </p:cNvGraphicFramePr>
          <p:nvPr/>
        </p:nvGraphicFramePr>
        <p:xfrm>
          <a:off x="5201872" y="1157807"/>
          <a:ext cx="5404589" cy="422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m de bitmap" r:id="rId3" imgW="2809524" imgH="2238687" progId="Paint.Picture">
                  <p:embed/>
                </p:oleObj>
              </mc:Choice>
              <mc:Fallback>
                <p:oleObj name="Imagem de bitmap" r:id="rId3" imgW="2809524" imgH="2238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872" y="1157807"/>
                        <a:ext cx="5404589" cy="4224276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9"/>
          <p:cNvSpPr txBox="1">
            <a:spLocks noChangeArrowheads="1"/>
          </p:cNvSpPr>
          <p:nvPr/>
        </p:nvSpPr>
        <p:spPr bwMode="auto">
          <a:xfrm>
            <a:off x="430775" y="1609180"/>
            <a:ext cx="4383763" cy="350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3" tIns="43627" rIns="87253" bIns="43627"/>
          <a:lstStyle>
            <a:lvl1pPr marL="374650" indent="-374650"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1213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Para nomear ângulos utilizamos as letras que nomeiam os pontos sobre as semi-retas e a letra que nomeia o vértice.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A letra que nomeia o vértice fica no meio e recebe um acento circunflexo.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O nome pode começar por qualquer uma das letras que nomeia os pontos de um dos lados.</a:t>
            </a:r>
          </a:p>
        </p:txBody>
      </p:sp>
    </p:spTree>
    <p:extLst>
      <p:ext uri="{BB962C8B-B14F-4D97-AF65-F5344CB8AC3E}">
        <p14:creationId xmlns:p14="http://schemas.microsoft.com/office/powerpoint/2010/main" val="17424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71134" y="2420938"/>
            <a:ext cx="7727951" cy="3206750"/>
            <a:chOff x="884" y="1525"/>
            <a:chExt cx="3651" cy="2020"/>
          </a:xfrm>
        </p:grpSpPr>
        <p:graphicFrame>
          <p:nvGraphicFramePr>
            <p:cNvPr id="30724" name="Object 5"/>
            <p:cNvGraphicFramePr>
              <a:graphicFrameLocks noChangeAspect="1"/>
            </p:cNvGraphicFramePr>
            <p:nvPr/>
          </p:nvGraphicFramePr>
          <p:xfrm>
            <a:off x="2688" y="1525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4" name="Equation" r:id="rId3" imgW="152268" imgH="164957" progId="Equation.DSMT4">
                    <p:embed/>
                  </p:oleObj>
                </mc:Choice>
                <mc:Fallback>
                  <p:oleObj name="Equation" r:id="rId3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525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5" name="AutoShape 6"/>
            <p:cNvSpPr>
              <a:spLocks noChangeArrowheads="1"/>
            </p:cNvSpPr>
            <p:nvPr/>
          </p:nvSpPr>
          <p:spPr bwMode="auto">
            <a:xfrm>
              <a:off x="1826" y="1803"/>
              <a:ext cx="1905" cy="14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30726" name="Object 7"/>
            <p:cNvGraphicFramePr>
              <a:graphicFrameLocks noChangeAspect="1"/>
            </p:cNvGraphicFramePr>
            <p:nvPr/>
          </p:nvGraphicFramePr>
          <p:xfrm>
            <a:off x="3628" y="3294"/>
            <a:ext cx="215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5" name="Equation" r:id="rId5" imgW="152202" imgH="177569" progId="Equation.DSMT4">
                    <p:embed/>
                  </p:oleObj>
                </mc:Choice>
                <mc:Fallback>
                  <p:oleObj name="Equation" r:id="rId5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8" y="3294"/>
                          <a:ext cx="215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8"/>
            <p:cNvGraphicFramePr>
              <a:graphicFrameLocks noChangeAspect="1"/>
            </p:cNvGraphicFramePr>
            <p:nvPr/>
          </p:nvGraphicFramePr>
          <p:xfrm>
            <a:off x="1734" y="3294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6"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3294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8" name="Object 9"/>
            <p:cNvGraphicFramePr>
              <a:graphicFrameLocks noChangeAspect="1"/>
            </p:cNvGraphicFramePr>
            <p:nvPr/>
          </p:nvGraphicFramePr>
          <p:xfrm>
            <a:off x="884" y="2930"/>
            <a:ext cx="83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7" name="Equation" r:id="rId9" imgW="545626" imgH="177646" progId="Equation.DSMT4">
                    <p:embed/>
                  </p:oleObj>
                </mc:Choice>
                <mc:Fallback>
                  <p:oleObj name="Equation" r:id="rId9" imgW="545626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2930"/>
                          <a:ext cx="839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9" name="Object 10"/>
            <p:cNvGraphicFramePr>
              <a:graphicFrameLocks noChangeAspect="1"/>
            </p:cNvGraphicFramePr>
            <p:nvPr/>
          </p:nvGraphicFramePr>
          <p:xfrm>
            <a:off x="3050" y="2950"/>
            <a:ext cx="215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8"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0" y="2950"/>
                          <a:ext cx="215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0" name="Object 11"/>
            <p:cNvGraphicFramePr>
              <a:graphicFrameLocks noChangeAspect="1"/>
            </p:cNvGraphicFramePr>
            <p:nvPr/>
          </p:nvGraphicFramePr>
          <p:xfrm>
            <a:off x="3768" y="2794"/>
            <a:ext cx="722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9" name="Equation" r:id="rId13" imgW="469696" imgH="177723" progId="Equation.DSMT4">
                    <p:embed/>
                  </p:oleObj>
                </mc:Choice>
                <mc:Fallback>
                  <p:oleObj name="Equation" r:id="rId13" imgW="469696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" y="2794"/>
                          <a:ext cx="722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1" name="Line 18"/>
            <p:cNvSpPr>
              <a:spLocks noChangeShapeType="1"/>
            </p:cNvSpPr>
            <p:nvPr/>
          </p:nvSpPr>
          <p:spPr bwMode="auto">
            <a:xfrm>
              <a:off x="906" y="3294"/>
              <a:ext cx="36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30732" name="Arc 19"/>
            <p:cNvSpPr>
              <a:spLocks/>
            </p:cNvSpPr>
            <p:nvPr/>
          </p:nvSpPr>
          <p:spPr bwMode="auto">
            <a:xfrm rot="1215091" flipH="1">
              <a:off x="1677" y="3049"/>
              <a:ext cx="219" cy="23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30733" name="Arc 20"/>
            <p:cNvSpPr>
              <a:spLocks/>
            </p:cNvSpPr>
            <p:nvPr/>
          </p:nvSpPr>
          <p:spPr bwMode="auto">
            <a:xfrm rot="255203" flipH="1">
              <a:off x="3318" y="3034"/>
              <a:ext cx="219" cy="233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30734" name="Arc 21"/>
            <p:cNvSpPr>
              <a:spLocks/>
            </p:cNvSpPr>
            <p:nvPr/>
          </p:nvSpPr>
          <p:spPr bwMode="auto">
            <a:xfrm rot="6258978" flipH="1">
              <a:off x="3607" y="3061"/>
              <a:ext cx="219" cy="174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407575" name="Text Box 23"/>
          <p:cNvSpPr txBox="1">
            <a:spLocks noChangeArrowheads="1"/>
          </p:cNvSpPr>
          <p:nvPr/>
        </p:nvSpPr>
        <p:spPr bwMode="auto">
          <a:xfrm>
            <a:off x="239185" y="115889"/>
            <a:ext cx="1185756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Exemplo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Se o ▲ABC é isósceles de base BC, determine x e y.</a:t>
            </a:r>
            <a:endParaRPr lang="pt-BR" altLang="pt-BR" sz="3600"/>
          </a:p>
        </p:txBody>
      </p:sp>
    </p:spTree>
    <p:extLst>
      <p:ext uri="{BB962C8B-B14F-4D97-AF65-F5344CB8AC3E}">
        <p14:creationId xmlns:p14="http://schemas.microsoft.com/office/powerpoint/2010/main" val="3236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007533" y="692150"/>
            <a:ext cx="1118446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239185" y="115888"/>
            <a:ext cx="1185756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Solução</a:t>
            </a:r>
            <a:r>
              <a:rPr lang="pt-BR" altLang="pt-BR" sz="3600"/>
              <a:t> ]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44084" y="2492375"/>
            <a:ext cx="7727949" cy="3206750"/>
            <a:chOff x="657" y="1570"/>
            <a:chExt cx="3651" cy="2020"/>
          </a:xfrm>
        </p:grpSpPr>
        <p:grpSp>
          <p:nvGrpSpPr>
            <p:cNvPr id="31752" name="Group 19"/>
            <p:cNvGrpSpPr>
              <a:grpSpLocks/>
            </p:cNvGrpSpPr>
            <p:nvPr/>
          </p:nvGrpSpPr>
          <p:grpSpPr bwMode="auto">
            <a:xfrm>
              <a:off x="657" y="1570"/>
              <a:ext cx="3651" cy="2020"/>
              <a:chOff x="657" y="1525"/>
              <a:chExt cx="3651" cy="2020"/>
            </a:xfrm>
          </p:grpSpPr>
          <p:graphicFrame>
            <p:nvGraphicFramePr>
              <p:cNvPr id="31754" name="Object 7"/>
              <p:cNvGraphicFramePr>
                <a:graphicFrameLocks noChangeAspect="1"/>
              </p:cNvGraphicFramePr>
              <p:nvPr/>
            </p:nvGraphicFramePr>
            <p:xfrm>
              <a:off x="2461" y="1525"/>
              <a:ext cx="215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71" name="Equation" r:id="rId3" imgW="152268" imgH="164957" progId="Equation.DSMT4">
                      <p:embed/>
                    </p:oleObj>
                  </mc:Choice>
                  <mc:Fallback>
                    <p:oleObj name="Equation" r:id="rId3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61" y="1525"/>
                            <a:ext cx="215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55" name="AutoShape 8"/>
              <p:cNvSpPr>
                <a:spLocks noChangeArrowheads="1"/>
              </p:cNvSpPr>
              <p:nvPr/>
            </p:nvSpPr>
            <p:spPr bwMode="auto">
              <a:xfrm>
                <a:off x="1599" y="1803"/>
                <a:ext cx="1905" cy="149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pt-BR" sz="3600"/>
              </a:p>
            </p:txBody>
          </p:sp>
          <p:graphicFrame>
            <p:nvGraphicFramePr>
              <p:cNvPr id="31756" name="Object 9"/>
              <p:cNvGraphicFramePr>
                <a:graphicFrameLocks noChangeAspect="1"/>
              </p:cNvGraphicFramePr>
              <p:nvPr/>
            </p:nvGraphicFramePr>
            <p:xfrm>
              <a:off x="3401" y="3294"/>
              <a:ext cx="215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72" name="Equation" r:id="rId5" imgW="152202" imgH="177569" progId="Equation.DSMT4">
                      <p:embed/>
                    </p:oleObj>
                  </mc:Choice>
                  <mc:Fallback>
                    <p:oleObj name="Equation" r:id="rId5" imgW="152202" imgH="1775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1" y="3294"/>
                            <a:ext cx="215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7" name="Object 10"/>
              <p:cNvGraphicFramePr>
                <a:graphicFrameLocks noChangeAspect="1"/>
              </p:cNvGraphicFramePr>
              <p:nvPr/>
            </p:nvGraphicFramePr>
            <p:xfrm>
              <a:off x="1507" y="3294"/>
              <a:ext cx="215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73" name="Equation" r:id="rId7" imgW="152268" imgH="164957" progId="Equation.DSMT4">
                      <p:embed/>
                    </p:oleObj>
                  </mc:Choice>
                  <mc:Fallback>
                    <p:oleObj name="Equation" r:id="rId7" imgW="152268" imgH="16495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7" y="3294"/>
                            <a:ext cx="215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8" name="Object 11"/>
              <p:cNvGraphicFramePr>
                <a:graphicFrameLocks noChangeAspect="1"/>
              </p:cNvGraphicFramePr>
              <p:nvPr/>
            </p:nvGraphicFramePr>
            <p:xfrm>
              <a:off x="657" y="2930"/>
              <a:ext cx="839" cy="2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74" name="Equation" r:id="rId9" imgW="545626" imgH="177646" progId="Equation.DSMT4">
                      <p:embed/>
                    </p:oleObj>
                  </mc:Choice>
                  <mc:Fallback>
                    <p:oleObj name="Equation" r:id="rId9" imgW="545626" imgH="17764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" y="2930"/>
                            <a:ext cx="839" cy="2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9" name="Object 13"/>
              <p:cNvGraphicFramePr>
                <a:graphicFrameLocks noChangeAspect="1"/>
              </p:cNvGraphicFramePr>
              <p:nvPr/>
            </p:nvGraphicFramePr>
            <p:xfrm>
              <a:off x="3541" y="2794"/>
              <a:ext cx="722" cy="2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75" name="Equation" r:id="rId11" imgW="469696" imgH="177723" progId="Equation.DSMT4">
                      <p:embed/>
                    </p:oleObj>
                  </mc:Choice>
                  <mc:Fallback>
                    <p:oleObj name="Equation" r:id="rId11" imgW="469696" imgH="177723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1" y="2794"/>
                            <a:ext cx="722" cy="2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60" name="Line 14"/>
              <p:cNvSpPr>
                <a:spLocks noChangeShapeType="1"/>
              </p:cNvSpPr>
              <p:nvPr/>
            </p:nvSpPr>
            <p:spPr bwMode="auto">
              <a:xfrm>
                <a:off x="679" y="3294"/>
                <a:ext cx="362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1761" name="Arc 15"/>
              <p:cNvSpPr>
                <a:spLocks/>
              </p:cNvSpPr>
              <p:nvPr/>
            </p:nvSpPr>
            <p:spPr bwMode="auto">
              <a:xfrm rot="1215091" flipH="1">
                <a:off x="1450" y="3049"/>
                <a:ext cx="219" cy="233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1762" name="Arc 16"/>
              <p:cNvSpPr>
                <a:spLocks/>
              </p:cNvSpPr>
              <p:nvPr/>
            </p:nvSpPr>
            <p:spPr bwMode="auto">
              <a:xfrm rot="255203" flipH="1">
                <a:off x="3091" y="3034"/>
                <a:ext cx="219" cy="233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1763" name="Arc 17"/>
              <p:cNvSpPr>
                <a:spLocks/>
              </p:cNvSpPr>
              <p:nvPr/>
            </p:nvSpPr>
            <p:spPr bwMode="auto">
              <a:xfrm rot="6258978" flipH="1">
                <a:off x="3380" y="3061"/>
                <a:ext cx="219" cy="174"/>
              </a:xfrm>
              <a:custGeom>
                <a:avLst/>
                <a:gdLst>
                  <a:gd name="T0" fmla="*/ 0 w 21600"/>
                  <a:gd name="T1" fmla="*/ 0 h 32838"/>
                  <a:gd name="T2" fmla="*/ 0 w 21600"/>
                  <a:gd name="T3" fmla="*/ 0 h 32838"/>
                  <a:gd name="T4" fmla="*/ 0 w 21600"/>
                  <a:gd name="T5" fmla="*/ 0 h 328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2838"/>
                  <a:gd name="T11" fmla="*/ 21600 w 21600"/>
                  <a:gd name="T12" fmla="*/ 32838 h 32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28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</a:path>
                  <a:path w="21600" h="328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4"/>
                      <a:pt x="20508" y="29452"/>
                      <a:pt x="18446" y="3283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graphicFrame>
          <p:nvGraphicFramePr>
            <p:cNvPr id="31753" name="Object 20"/>
            <p:cNvGraphicFramePr>
              <a:graphicFrameLocks noChangeAspect="1"/>
            </p:cNvGraphicFramePr>
            <p:nvPr/>
          </p:nvGraphicFramePr>
          <p:xfrm>
            <a:off x="2846" y="3040"/>
            <a:ext cx="215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6" name="Equation" r:id="rId13" imgW="139579" imgH="164957" progId="Equation.DSMT4">
                    <p:embed/>
                  </p:oleObj>
                </mc:Choice>
                <mc:Fallback>
                  <p:oleObj name="Equation" r:id="rId13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6" y="3040"/>
                          <a:ext cx="215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8594" name="Arc 18"/>
          <p:cNvSpPr>
            <a:spLocks/>
          </p:cNvSpPr>
          <p:nvPr/>
        </p:nvSpPr>
        <p:spPr bwMode="auto">
          <a:xfrm rot="6258978" flipH="1">
            <a:off x="3825612" y="4870728"/>
            <a:ext cx="347662" cy="369332"/>
          </a:xfrm>
          <a:custGeom>
            <a:avLst/>
            <a:gdLst>
              <a:gd name="T0" fmla="*/ 0 w 21600"/>
              <a:gd name="T1" fmla="*/ 0 h 32838"/>
              <a:gd name="T2" fmla="*/ 1237986783 w 21600"/>
              <a:gd name="T3" fmla="*/ 1216897342 h 32838"/>
              <a:gd name="T4" fmla="*/ 0 w 21600"/>
              <a:gd name="T5" fmla="*/ 800445499 h 32838"/>
              <a:gd name="T6" fmla="*/ 0 60000 65536"/>
              <a:gd name="T7" fmla="*/ 0 60000 65536"/>
              <a:gd name="T8" fmla="*/ 0 60000 65536"/>
              <a:gd name="T9" fmla="*/ 0 w 21600"/>
              <a:gd name="T10" fmla="*/ 0 h 32838"/>
              <a:gd name="T11" fmla="*/ 21600 w 21600"/>
              <a:gd name="T12" fmla="*/ 32838 h 32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83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4"/>
                  <a:pt x="20508" y="29452"/>
                  <a:pt x="18446" y="32838"/>
                </a:cubicBezTo>
              </a:path>
              <a:path w="21600" h="3283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4"/>
                  <a:pt x="20508" y="29452"/>
                  <a:pt x="18446" y="3283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408588" name="Object 12"/>
          <p:cNvGraphicFramePr>
            <a:graphicFrameLocks noChangeAspect="1"/>
          </p:cNvGraphicFramePr>
          <p:nvPr/>
        </p:nvGraphicFramePr>
        <p:xfrm>
          <a:off x="4296834" y="4737101"/>
          <a:ext cx="455084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Equation" r:id="rId15" imgW="139579" imgH="164957" progId="Equation.DSMT4">
                  <p:embed/>
                </p:oleObj>
              </mc:Choice>
              <mc:Fallback>
                <p:oleObj name="Equation" r:id="rId15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834" y="4737101"/>
                        <a:ext cx="455084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8" name="Text Box 22"/>
          <p:cNvSpPr txBox="1">
            <a:spLocks noChangeArrowheads="1"/>
          </p:cNvSpPr>
          <p:nvPr/>
        </p:nvSpPr>
        <p:spPr bwMode="auto">
          <a:xfrm>
            <a:off x="143934" y="908051"/>
            <a:ext cx="118575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Sabemos que os ângulos da base são iguais, logo, </a:t>
            </a:r>
          </a:p>
        </p:txBody>
      </p:sp>
    </p:spTree>
    <p:extLst>
      <p:ext uri="{BB962C8B-B14F-4D97-AF65-F5344CB8AC3E}">
        <p14:creationId xmlns:p14="http://schemas.microsoft.com/office/powerpoint/2010/main" val="7664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1" grpId="0" build="p"/>
      <p:bldP spid="408594" grpId="0" animBg="1"/>
      <p:bldP spid="40859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00" name="Text Box 32"/>
          <p:cNvSpPr txBox="1">
            <a:spLocks noChangeArrowheads="1"/>
          </p:cNvSpPr>
          <p:nvPr/>
        </p:nvSpPr>
        <p:spPr bwMode="auto">
          <a:xfrm>
            <a:off x="143934" y="1331913"/>
            <a:ext cx="1185756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Assim y + x + 45° = 180° e obtemos          </a:t>
            </a:r>
            <a:r>
              <a:rPr lang="pt-BR" altLang="pt-BR" sz="3600" i="1">
                <a:solidFill>
                  <a:srgbClr val="0000FF"/>
                </a:solidFill>
              </a:rPr>
              <a:t>y + x = 135°(1)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Da mesma forma y + 2x - 40° = 180°, obtemos então </a:t>
            </a:r>
            <a:r>
              <a:rPr lang="pt-BR" altLang="pt-BR" sz="3600" i="1">
                <a:solidFill>
                  <a:srgbClr val="0000FF"/>
                </a:solidFill>
              </a:rPr>
              <a:t>y + 2x = 220°(2)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Resolvendo o sistema formado pelas equações </a:t>
            </a:r>
            <a:r>
              <a:rPr lang="pt-BR" altLang="pt-BR" sz="3600" i="1">
                <a:solidFill>
                  <a:srgbClr val="0000FF"/>
                </a:solidFill>
              </a:rPr>
              <a:t>(1)</a:t>
            </a:r>
            <a:r>
              <a:rPr lang="pt-BR" altLang="pt-BR" sz="3600" i="1"/>
              <a:t> e </a:t>
            </a:r>
            <a:r>
              <a:rPr lang="pt-BR" altLang="pt-BR" sz="3600" i="1">
                <a:solidFill>
                  <a:srgbClr val="0000FF"/>
                </a:solidFill>
              </a:rPr>
              <a:t>(2)</a:t>
            </a:r>
            <a:r>
              <a:rPr lang="pt-BR" altLang="pt-BR" sz="3600" i="1"/>
              <a:t> encontramos;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 x = 85° e y = 50°</a:t>
            </a:r>
            <a:r>
              <a:rPr lang="pt-BR" altLang="pt-BR" sz="3600"/>
              <a:t> </a:t>
            </a:r>
          </a:p>
        </p:txBody>
      </p:sp>
      <p:sp>
        <p:nvSpPr>
          <p:cNvPr id="340001" name="Text Box 33"/>
          <p:cNvSpPr txBox="1">
            <a:spLocks noChangeArrowheads="1"/>
          </p:cNvSpPr>
          <p:nvPr/>
        </p:nvSpPr>
        <p:spPr bwMode="auto">
          <a:xfrm>
            <a:off x="143934" y="115888"/>
            <a:ext cx="1185756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Solução</a:t>
            </a:r>
            <a:r>
              <a:rPr lang="pt-BR" altLang="pt-BR" sz="360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21573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0" grpId="0" build="p"/>
      <p:bldP spid="34000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143934" y="115888"/>
            <a:ext cx="1195281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Classificação dos triângulos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Equilátero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Todos os lados possuem a mesma medida (consequentemente, os ângulos também):</a:t>
            </a:r>
            <a:r>
              <a:rPr lang="pt-BR" altLang="pt-BR" sz="3600"/>
              <a:t> </a:t>
            </a:r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5640917" y="2987675"/>
          <a:ext cx="45508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917" y="2987675"/>
                        <a:ext cx="45508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8138584" y="5949951"/>
          <a:ext cx="45508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5" imgW="152202" imgH="177569" progId="Equation.DSMT4">
                  <p:embed/>
                </p:oleObj>
              </mc:Choice>
              <mc:Fallback>
                <p:oleObj name="Equation" r:id="rId5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8584" y="5949951"/>
                        <a:ext cx="45508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2" name="Object 6"/>
          <p:cNvGraphicFramePr>
            <a:graphicFrameLocks noChangeAspect="1"/>
          </p:cNvGraphicFramePr>
          <p:nvPr/>
        </p:nvGraphicFramePr>
        <p:xfrm>
          <a:off x="3215217" y="6083300"/>
          <a:ext cx="45508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217" y="6083300"/>
                        <a:ext cx="45508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7152218" y="4600576"/>
          <a:ext cx="412749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218" y="4600576"/>
                        <a:ext cx="412749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4243918" y="4672013"/>
          <a:ext cx="412749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Equation" r:id="rId11" imgW="126835" imgH="139518" progId="Equation.DSMT4">
                  <p:embed/>
                </p:oleObj>
              </mc:Choice>
              <mc:Fallback>
                <p:oleObj name="Equation" r:id="rId11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918" y="4672013"/>
                        <a:ext cx="412749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3695701" y="3357564"/>
            <a:ext cx="4417484" cy="28797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graphicFrame>
        <p:nvGraphicFramePr>
          <p:cNvPr id="388109" name="Object 13"/>
          <p:cNvGraphicFramePr>
            <a:graphicFrameLocks noChangeAspect="1"/>
          </p:cNvGraphicFramePr>
          <p:nvPr/>
        </p:nvGraphicFramePr>
        <p:xfrm>
          <a:off x="5681134" y="6256338"/>
          <a:ext cx="412751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134" y="6256338"/>
                        <a:ext cx="412751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12" name="Arc 16"/>
          <p:cNvSpPr>
            <a:spLocks/>
          </p:cNvSpPr>
          <p:nvPr/>
        </p:nvSpPr>
        <p:spPr bwMode="auto">
          <a:xfrm rot="7424381" flipV="1">
            <a:off x="5839620" y="3435086"/>
            <a:ext cx="144462" cy="287867"/>
          </a:xfrm>
          <a:custGeom>
            <a:avLst/>
            <a:gdLst>
              <a:gd name="T0" fmla="*/ 26026491 w 23219"/>
              <a:gd name="T1" fmla="*/ 0 h 36382"/>
              <a:gd name="T2" fmla="*/ 0 w 23219"/>
              <a:gd name="T3" fmla="*/ 45042453 h 36382"/>
              <a:gd name="T4" fmla="*/ 2425977 w 23219"/>
              <a:gd name="T5" fmla="*/ 18331460 h 36382"/>
              <a:gd name="T6" fmla="*/ 0 60000 65536"/>
              <a:gd name="T7" fmla="*/ 0 60000 65536"/>
              <a:gd name="T8" fmla="*/ 0 60000 65536"/>
              <a:gd name="T9" fmla="*/ 0 w 23219"/>
              <a:gd name="T10" fmla="*/ 0 h 36382"/>
              <a:gd name="T11" fmla="*/ 23219 w 23219"/>
              <a:gd name="T12" fmla="*/ 36382 h 36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19" h="36382" fill="none" extrusionOk="0">
                <a:moveTo>
                  <a:pt x="17368" y="0"/>
                </a:moveTo>
                <a:cubicBezTo>
                  <a:pt x="21127" y="4004"/>
                  <a:pt x="23219" y="9290"/>
                  <a:pt x="23219" y="14782"/>
                </a:cubicBezTo>
                <a:cubicBezTo>
                  <a:pt x="23219" y="26711"/>
                  <a:pt x="13548" y="36382"/>
                  <a:pt x="1619" y="36382"/>
                </a:cubicBezTo>
                <a:cubicBezTo>
                  <a:pt x="1078" y="36382"/>
                  <a:pt x="538" y="36361"/>
                  <a:pt x="-1" y="36321"/>
                </a:cubicBezTo>
              </a:path>
              <a:path w="23219" h="36382" stroke="0" extrusionOk="0">
                <a:moveTo>
                  <a:pt x="17368" y="0"/>
                </a:moveTo>
                <a:cubicBezTo>
                  <a:pt x="21127" y="4004"/>
                  <a:pt x="23219" y="9290"/>
                  <a:pt x="23219" y="14782"/>
                </a:cubicBezTo>
                <a:cubicBezTo>
                  <a:pt x="23219" y="26711"/>
                  <a:pt x="13548" y="36382"/>
                  <a:pt x="1619" y="36382"/>
                </a:cubicBezTo>
                <a:cubicBezTo>
                  <a:pt x="1078" y="36382"/>
                  <a:pt x="538" y="36361"/>
                  <a:pt x="-1" y="36321"/>
                </a:cubicBezTo>
                <a:lnTo>
                  <a:pt x="1619" y="14782"/>
                </a:lnTo>
                <a:lnTo>
                  <a:pt x="1736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8114" name="Arc 18"/>
          <p:cNvSpPr>
            <a:spLocks/>
          </p:cNvSpPr>
          <p:nvPr/>
        </p:nvSpPr>
        <p:spPr bwMode="auto">
          <a:xfrm rot="10353225">
            <a:off x="7744884" y="5994400"/>
            <a:ext cx="192616" cy="215900"/>
          </a:xfrm>
          <a:custGeom>
            <a:avLst/>
            <a:gdLst>
              <a:gd name="T0" fmla="*/ 11882826 w 30979"/>
              <a:gd name="T1" fmla="*/ 0 h 36382"/>
              <a:gd name="T2" fmla="*/ 0 w 30979"/>
              <a:gd name="T3" fmla="*/ 42460531 h 36382"/>
              <a:gd name="T4" fmla="*/ 4435047 w 30979"/>
              <a:gd name="T5" fmla="*/ 18331460 h 36382"/>
              <a:gd name="T6" fmla="*/ 0 60000 65536"/>
              <a:gd name="T7" fmla="*/ 0 60000 65536"/>
              <a:gd name="T8" fmla="*/ 0 60000 65536"/>
              <a:gd name="T9" fmla="*/ 0 w 30979"/>
              <a:gd name="T10" fmla="*/ 0 h 36382"/>
              <a:gd name="T11" fmla="*/ 30979 w 30979"/>
              <a:gd name="T12" fmla="*/ 36382 h 36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79" h="36382" fill="none" extrusionOk="0">
                <a:moveTo>
                  <a:pt x="25128" y="0"/>
                </a:moveTo>
                <a:cubicBezTo>
                  <a:pt x="28887" y="4004"/>
                  <a:pt x="30979" y="9290"/>
                  <a:pt x="30979" y="14782"/>
                </a:cubicBezTo>
                <a:cubicBezTo>
                  <a:pt x="30979" y="26711"/>
                  <a:pt x="21308" y="36382"/>
                  <a:pt x="9379" y="36382"/>
                </a:cubicBezTo>
                <a:cubicBezTo>
                  <a:pt x="6131" y="36382"/>
                  <a:pt x="2925" y="35649"/>
                  <a:pt x="-1" y="34239"/>
                </a:cubicBezTo>
              </a:path>
              <a:path w="30979" h="36382" stroke="0" extrusionOk="0">
                <a:moveTo>
                  <a:pt x="25128" y="0"/>
                </a:moveTo>
                <a:cubicBezTo>
                  <a:pt x="28887" y="4004"/>
                  <a:pt x="30979" y="9290"/>
                  <a:pt x="30979" y="14782"/>
                </a:cubicBezTo>
                <a:cubicBezTo>
                  <a:pt x="30979" y="26711"/>
                  <a:pt x="21308" y="36382"/>
                  <a:pt x="9379" y="36382"/>
                </a:cubicBezTo>
                <a:cubicBezTo>
                  <a:pt x="6131" y="36382"/>
                  <a:pt x="2925" y="35649"/>
                  <a:pt x="-1" y="34239"/>
                </a:cubicBezTo>
                <a:lnTo>
                  <a:pt x="9379" y="14782"/>
                </a:lnTo>
                <a:lnTo>
                  <a:pt x="2512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8115" name="Arc 19"/>
          <p:cNvSpPr>
            <a:spLocks/>
          </p:cNvSpPr>
          <p:nvPr/>
        </p:nvSpPr>
        <p:spPr bwMode="auto">
          <a:xfrm rot="-3433894">
            <a:off x="3911336" y="5968736"/>
            <a:ext cx="144462" cy="287867"/>
          </a:xfrm>
          <a:custGeom>
            <a:avLst/>
            <a:gdLst>
              <a:gd name="T0" fmla="*/ 23273353 w 24211"/>
              <a:gd name="T1" fmla="*/ 0 h 36382"/>
              <a:gd name="T2" fmla="*/ 0 w 24211"/>
              <a:gd name="T3" fmla="*/ 44922089 h 36382"/>
              <a:gd name="T4" fmla="*/ 3309511 w 24211"/>
              <a:gd name="T5" fmla="*/ 18331460 h 36382"/>
              <a:gd name="T6" fmla="*/ 0 60000 65536"/>
              <a:gd name="T7" fmla="*/ 0 60000 65536"/>
              <a:gd name="T8" fmla="*/ 0 60000 65536"/>
              <a:gd name="T9" fmla="*/ 0 w 24211"/>
              <a:gd name="T10" fmla="*/ 0 h 36382"/>
              <a:gd name="T11" fmla="*/ 24211 w 24211"/>
              <a:gd name="T12" fmla="*/ 36382 h 36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11" h="36382" fill="none" extrusionOk="0">
                <a:moveTo>
                  <a:pt x="18360" y="0"/>
                </a:moveTo>
                <a:cubicBezTo>
                  <a:pt x="22119" y="4004"/>
                  <a:pt x="24211" y="9290"/>
                  <a:pt x="24211" y="14782"/>
                </a:cubicBezTo>
                <a:cubicBezTo>
                  <a:pt x="24211" y="26711"/>
                  <a:pt x="14540" y="36382"/>
                  <a:pt x="2611" y="36382"/>
                </a:cubicBezTo>
                <a:cubicBezTo>
                  <a:pt x="1738" y="36382"/>
                  <a:pt x="866" y="36329"/>
                  <a:pt x="0" y="36223"/>
                </a:cubicBezTo>
              </a:path>
              <a:path w="24211" h="36382" stroke="0" extrusionOk="0">
                <a:moveTo>
                  <a:pt x="18360" y="0"/>
                </a:moveTo>
                <a:cubicBezTo>
                  <a:pt x="22119" y="4004"/>
                  <a:pt x="24211" y="9290"/>
                  <a:pt x="24211" y="14782"/>
                </a:cubicBezTo>
                <a:cubicBezTo>
                  <a:pt x="24211" y="26711"/>
                  <a:pt x="14540" y="36382"/>
                  <a:pt x="2611" y="36382"/>
                </a:cubicBezTo>
                <a:cubicBezTo>
                  <a:pt x="1738" y="36382"/>
                  <a:pt x="866" y="36329"/>
                  <a:pt x="0" y="36223"/>
                </a:cubicBezTo>
                <a:lnTo>
                  <a:pt x="2611" y="14782"/>
                </a:lnTo>
                <a:lnTo>
                  <a:pt x="1836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388116" name="Object 20"/>
          <p:cNvGraphicFramePr>
            <a:graphicFrameLocks noChangeAspect="1"/>
          </p:cNvGraphicFramePr>
          <p:nvPr/>
        </p:nvGraphicFramePr>
        <p:xfrm>
          <a:off x="4083051" y="5765800"/>
          <a:ext cx="8255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13" imgW="253670" imgH="177569" progId="Equation.DSMT4">
                  <p:embed/>
                </p:oleObj>
              </mc:Choice>
              <mc:Fallback>
                <p:oleObj name="Equation" r:id="rId13" imgW="253670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1" y="5765800"/>
                        <a:ext cx="8255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17" name="Object 21"/>
          <p:cNvGraphicFramePr>
            <a:graphicFrameLocks noChangeAspect="1"/>
          </p:cNvGraphicFramePr>
          <p:nvPr/>
        </p:nvGraphicFramePr>
        <p:xfrm>
          <a:off x="6959601" y="5734050"/>
          <a:ext cx="8255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15" imgW="253670" imgH="177569" progId="Equation.DSMT4">
                  <p:embed/>
                </p:oleObj>
              </mc:Choice>
              <mc:Fallback>
                <p:oleObj name="Equation" r:id="rId15" imgW="253670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5734050"/>
                        <a:ext cx="8255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18" name="Object 22"/>
          <p:cNvGraphicFramePr>
            <a:graphicFrameLocks noChangeAspect="1"/>
          </p:cNvGraphicFramePr>
          <p:nvPr/>
        </p:nvGraphicFramePr>
        <p:xfrm>
          <a:off x="5518151" y="3708400"/>
          <a:ext cx="8255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16" imgW="253670" imgH="177569" progId="Equation.DSMT4">
                  <p:embed/>
                </p:oleObj>
              </mc:Choice>
              <mc:Fallback>
                <p:oleObj name="Equation" r:id="rId16" imgW="253670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1" y="3708400"/>
                        <a:ext cx="8255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8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 build="p"/>
      <p:bldP spid="388108" grpId="0" animBg="1"/>
      <p:bldP spid="388112" grpId="0" animBg="1"/>
      <p:bldP spid="388114" grpId="0" animBg="1"/>
      <p:bldP spid="3881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765551" y="2924176"/>
            <a:ext cx="5037667" cy="3090863"/>
            <a:chOff x="1770" y="1842"/>
            <a:chExt cx="2380" cy="1947"/>
          </a:xfrm>
        </p:grpSpPr>
        <p:graphicFrame>
          <p:nvGraphicFramePr>
            <p:cNvPr id="34827" name="Object 14"/>
            <p:cNvGraphicFramePr>
              <a:graphicFrameLocks noChangeAspect="1"/>
            </p:cNvGraphicFramePr>
            <p:nvPr/>
          </p:nvGraphicFramePr>
          <p:xfrm>
            <a:off x="2835" y="1842"/>
            <a:ext cx="215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1" name="Equation" r:id="rId3" imgW="152268" imgH="164957" progId="Equation.DSMT4">
                    <p:embed/>
                  </p:oleObj>
                </mc:Choice>
                <mc:Fallback>
                  <p:oleObj name="Equation" r:id="rId3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1842"/>
                          <a:ext cx="215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15"/>
            <p:cNvGraphicFramePr>
              <a:graphicFrameLocks noChangeAspect="1"/>
            </p:cNvGraphicFramePr>
            <p:nvPr/>
          </p:nvGraphicFramePr>
          <p:xfrm>
            <a:off x="3935" y="3573"/>
            <a:ext cx="21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2" name="Equation" r:id="rId5" imgW="152202" imgH="177569" progId="Equation.DSMT4">
                    <p:embed/>
                  </p:oleObj>
                </mc:Choice>
                <mc:Fallback>
                  <p:oleObj name="Equation" r:id="rId5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" y="3573"/>
                          <a:ext cx="215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9" name="Object 16"/>
            <p:cNvGraphicFramePr>
              <a:graphicFrameLocks noChangeAspect="1"/>
            </p:cNvGraphicFramePr>
            <p:nvPr/>
          </p:nvGraphicFramePr>
          <p:xfrm>
            <a:off x="1770" y="3593"/>
            <a:ext cx="215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3"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0" y="3593"/>
                          <a:ext cx="215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0" name="Object 17"/>
            <p:cNvGraphicFramePr>
              <a:graphicFrameLocks noChangeAspect="1"/>
            </p:cNvGraphicFramePr>
            <p:nvPr/>
          </p:nvGraphicFramePr>
          <p:xfrm>
            <a:off x="3527" y="2733"/>
            <a:ext cx="195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4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7" y="2733"/>
                          <a:ext cx="195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1" name="Object 18"/>
            <p:cNvGraphicFramePr>
              <a:graphicFrameLocks noChangeAspect="1"/>
            </p:cNvGraphicFramePr>
            <p:nvPr/>
          </p:nvGraphicFramePr>
          <p:xfrm>
            <a:off x="2153" y="2770"/>
            <a:ext cx="195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5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3" y="2770"/>
                          <a:ext cx="195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32" name="AutoShape 19"/>
            <p:cNvSpPr>
              <a:spLocks noChangeArrowheads="1"/>
            </p:cNvSpPr>
            <p:nvPr/>
          </p:nvSpPr>
          <p:spPr bwMode="auto">
            <a:xfrm>
              <a:off x="1894" y="2070"/>
              <a:ext cx="2087" cy="152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sp>
          <p:nvSpPr>
            <p:cNvPr id="34833" name="Arc 26"/>
            <p:cNvSpPr>
              <a:spLocks/>
            </p:cNvSpPr>
            <p:nvPr/>
          </p:nvSpPr>
          <p:spPr bwMode="auto">
            <a:xfrm flipH="1">
              <a:off x="3799" y="3441"/>
              <a:ext cx="91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34834" name="Object 27"/>
            <p:cNvGraphicFramePr>
              <a:graphicFrameLocks noChangeAspect="1"/>
            </p:cNvGraphicFramePr>
            <p:nvPr/>
          </p:nvGraphicFramePr>
          <p:xfrm>
            <a:off x="3501" y="3325"/>
            <a:ext cx="38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6" name="Equation" r:id="rId12" imgW="253670" imgH="177569" progId="Equation.DSMT4">
                    <p:embed/>
                  </p:oleObj>
                </mc:Choice>
                <mc:Fallback>
                  <p:oleObj name="Equation" r:id="rId12" imgW="253670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" y="3325"/>
                          <a:ext cx="38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143934" y="115888"/>
            <a:ext cx="1195281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Classificação dos triângulos</a:t>
            </a:r>
            <a:r>
              <a:rPr lang="pt-BR" altLang="pt-BR" sz="3600"/>
              <a:t> ]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Observação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No triângulo eqüilátero a altura divide a base </a:t>
            </a:r>
            <a:r>
              <a:rPr lang="pt-BR" altLang="pt-BR" sz="3600" i="1"/>
              <a:t>BC </a:t>
            </a:r>
            <a:r>
              <a:rPr lang="pt-BR" altLang="pt-BR" sz="3600"/>
              <a:t>em duas partes iguais: </a:t>
            </a:r>
          </a:p>
        </p:txBody>
      </p:sp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7232651" y="5622925"/>
          <a:ext cx="4953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14" imgW="152334" imgH="393529" progId="Equation.DSMT4">
                  <p:embed/>
                </p:oleObj>
              </mc:Choice>
              <mc:Fallback>
                <p:oleObj name="Equation" r:id="rId14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1" y="5622925"/>
                        <a:ext cx="4953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0" name="Line 20"/>
          <p:cNvSpPr>
            <a:spLocks noChangeShapeType="1"/>
          </p:cNvSpPr>
          <p:nvPr/>
        </p:nvSpPr>
        <p:spPr bwMode="auto">
          <a:xfrm>
            <a:off x="6223000" y="3317876"/>
            <a:ext cx="0" cy="23860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141" name="Rectangle 21"/>
          <p:cNvSpPr>
            <a:spLocks noChangeArrowheads="1"/>
          </p:cNvSpPr>
          <p:nvPr/>
        </p:nvSpPr>
        <p:spPr bwMode="auto">
          <a:xfrm>
            <a:off x="6237818" y="5583238"/>
            <a:ext cx="190500" cy="1190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graphicFrame>
        <p:nvGraphicFramePr>
          <p:cNvPr id="389142" name="Object 22"/>
          <p:cNvGraphicFramePr>
            <a:graphicFrameLocks noChangeAspect="1"/>
          </p:cNvGraphicFramePr>
          <p:nvPr/>
        </p:nvGraphicFramePr>
        <p:xfrm>
          <a:off x="6203951" y="5545139"/>
          <a:ext cx="311149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16" imgW="63335" imgH="76002" progId="Equation.DSMT4">
                  <p:embed/>
                </p:oleObj>
              </mc:Choice>
              <mc:Fallback>
                <p:oleObj name="Equation" r:id="rId16" imgW="63335" imgH="76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1" y="5545139"/>
                        <a:ext cx="311149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3" name="Object 23"/>
          <p:cNvGraphicFramePr>
            <a:graphicFrameLocks noChangeAspect="1"/>
          </p:cNvGraphicFramePr>
          <p:nvPr/>
        </p:nvGraphicFramePr>
        <p:xfrm>
          <a:off x="5916084" y="5764213"/>
          <a:ext cx="53128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18" imgW="177492" imgH="164814" progId="Equation.DSMT4">
                  <p:embed/>
                </p:oleObj>
              </mc:Choice>
              <mc:Fallback>
                <p:oleObj name="Equation" r:id="rId18" imgW="177492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084" y="5764213"/>
                        <a:ext cx="53128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4" name="Object 24"/>
          <p:cNvGraphicFramePr>
            <a:graphicFrameLocks noChangeAspect="1"/>
          </p:cNvGraphicFramePr>
          <p:nvPr/>
        </p:nvGraphicFramePr>
        <p:xfrm>
          <a:off x="5723467" y="4481514"/>
          <a:ext cx="412751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467" y="4481514"/>
                        <a:ext cx="412751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8" name="Object 28"/>
          <p:cNvGraphicFramePr>
            <a:graphicFrameLocks noChangeAspect="1"/>
          </p:cNvGraphicFramePr>
          <p:nvPr/>
        </p:nvGraphicFramePr>
        <p:xfrm>
          <a:off x="4929718" y="5645150"/>
          <a:ext cx="4953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22" imgW="152334" imgH="393529" progId="Equation.DSMT4">
                  <p:embed/>
                </p:oleObj>
              </mc:Choice>
              <mc:Fallback>
                <p:oleObj name="Equation" r:id="rId22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718" y="5645150"/>
                        <a:ext cx="4953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4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 build="p"/>
      <p:bldP spid="389140" grpId="0" animBg="1"/>
      <p:bldP spid="3891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4"/>
          <p:cNvSpPr txBox="1">
            <a:spLocks noChangeArrowheads="1"/>
          </p:cNvSpPr>
          <p:nvPr/>
        </p:nvSpPr>
        <p:spPr bwMode="auto">
          <a:xfrm>
            <a:off x="3600451" y="1052513"/>
            <a:ext cx="57573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234529" name="Text Box 33"/>
          <p:cNvSpPr txBox="1">
            <a:spLocks noChangeArrowheads="1"/>
          </p:cNvSpPr>
          <p:nvPr/>
        </p:nvSpPr>
        <p:spPr bwMode="auto">
          <a:xfrm>
            <a:off x="95251" y="115889"/>
            <a:ext cx="11952816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Classificação dos triângulos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Retângulo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Possui um ângulo reto.</a:t>
            </a:r>
          </a:p>
        </p:txBody>
      </p:sp>
      <p:sp>
        <p:nvSpPr>
          <p:cNvPr id="234530" name="AutoShape 34"/>
          <p:cNvSpPr>
            <a:spLocks noChangeArrowheads="1"/>
          </p:cNvSpPr>
          <p:nvPr/>
        </p:nvSpPr>
        <p:spPr bwMode="auto">
          <a:xfrm>
            <a:off x="3790951" y="2924175"/>
            <a:ext cx="5666316" cy="2089150"/>
          </a:xfrm>
          <a:prstGeom prst="rtTriangl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234531" name="Rectangle 35"/>
          <p:cNvSpPr>
            <a:spLocks noChangeArrowheads="1"/>
          </p:cNvSpPr>
          <p:nvPr/>
        </p:nvSpPr>
        <p:spPr bwMode="auto">
          <a:xfrm>
            <a:off x="3810001" y="4856164"/>
            <a:ext cx="190500" cy="1428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graphicFrame>
        <p:nvGraphicFramePr>
          <p:cNvPr id="234532" name="Object 36"/>
          <p:cNvGraphicFramePr>
            <a:graphicFrameLocks noChangeAspect="1"/>
          </p:cNvGraphicFramePr>
          <p:nvPr/>
        </p:nvGraphicFramePr>
        <p:xfrm>
          <a:off x="3752851" y="4800601"/>
          <a:ext cx="311149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3" imgW="63335" imgH="76002" progId="Equation.DSMT4">
                  <p:embed/>
                </p:oleObj>
              </mc:Choice>
              <mc:Fallback>
                <p:oleObj name="Equation" r:id="rId3" imgW="63335" imgH="76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1" y="4800601"/>
                        <a:ext cx="311149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33" name="Object 37"/>
          <p:cNvGraphicFramePr>
            <a:graphicFrameLocks noChangeAspect="1"/>
          </p:cNvGraphicFramePr>
          <p:nvPr/>
        </p:nvGraphicFramePr>
        <p:xfrm>
          <a:off x="3433234" y="2565400"/>
          <a:ext cx="455084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234" y="2565400"/>
                        <a:ext cx="455084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34" name="Object 38"/>
          <p:cNvGraphicFramePr>
            <a:graphicFrameLocks noChangeAspect="1"/>
          </p:cNvGraphicFramePr>
          <p:nvPr/>
        </p:nvGraphicFramePr>
        <p:xfrm>
          <a:off x="9359901" y="5013326"/>
          <a:ext cx="455084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7" imgW="152202" imgH="177569" progId="Equation.DSMT4">
                  <p:embed/>
                </p:oleObj>
              </mc:Choice>
              <mc:Fallback>
                <p:oleObj name="Equation" r:id="rId7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901" y="5013326"/>
                        <a:ext cx="455084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35" name="Object 39"/>
          <p:cNvGraphicFramePr>
            <a:graphicFrameLocks noChangeAspect="1"/>
          </p:cNvGraphicFramePr>
          <p:nvPr/>
        </p:nvGraphicFramePr>
        <p:xfrm>
          <a:off x="3407834" y="4941889"/>
          <a:ext cx="455084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9" imgW="152268" imgH="164957" progId="Equation.DSMT4">
                  <p:embed/>
                </p:oleObj>
              </mc:Choice>
              <mc:Fallback>
                <p:oleObj name="Equation" r:id="rId9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834" y="4941889"/>
                        <a:ext cx="455084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9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4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29" grpId="0" build="p"/>
      <p:bldP spid="234530" grpId="0" animBg="1"/>
      <p:bldP spid="2345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0" name="Text Box 96"/>
          <p:cNvSpPr txBox="1">
            <a:spLocks noChangeArrowheads="1"/>
          </p:cNvSpPr>
          <p:nvPr/>
        </p:nvSpPr>
        <p:spPr bwMode="auto">
          <a:xfrm>
            <a:off x="95251" y="115889"/>
            <a:ext cx="11952816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Classificação dos triângulos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Acutângulo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Possui todos os ângulos agudos.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770467" y="3068638"/>
            <a:ext cx="3500967" cy="2817812"/>
            <a:chOff x="1486" y="2018"/>
            <a:chExt cx="1654" cy="1775"/>
          </a:xfrm>
        </p:grpSpPr>
        <p:sp>
          <p:nvSpPr>
            <p:cNvPr id="41989" name="AutoShape 98"/>
            <p:cNvSpPr>
              <a:spLocks noChangeArrowheads="1"/>
            </p:cNvSpPr>
            <p:nvPr/>
          </p:nvSpPr>
          <p:spPr bwMode="auto">
            <a:xfrm>
              <a:off x="1655" y="2296"/>
              <a:ext cx="1270" cy="1270"/>
            </a:xfrm>
            <a:prstGeom prst="triangle">
              <a:avLst>
                <a:gd name="adj" fmla="val 71079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41990" name="Object 99"/>
            <p:cNvGraphicFramePr>
              <a:graphicFrameLocks noChangeAspect="1"/>
            </p:cNvGraphicFramePr>
            <p:nvPr/>
          </p:nvGraphicFramePr>
          <p:xfrm>
            <a:off x="2472" y="2018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7" name="Equation" r:id="rId3" imgW="152268" imgH="164957" progId="Equation.DSMT4">
                    <p:embed/>
                  </p:oleObj>
                </mc:Choice>
                <mc:Fallback>
                  <p:oleObj name="Equation" r:id="rId3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2018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100"/>
            <p:cNvGraphicFramePr>
              <a:graphicFrameLocks noChangeAspect="1"/>
            </p:cNvGraphicFramePr>
            <p:nvPr/>
          </p:nvGraphicFramePr>
          <p:xfrm>
            <a:off x="2925" y="3542"/>
            <a:ext cx="215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8" name="Equation" r:id="rId5" imgW="152202" imgH="177569" progId="Equation.DSMT4">
                    <p:embed/>
                  </p:oleObj>
                </mc:Choice>
                <mc:Fallback>
                  <p:oleObj name="Equation" r:id="rId5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3542"/>
                          <a:ext cx="215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2" name="Object 101"/>
            <p:cNvGraphicFramePr>
              <a:graphicFrameLocks noChangeAspect="1"/>
            </p:cNvGraphicFramePr>
            <p:nvPr/>
          </p:nvGraphicFramePr>
          <p:xfrm>
            <a:off x="1486" y="3560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9"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6" y="3560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3" name="Arc 102"/>
            <p:cNvSpPr>
              <a:spLocks/>
            </p:cNvSpPr>
            <p:nvPr/>
          </p:nvSpPr>
          <p:spPr bwMode="auto">
            <a:xfrm>
              <a:off x="1746" y="3430"/>
              <a:ext cx="91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4" name="Arc 104"/>
            <p:cNvSpPr>
              <a:spLocks/>
            </p:cNvSpPr>
            <p:nvPr/>
          </p:nvSpPr>
          <p:spPr bwMode="auto">
            <a:xfrm flipH="1">
              <a:off x="2789" y="3430"/>
              <a:ext cx="91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5" name="Arc 105"/>
            <p:cNvSpPr>
              <a:spLocks/>
            </p:cNvSpPr>
            <p:nvPr/>
          </p:nvSpPr>
          <p:spPr bwMode="auto">
            <a:xfrm flipH="1" flipV="1">
              <a:off x="2472" y="2432"/>
              <a:ext cx="136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1996" name="Object 106"/>
            <p:cNvGraphicFramePr>
              <a:graphicFrameLocks noChangeAspect="1"/>
            </p:cNvGraphicFramePr>
            <p:nvPr/>
          </p:nvGraphicFramePr>
          <p:xfrm>
            <a:off x="2608" y="3324"/>
            <a:ext cx="215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0" name="Equation" r:id="rId9" imgW="152334" imgH="139639" progId="Equation.DSMT4">
                    <p:embed/>
                  </p:oleObj>
                </mc:Choice>
                <mc:Fallback>
                  <p:oleObj name="Equation" r:id="rId9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3324"/>
                          <a:ext cx="215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7" name="Object 107"/>
            <p:cNvGraphicFramePr>
              <a:graphicFrameLocks noChangeAspect="1"/>
            </p:cNvGraphicFramePr>
            <p:nvPr/>
          </p:nvGraphicFramePr>
          <p:xfrm>
            <a:off x="2381" y="2508"/>
            <a:ext cx="233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1" name="Equation" r:id="rId11" imgW="164957" imgH="203024" progId="Equation.DSMT4">
                    <p:embed/>
                  </p:oleObj>
                </mc:Choice>
                <mc:Fallback>
                  <p:oleObj name="Equation" r:id="rId11" imgW="164957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" y="2508"/>
                          <a:ext cx="233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8" name="Object 108"/>
            <p:cNvGraphicFramePr>
              <a:graphicFrameLocks noChangeAspect="1"/>
            </p:cNvGraphicFramePr>
            <p:nvPr/>
          </p:nvGraphicFramePr>
          <p:xfrm>
            <a:off x="1837" y="3315"/>
            <a:ext cx="180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2" name="Equation" r:id="rId13" imgW="126725" imgH="177415" progId="Equation.DSMT4">
                    <p:embed/>
                  </p:oleObj>
                </mc:Choice>
                <mc:Fallback>
                  <p:oleObj name="Equation" r:id="rId13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3315"/>
                          <a:ext cx="180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6414" name="Object 110"/>
          <p:cNvGraphicFramePr>
            <a:graphicFrameLocks noChangeAspect="1"/>
          </p:cNvGraphicFramePr>
          <p:nvPr/>
        </p:nvGraphicFramePr>
        <p:xfrm>
          <a:off x="5135033" y="3500438"/>
          <a:ext cx="5378451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15" imgW="1155700" imgH="203200" progId="Equation.DSMT4">
                  <p:embed/>
                </p:oleObj>
              </mc:Choice>
              <mc:Fallback>
                <p:oleObj name="Equation" r:id="rId15" imgW="1155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033" y="3500438"/>
                        <a:ext cx="5378451" cy="709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7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0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95251" y="115889"/>
            <a:ext cx="11952816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Classificação dos triângulos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Obtusângulo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Possui </a:t>
            </a:r>
            <a:r>
              <a:rPr lang="pt-BR" altLang="pt-BR" sz="3600">
                <a:solidFill>
                  <a:srgbClr val="FF0066"/>
                </a:solidFill>
              </a:rPr>
              <a:t>um</a:t>
            </a:r>
            <a:r>
              <a:rPr lang="pt-BR" altLang="pt-BR" sz="3600"/>
              <a:t> ângulo obtuso.</a:t>
            </a:r>
          </a:p>
        </p:txBody>
      </p:sp>
      <p:sp>
        <p:nvSpPr>
          <p:cNvPr id="238598" name="AutoShape 6"/>
          <p:cNvSpPr>
            <a:spLocks noChangeArrowheads="1"/>
          </p:cNvSpPr>
          <p:nvPr/>
        </p:nvSpPr>
        <p:spPr bwMode="auto">
          <a:xfrm>
            <a:off x="1775885" y="3860801"/>
            <a:ext cx="7776633" cy="936625"/>
          </a:xfrm>
          <a:prstGeom prst="triangle">
            <a:avLst>
              <a:gd name="adj" fmla="val 69681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238599" name="Arc 7"/>
          <p:cNvSpPr>
            <a:spLocks/>
          </p:cNvSpPr>
          <p:nvPr/>
        </p:nvSpPr>
        <p:spPr bwMode="auto">
          <a:xfrm>
            <a:off x="2734734" y="4652963"/>
            <a:ext cx="97367" cy="144462"/>
          </a:xfrm>
          <a:custGeom>
            <a:avLst/>
            <a:gdLst>
              <a:gd name="T0" fmla="*/ 0 w 21600"/>
              <a:gd name="T1" fmla="*/ 0 h 21600"/>
              <a:gd name="T2" fmla="*/ 2821791 w 21600"/>
              <a:gd name="T3" fmla="*/ 43216864 h 21600"/>
              <a:gd name="T4" fmla="*/ 0 w 21600"/>
              <a:gd name="T5" fmla="*/ 4321686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8601" name="Arc 9"/>
          <p:cNvSpPr>
            <a:spLocks/>
          </p:cNvSpPr>
          <p:nvPr/>
        </p:nvSpPr>
        <p:spPr bwMode="auto">
          <a:xfrm flipH="1" flipV="1">
            <a:off x="7054851" y="3875088"/>
            <a:ext cx="480483" cy="144462"/>
          </a:xfrm>
          <a:custGeom>
            <a:avLst/>
            <a:gdLst>
              <a:gd name="T0" fmla="*/ 0 w 21600"/>
              <a:gd name="T1" fmla="*/ 0 h 21600"/>
              <a:gd name="T2" fmla="*/ 1673380236 w 21600"/>
              <a:gd name="T3" fmla="*/ 43216864 h 21600"/>
              <a:gd name="T4" fmla="*/ 0 w 21600"/>
              <a:gd name="T5" fmla="*/ 4321686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8602" name="Arc 10"/>
          <p:cNvSpPr>
            <a:spLocks/>
          </p:cNvSpPr>
          <p:nvPr/>
        </p:nvSpPr>
        <p:spPr bwMode="auto">
          <a:xfrm flipH="1">
            <a:off x="8976785" y="4652963"/>
            <a:ext cx="95249" cy="144462"/>
          </a:xfrm>
          <a:custGeom>
            <a:avLst/>
            <a:gdLst>
              <a:gd name="T0" fmla="*/ 0 w 21600"/>
              <a:gd name="T1" fmla="*/ 0 h 21600"/>
              <a:gd name="T2" fmla="*/ 2584227 w 21600"/>
              <a:gd name="T3" fmla="*/ 43216864 h 21600"/>
              <a:gd name="T4" fmla="*/ 0 w 21600"/>
              <a:gd name="T5" fmla="*/ 4321686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6889751" y="3346450"/>
          <a:ext cx="45508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1" y="3346450"/>
                        <a:ext cx="45508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12"/>
          <p:cNvGraphicFramePr>
            <a:graphicFrameLocks noChangeAspect="1"/>
          </p:cNvGraphicFramePr>
          <p:nvPr/>
        </p:nvGraphicFramePr>
        <p:xfrm>
          <a:off x="9768417" y="4614863"/>
          <a:ext cx="45508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6" imgW="152202" imgH="177569" progId="Equation.DSMT4">
                  <p:embed/>
                </p:oleObj>
              </mc:Choice>
              <mc:Fallback>
                <p:oleObj name="Equation" r:id="rId6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8417" y="4614863"/>
                        <a:ext cx="45508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5" name="Object 13"/>
          <p:cNvGraphicFramePr>
            <a:graphicFrameLocks noChangeAspect="1"/>
          </p:cNvGraphicFramePr>
          <p:nvPr/>
        </p:nvGraphicFramePr>
        <p:xfrm>
          <a:off x="1200151" y="4572000"/>
          <a:ext cx="45508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1" y="4572000"/>
                        <a:ext cx="45508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6" name="Object 14"/>
          <p:cNvGraphicFramePr>
            <a:graphicFrameLocks noChangeAspect="1"/>
          </p:cNvGraphicFramePr>
          <p:nvPr/>
        </p:nvGraphicFramePr>
        <p:xfrm>
          <a:off x="6953251" y="4005263"/>
          <a:ext cx="48683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Equation" r:id="rId10" imgW="152334" imgH="139639" progId="Equation.DSMT4">
                  <p:embed/>
                </p:oleObj>
              </mc:Choice>
              <mc:Fallback>
                <p:oleObj name="Equation" r:id="rId10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1" y="4005263"/>
                        <a:ext cx="48683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7" name="Object 15"/>
          <p:cNvGraphicFramePr>
            <a:graphicFrameLocks noChangeAspect="1"/>
          </p:cNvGraphicFramePr>
          <p:nvPr/>
        </p:nvGraphicFramePr>
        <p:xfrm>
          <a:off x="4324352" y="5373689"/>
          <a:ext cx="3498849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quation" r:id="rId12" imgW="926698" imgH="177723" progId="Equation.DSMT4">
                  <p:embed/>
                </p:oleObj>
              </mc:Choice>
              <mc:Fallback>
                <p:oleObj name="Equation" r:id="rId12" imgW="92669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2" y="5373689"/>
                        <a:ext cx="3498849" cy="503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7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 build="p"/>
      <p:bldP spid="238598" grpId="0" animBg="1"/>
      <p:bldP spid="238599" grpId="0" animBg="1"/>
      <p:bldP spid="238601" grpId="0" animBg="1"/>
      <p:bldP spid="23860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43" name="Text Box 27"/>
          <p:cNvSpPr txBox="1">
            <a:spLocks noChangeArrowheads="1"/>
          </p:cNvSpPr>
          <p:nvPr/>
        </p:nvSpPr>
        <p:spPr bwMode="auto">
          <a:xfrm>
            <a:off x="239184" y="188913"/>
            <a:ext cx="11760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Definições Importantes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>
                <a:solidFill>
                  <a:srgbClr val="EE1100"/>
                </a:solidFill>
              </a:rPr>
              <a:t>Mediana de um triângulo</a:t>
            </a:r>
            <a:r>
              <a:rPr lang="pt-BR" altLang="pt-BR" sz="3600"/>
              <a:t> </a:t>
            </a:r>
            <a:r>
              <a:rPr lang="pt-BR" altLang="pt-BR" sz="3600" i="1"/>
              <a:t>− é um segmento que une um vértice ao ponto médio do lado oposto.</a:t>
            </a:r>
          </a:p>
        </p:txBody>
      </p:sp>
      <p:sp>
        <p:nvSpPr>
          <p:cNvPr id="367645" name="AutoShape 29"/>
          <p:cNvSpPr>
            <a:spLocks noChangeArrowheads="1"/>
          </p:cNvSpPr>
          <p:nvPr/>
        </p:nvSpPr>
        <p:spPr bwMode="auto">
          <a:xfrm>
            <a:off x="706967" y="3454400"/>
            <a:ext cx="4224867" cy="1441450"/>
          </a:xfrm>
          <a:prstGeom prst="triangle">
            <a:avLst>
              <a:gd name="adj" fmla="val 12074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graphicFrame>
        <p:nvGraphicFramePr>
          <p:cNvPr id="367646" name="Object 30"/>
          <p:cNvGraphicFramePr>
            <a:graphicFrameLocks noChangeAspect="1"/>
          </p:cNvGraphicFramePr>
          <p:nvPr/>
        </p:nvGraphicFramePr>
        <p:xfrm>
          <a:off x="886884" y="2997200"/>
          <a:ext cx="45508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884" y="2997200"/>
                        <a:ext cx="45508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47" name="Object 31"/>
          <p:cNvGraphicFramePr>
            <a:graphicFrameLocks noChangeAspect="1"/>
          </p:cNvGraphicFramePr>
          <p:nvPr/>
        </p:nvGraphicFramePr>
        <p:xfrm>
          <a:off x="4919134" y="4768851"/>
          <a:ext cx="455084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5" imgW="152202" imgH="177569" progId="Equation.DSMT4">
                  <p:embed/>
                </p:oleObj>
              </mc:Choice>
              <mc:Fallback>
                <p:oleObj name="Equation" r:id="rId5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134" y="4768851"/>
                        <a:ext cx="455084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48" name="Object 32"/>
          <p:cNvGraphicFramePr>
            <a:graphicFrameLocks noChangeAspect="1"/>
          </p:cNvGraphicFramePr>
          <p:nvPr/>
        </p:nvGraphicFramePr>
        <p:xfrm>
          <a:off x="239184" y="4797425"/>
          <a:ext cx="45508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84" y="4797425"/>
                        <a:ext cx="45508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50" name="Object 34"/>
          <p:cNvGraphicFramePr>
            <a:graphicFrameLocks noChangeAspect="1"/>
          </p:cNvGraphicFramePr>
          <p:nvPr/>
        </p:nvGraphicFramePr>
        <p:xfrm>
          <a:off x="2205567" y="4914900"/>
          <a:ext cx="747184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567" y="4914900"/>
                        <a:ext cx="747184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Arc 38"/>
          <p:cNvSpPr>
            <a:spLocks/>
          </p:cNvSpPr>
          <p:nvPr/>
        </p:nvSpPr>
        <p:spPr bwMode="auto">
          <a:xfrm>
            <a:off x="814917" y="4541323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15600249 w 21600"/>
              <a:gd name="T3" fmla="*/ 691479253 h 21600"/>
              <a:gd name="T4" fmla="*/ 0 w 21600"/>
              <a:gd name="T5" fmla="*/ 6914792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67657" name="Line 41"/>
          <p:cNvSpPr>
            <a:spLocks noChangeShapeType="1"/>
          </p:cNvSpPr>
          <p:nvPr/>
        </p:nvSpPr>
        <p:spPr bwMode="auto">
          <a:xfrm>
            <a:off x="3295651" y="4765675"/>
            <a:ext cx="1905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7662" name="Line 46"/>
          <p:cNvSpPr>
            <a:spLocks noChangeShapeType="1"/>
          </p:cNvSpPr>
          <p:nvPr/>
        </p:nvSpPr>
        <p:spPr bwMode="auto">
          <a:xfrm>
            <a:off x="1225551" y="4781550"/>
            <a:ext cx="1905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7663" name="Line 47"/>
          <p:cNvSpPr>
            <a:spLocks noChangeShapeType="1"/>
          </p:cNvSpPr>
          <p:nvPr/>
        </p:nvSpPr>
        <p:spPr bwMode="auto">
          <a:xfrm>
            <a:off x="1217084" y="3470275"/>
            <a:ext cx="1407583" cy="1454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367664" name="Object 48"/>
          <p:cNvGraphicFramePr>
            <a:graphicFrameLocks noChangeAspect="1"/>
          </p:cNvGraphicFramePr>
          <p:nvPr/>
        </p:nvGraphicFramePr>
        <p:xfrm>
          <a:off x="5126567" y="3160714"/>
          <a:ext cx="6538384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11" imgW="1777229" imgH="253890" progId="Equation.DSMT4">
                  <p:embed/>
                </p:oleObj>
              </mc:Choice>
              <mc:Fallback>
                <p:oleObj name="Equation" r:id="rId11" imgW="177722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567" y="3160714"/>
                        <a:ext cx="6538384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65" name="Object 49"/>
          <p:cNvGraphicFramePr>
            <a:graphicFrameLocks noChangeAspect="1"/>
          </p:cNvGraphicFramePr>
          <p:nvPr/>
        </p:nvGraphicFramePr>
        <p:xfrm>
          <a:off x="5177367" y="4076700"/>
          <a:ext cx="66802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13" imgW="1816100" imgH="228600" progId="Equation.DSMT4">
                  <p:embed/>
                </p:oleObj>
              </mc:Choice>
              <mc:Fallback>
                <p:oleObj name="Equation" r:id="rId13" imgW="1816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367" y="4076700"/>
                        <a:ext cx="66802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0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7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43" grpId="0" build="p"/>
      <p:bldP spid="367645" grpId="0" animBg="1"/>
      <p:bldP spid="367657" grpId="0" animBg="1"/>
      <p:bldP spid="367662" grpId="0" animBg="1"/>
      <p:bldP spid="36766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07951" y="115889"/>
            <a:ext cx="1199938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Definições Importantes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>
                <a:solidFill>
                  <a:srgbClr val="EE1100"/>
                </a:solidFill>
              </a:rPr>
              <a:t>Bissetriz interna de um triângulo</a:t>
            </a:r>
            <a:r>
              <a:rPr lang="pt-BR" altLang="pt-BR" sz="3600"/>
              <a:t> </a:t>
            </a:r>
            <a:r>
              <a:rPr lang="pt-BR" altLang="pt-BR" sz="3600" i="1"/>
              <a:t>− é o segmento que une um vértice ao lado oposto e que divide o ângulo desse vértice em dois ângulos congruentes.</a:t>
            </a:r>
          </a:p>
        </p:txBody>
      </p:sp>
      <p:graphicFrame>
        <p:nvGraphicFramePr>
          <p:cNvPr id="411661" name="Object 13"/>
          <p:cNvGraphicFramePr>
            <a:graphicFrameLocks noChangeAspect="1"/>
          </p:cNvGraphicFramePr>
          <p:nvPr/>
        </p:nvGraphicFramePr>
        <p:xfrm>
          <a:off x="5266267" y="3592514"/>
          <a:ext cx="6258984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3" imgW="1701800" imgH="254000" progId="Equation.DSMT4">
                  <p:embed/>
                </p:oleObj>
              </mc:Choice>
              <mc:Fallback>
                <p:oleObj name="Equation" r:id="rId3" imgW="1701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6267" y="3592514"/>
                        <a:ext cx="6258984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62" name="Object 14"/>
          <p:cNvGraphicFramePr>
            <a:graphicFrameLocks noChangeAspect="1"/>
          </p:cNvGraphicFramePr>
          <p:nvPr/>
        </p:nvGraphicFramePr>
        <p:xfrm>
          <a:off x="5317067" y="4672013"/>
          <a:ext cx="640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5" imgW="1739900" imgH="228600" progId="Equation.DSMT4">
                  <p:embed/>
                </p:oleObj>
              </mc:Choice>
              <mc:Fallback>
                <p:oleObj name="Equation" r:id="rId5" imgW="173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067" y="4672013"/>
                        <a:ext cx="64008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2" name="AutoShape 4"/>
          <p:cNvSpPr>
            <a:spLocks noChangeArrowheads="1"/>
          </p:cNvSpPr>
          <p:nvPr/>
        </p:nvSpPr>
        <p:spPr bwMode="auto">
          <a:xfrm>
            <a:off x="1162051" y="4451350"/>
            <a:ext cx="4224867" cy="1441450"/>
          </a:xfrm>
          <a:prstGeom prst="triangle">
            <a:avLst>
              <a:gd name="adj" fmla="val 12074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1367367" y="4005264"/>
          <a:ext cx="455084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367" y="4005264"/>
                        <a:ext cx="455084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5399617" y="5776913"/>
          <a:ext cx="45508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9" imgW="152202" imgH="177569" progId="Equation.DSMT4">
                  <p:embed/>
                </p:oleObj>
              </mc:Choice>
              <mc:Fallback>
                <p:oleObj name="Equation" r:id="rId9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617" y="5776913"/>
                        <a:ext cx="45508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5" name="Object 7"/>
          <p:cNvGraphicFramePr>
            <a:graphicFrameLocks noChangeAspect="1"/>
          </p:cNvGraphicFramePr>
          <p:nvPr/>
        </p:nvGraphicFramePr>
        <p:xfrm>
          <a:off x="719667" y="5805489"/>
          <a:ext cx="455084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Equation" r:id="rId11" imgW="152268" imgH="164957" progId="Equation.DSMT4">
                  <p:embed/>
                </p:oleObj>
              </mc:Choice>
              <mc:Fallback>
                <p:oleObj name="Equation" r:id="rId11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7" y="5805489"/>
                        <a:ext cx="455084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2484967" y="5822950"/>
          <a:ext cx="53975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13" imgW="165028" imgH="228501" progId="Equation.DSMT4">
                  <p:embed/>
                </p:oleObj>
              </mc:Choice>
              <mc:Fallback>
                <p:oleObj name="Equation" r:id="rId1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967" y="5822950"/>
                        <a:ext cx="539751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Arc 9"/>
          <p:cNvSpPr>
            <a:spLocks/>
          </p:cNvSpPr>
          <p:nvPr/>
        </p:nvSpPr>
        <p:spPr bwMode="auto">
          <a:xfrm>
            <a:off x="1295400" y="5549386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15600249 w 21600"/>
              <a:gd name="T3" fmla="*/ 691479253 h 21600"/>
              <a:gd name="T4" fmla="*/ 0 w 21600"/>
              <a:gd name="T5" fmla="*/ 6914792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>
            <a:off x="1703918" y="4478338"/>
            <a:ext cx="933449" cy="13827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11664" name="Arc 16"/>
          <p:cNvSpPr>
            <a:spLocks/>
          </p:cNvSpPr>
          <p:nvPr/>
        </p:nvSpPr>
        <p:spPr bwMode="auto">
          <a:xfrm flipV="1">
            <a:off x="1866901" y="4496078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43218046 w 21600"/>
              <a:gd name="T3" fmla="*/ 43216864 h 21600"/>
              <a:gd name="T4" fmla="*/ 0 w 21600"/>
              <a:gd name="T5" fmla="*/ 4321686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11665" name="Arc 17"/>
          <p:cNvSpPr>
            <a:spLocks/>
          </p:cNvSpPr>
          <p:nvPr/>
        </p:nvSpPr>
        <p:spPr bwMode="auto">
          <a:xfrm rot="2897632" flipV="1">
            <a:off x="1741488" y="4414838"/>
            <a:ext cx="111125" cy="368300"/>
          </a:xfrm>
          <a:custGeom>
            <a:avLst/>
            <a:gdLst>
              <a:gd name="T0" fmla="*/ 0 w 17805"/>
              <a:gd name="T1" fmla="*/ 0 h 21600"/>
              <a:gd name="T2" fmla="*/ 27016001 w 17805"/>
              <a:gd name="T3" fmla="*/ 250623649 h 21600"/>
              <a:gd name="T4" fmla="*/ 0 w 17805"/>
              <a:gd name="T5" fmla="*/ 577684241 h 21600"/>
              <a:gd name="T6" fmla="*/ 0 60000 65536"/>
              <a:gd name="T7" fmla="*/ 0 60000 65536"/>
              <a:gd name="T8" fmla="*/ 0 60000 65536"/>
              <a:gd name="T9" fmla="*/ 0 w 17805"/>
              <a:gd name="T10" fmla="*/ 0 h 21600"/>
              <a:gd name="T11" fmla="*/ 17805 w 17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05" h="21600" fill="none" extrusionOk="0">
                <a:moveTo>
                  <a:pt x="-1" y="0"/>
                </a:moveTo>
                <a:cubicBezTo>
                  <a:pt x="7116" y="0"/>
                  <a:pt x="13775" y="3505"/>
                  <a:pt x="17804" y="9371"/>
                </a:cubicBezTo>
              </a:path>
              <a:path w="17805" h="21600" stroke="0" extrusionOk="0">
                <a:moveTo>
                  <a:pt x="-1" y="0"/>
                </a:moveTo>
                <a:cubicBezTo>
                  <a:pt x="7116" y="0"/>
                  <a:pt x="13775" y="3505"/>
                  <a:pt x="17804" y="937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411667" name="Object 19"/>
          <p:cNvGraphicFramePr>
            <a:graphicFrameLocks noGrp="1" noChangeAspect="1"/>
          </p:cNvGraphicFramePr>
          <p:nvPr>
            <p:ph/>
          </p:nvPr>
        </p:nvGraphicFramePr>
        <p:xfrm>
          <a:off x="5537200" y="3067050"/>
          <a:ext cx="1117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15" imgW="837836" imgH="266584" progId="Equation.DSMT4">
                  <p:embed/>
                </p:oleObj>
              </mc:Choice>
              <mc:Fallback>
                <p:oleObj name="Equation" r:id="rId15" imgW="837836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067050"/>
                        <a:ext cx="1117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61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 build="p"/>
      <p:bldP spid="411652" grpId="0" animBg="1"/>
      <p:bldP spid="411660" grpId="0" animBg="1"/>
      <p:bldP spid="411664" grpId="0" animBg="1"/>
      <p:bldP spid="4116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Grp="1" noChangeArrowheads="1"/>
          </p:cNvSpPr>
          <p:nvPr>
            <p:ph type="title"/>
          </p:nvPr>
        </p:nvSpPr>
        <p:spPr>
          <a:xfrm>
            <a:off x="1333954" y="985856"/>
            <a:ext cx="3022660" cy="424147"/>
          </a:xfrm>
        </p:spPr>
        <p:txBody>
          <a:bodyPr/>
          <a:lstStyle/>
          <a:p>
            <a:pPr algn="l" eaLnBrk="1" hangingPunct="1"/>
            <a:r>
              <a:rPr lang="pt-BR" altLang="pt-BR" sz="1200" b="1">
                <a:latin typeface="Verdana" pitchFamily="34" charset="0"/>
              </a:rPr>
              <a:t>Medindo ângulos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B3282-D40C-483A-8F8C-6C19E13FA35B}" type="slidenum">
              <a:rPr lang="pt-BR" altLang="pt-BR"/>
              <a:pPr>
                <a:defRPr/>
              </a:pPr>
              <a:t>5</a:t>
            </a:fld>
            <a:endParaRPr lang="pt-BR" altLang="pt-BR"/>
          </a:p>
        </p:txBody>
      </p: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503246" y="664880"/>
          <a:ext cx="4005477" cy="532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m de bitmap" r:id="rId3" imgW="2133898" imgH="3877216" progId="Paint.Picture">
                  <p:embed/>
                </p:oleObj>
              </mc:Choice>
              <mc:Fallback>
                <p:oleObj name="Imagem de bitmap" r:id="rId3" imgW="2133898" imgH="387721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246" y="664880"/>
                        <a:ext cx="4005477" cy="5321900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27"/>
          <p:cNvSpPr txBox="1">
            <a:spLocks noChangeArrowheads="1"/>
          </p:cNvSpPr>
          <p:nvPr/>
        </p:nvSpPr>
        <p:spPr bwMode="auto">
          <a:xfrm>
            <a:off x="1326713" y="1970382"/>
            <a:ext cx="4711368" cy="248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3" tIns="43627" rIns="87253" bIns="43627">
            <a:spAutoFit/>
          </a:bodyPr>
          <a:lstStyle>
            <a:lvl1pPr marL="374650" indent="-374650"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1213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200" dirty="0">
                <a:latin typeface="Verdana" pitchFamily="34" charset="0"/>
              </a:rPr>
              <a:t>Os ângulos são medidos em graus: símbolo (°).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 dirty="0">
                <a:latin typeface="Verdana" pitchFamily="34" charset="0"/>
              </a:rPr>
              <a:t>A volta completa num círculo gera um ângulo de 360° (360 graus).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 dirty="0">
                <a:latin typeface="Verdana" pitchFamily="34" charset="0"/>
              </a:rPr>
              <a:t>Uma abertura de meia volta no círculo gera um ângulo de 180° ou ângulo raso.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 dirty="0">
                <a:latin typeface="Verdana" pitchFamily="34" charset="0"/>
              </a:rPr>
              <a:t>Metade de meia volta no círculo gera um ângulo de 90° ou ângulo reto.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 dirty="0">
                <a:latin typeface="Verdana" pitchFamily="34" charset="0"/>
              </a:rPr>
              <a:t>Para medir ângulos usamos um instrumento chamado </a:t>
            </a:r>
            <a:r>
              <a:rPr lang="pt-BR" altLang="pt-BR" sz="1200" b="1" dirty="0">
                <a:latin typeface="Verdana" pitchFamily="34" charset="0"/>
              </a:rPr>
              <a:t>transferidor</a:t>
            </a:r>
            <a:r>
              <a:rPr lang="pt-BR" altLang="pt-BR" sz="1200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166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143934" y="115889"/>
            <a:ext cx="1195281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Teorema Importante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>
                <a:solidFill>
                  <a:srgbClr val="EE1100"/>
                </a:solidFill>
              </a:rPr>
              <a:t>Teorema do ângulo externo</a:t>
            </a:r>
            <a:r>
              <a:rPr lang="pt-BR" altLang="pt-BR" sz="3600"/>
              <a:t> </a:t>
            </a:r>
            <a:r>
              <a:rPr lang="pt-BR" altLang="pt-BR" sz="3600" i="1"/>
              <a:t>−</a:t>
            </a:r>
            <a:r>
              <a:rPr lang="pt-BR" altLang="pt-BR" sz="3600"/>
              <a:t> </a:t>
            </a:r>
            <a:r>
              <a:rPr lang="pt-BR" altLang="pt-BR" sz="3600" i="1"/>
              <a:t>Dado um ▲ABC um ângulo externo deste triângulo é sempre maior que qualquer um dos ângulos internos não adjacentes.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32101" y="3429000"/>
            <a:ext cx="5568951" cy="2300288"/>
            <a:chOff x="567" y="2277"/>
            <a:chExt cx="2631" cy="1449"/>
          </a:xfrm>
        </p:grpSpPr>
        <p:sp>
          <p:nvSpPr>
            <p:cNvPr id="46084" name="AutoShape 11"/>
            <p:cNvSpPr>
              <a:spLocks noChangeArrowheads="1"/>
            </p:cNvSpPr>
            <p:nvPr/>
          </p:nvSpPr>
          <p:spPr bwMode="auto">
            <a:xfrm>
              <a:off x="754" y="2558"/>
              <a:ext cx="1996" cy="908"/>
            </a:xfrm>
            <a:prstGeom prst="triangle">
              <a:avLst>
                <a:gd name="adj" fmla="val 12074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46085" name="Object 12"/>
            <p:cNvGraphicFramePr>
              <a:graphicFrameLocks noChangeAspect="1"/>
            </p:cNvGraphicFramePr>
            <p:nvPr/>
          </p:nvGraphicFramePr>
          <p:xfrm>
            <a:off x="896" y="2277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4" name="Equation" r:id="rId4" imgW="152268" imgH="164957" progId="Equation.DSMT4">
                    <p:embed/>
                  </p:oleObj>
                </mc:Choice>
                <mc:Fallback>
                  <p:oleObj name="Equation" r:id="rId4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" y="2277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6" name="Object 13"/>
            <p:cNvGraphicFramePr>
              <a:graphicFrameLocks noChangeAspect="1"/>
            </p:cNvGraphicFramePr>
            <p:nvPr/>
          </p:nvGraphicFramePr>
          <p:xfrm>
            <a:off x="2653" y="3475"/>
            <a:ext cx="215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5" name="Equation" r:id="rId6" imgW="152202" imgH="177569" progId="Equation.DSMT4">
                    <p:embed/>
                  </p:oleObj>
                </mc:Choice>
                <mc:Fallback>
                  <p:oleObj name="Equation" r:id="rId6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3475"/>
                          <a:ext cx="215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7" name="Object 14"/>
            <p:cNvGraphicFramePr>
              <a:graphicFrameLocks noChangeAspect="1"/>
            </p:cNvGraphicFramePr>
            <p:nvPr/>
          </p:nvGraphicFramePr>
          <p:xfrm>
            <a:off x="567" y="3430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6" name="Equation" r:id="rId8" imgW="152268" imgH="164957" progId="Equation.DSMT4">
                    <p:embed/>
                  </p:oleObj>
                </mc:Choice>
                <mc:Fallback>
                  <p:oleObj name="Equation" r:id="rId8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3430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8" name="Arc 16"/>
            <p:cNvSpPr>
              <a:spLocks/>
            </p:cNvSpPr>
            <p:nvPr/>
          </p:nvSpPr>
          <p:spPr bwMode="auto">
            <a:xfrm>
              <a:off x="817" y="3250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6089" name="Line 20"/>
            <p:cNvSpPr>
              <a:spLocks noChangeShapeType="1"/>
            </p:cNvSpPr>
            <p:nvPr/>
          </p:nvSpPr>
          <p:spPr bwMode="auto">
            <a:xfrm>
              <a:off x="747" y="3475"/>
              <a:ext cx="24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46090" name="Arc 21"/>
            <p:cNvSpPr>
              <a:spLocks/>
            </p:cNvSpPr>
            <p:nvPr/>
          </p:nvSpPr>
          <p:spPr bwMode="auto">
            <a:xfrm rot="4602920" flipH="1">
              <a:off x="2596" y="3278"/>
              <a:ext cx="219" cy="174"/>
            </a:xfrm>
            <a:custGeom>
              <a:avLst/>
              <a:gdLst>
                <a:gd name="T0" fmla="*/ 0 w 21600"/>
                <a:gd name="T1" fmla="*/ 0 h 32838"/>
                <a:gd name="T2" fmla="*/ 0 w 21600"/>
                <a:gd name="T3" fmla="*/ 0 h 32838"/>
                <a:gd name="T4" fmla="*/ 0 w 21600"/>
                <a:gd name="T5" fmla="*/ 0 h 328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838"/>
                <a:gd name="T11" fmla="*/ 21600 w 21600"/>
                <a:gd name="T12" fmla="*/ 32838 h 32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83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</a:path>
                <a:path w="21600" h="3283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64"/>
                    <a:pt x="20508" y="29452"/>
                    <a:pt x="18446" y="328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46091" name="Object 22"/>
            <p:cNvGraphicFramePr>
              <a:graphicFrameLocks noChangeAspect="1"/>
            </p:cNvGraphicFramePr>
            <p:nvPr/>
          </p:nvGraphicFramePr>
          <p:xfrm>
            <a:off x="2699" y="3039"/>
            <a:ext cx="229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7" name="Equation" r:id="rId10" imgW="152334" imgH="139639" progId="Equation.DSMT4">
                    <p:embed/>
                  </p:oleObj>
                </mc:Choice>
                <mc:Fallback>
                  <p:oleObj name="Equation" r:id="rId10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3039"/>
                          <a:ext cx="229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453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1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143934" y="115888"/>
            <a:ext cx="1185756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Em particular temos que</a:t>
            </a:r>
          </a:p>
        </p:txBody>
      </p:sp>
      <p:sp>
        <p:nvSpPr>
          <p:cNvPr id="273413" name="AutoShape 5"/>
          <p:cNvSpPr>
            <a:spLocks noChangeArrowheads="1"/>
          </p:cNvSpPr>
          <p:nvPr/>
        </p:nvSpPr>
        <p:spPr bwMode="auto">
          <a:xfrm>
            <a:off x="3420533" y="1498600"/>
            <a:ext cx="4224867" cy="1441450"/>
          </a:xfrm>
          <a:prstGeom prst="triangle">
            <a:avLst>
              <a:gd name="adj" fmla="val 12074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graphicFrame>
        <p:nvGraphicFramePr>
          <p:cNvPr id="273414" name="Object 6"/>
          <p:cNvGraphicFramePr>
            <a:graphicFrameLocks noChangeAspect="1"/>
          </p:cNvGraphicFramePr>
          <p:nvPr/>
        </p:nvGraphicFramePr>
        <p:xfrm>
          <a:off x="3721101" y="1052514"/>
          <a:ext cx="455084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1" y="1052514"/>
                        <a:ext cx="455084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5" name="Object 7"/>
          <p:cNvGraphicFramePr>
            <a:graphicFrameLocks noChangeAspect="1"/>
          </p:cNvGraphicFramePr>
          <p:nvPr/>
        </p:nvGraphicFramePr>
        <p:xfrm>
          <a:off x="7440084" y="2954338"/>
          <a:ext cx="45508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6" imgW="152202" imgH="177569" progId="Equation.DSMT4">
                  <p:embed/>
                </p:oleObj>
              </mc:Choice>
              <mc:Fallback>
                <p:oleObj name="Equation" r:id="rId6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084" y="2954338"/>
                        <a:ext cx="45508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6" name="Object 8"/>
          <p:cNvGraphicFramePr>
            <a:graphicFrameLocks noChangeAspect="1"/>
          </p:cNvGraphicFramePr>
          <p:nvPr/>
        </p:nvGraphicFramePr>
        <p:xfrm>
          <a:off x="3024717" y="2882900"/>
          <a:ext cx="45508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717" y="2882900"/>
                        <a:ext cx="45508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7" name="Arc 9"/>
          <p:cNvSpPr>
            <a:spLocks/>
          </p:cNvSpPr>
          <p:nvPr/>
        </p:nvSpPr>
        <p:spPr bwMode="auto">
          <a:xfrm>
            <a:off x="3553884" y="2596636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15600249 w 21600"/>
              <a:gd name="T3" fmla="*/ 691479253 h 21600"/>
              <a:gd name="T4" fmla="*/ 0 w 21600"/>
              <a:gd name="T5" fmla="*/ 6914792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3418" name="Line 10"/>
          <p:cNvSpPr>
            <a:spLocks noChangeShapeType="1"/>
          </p:cNvSpPr>
          <p:nvPr/>
        </p:nvSpPr>
        <p:spPr bwMode="auto">
          <a:xfrm>
            <a:off x="3405718" y="2954338"/>
            <a:ext cx="51879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73419" name="Arc 11"/>
          <p:cNvSpPr>
            <a:spLocks/>
          </p:cNvSpPr>
          <p:nvPr/>
        </p:nvSpPr>
        <p:spPr bwMode="auto">
          <a:xfrm rot="4602920" flipH="1">
            <a:off x="7390078" y="2638703"/>
            <a:ext cx="347662" cy="369332"/>
          </a:xfrm>
          <a:custGeom>
            <a:avLst/>
            <a:gdLst>
              <a:gd name="T0" fmla="*/ 0 w 21600"/>
              <a:gd name="T1" fmla="*/ 0 h 32838"/>
              <a:gd name="T2" fmla="*/ 1237986783 w 21600"/>
              <a:gd name="T3" fmla="*/ 1216897342 h 32838"/>
              <a:gd name="T4" fmla="*/ 0 w 21600"/>
              <a:gd name="T5" fmla="*/ 800445499 h 32838"/>
              <a:gd name="T6" fmla="*/ 0 60000 65536"/>
              <a:gd name="T7" fmla="*/ 0 60000 65536"/>
              <a:gd name="T8" fmla="*/ 0 60000 65536"/>
              <a:gd name="T9" fmla="*/ 0 w 21600"/>
              <a:gd name="T10" fmla="*/ 0 h 32838"/>
              <a:gd name="T11" fmla="*/ 21600 w 21600"/>
              <a:gd name="T12" fmla="*/ 32838 h 32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83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4"/>
                  <a:pt x="20508" y="29452"/>
                  <a:pt x="18446" y="32838"/>
                </a:cubicBezTo>
              </a:path>
              <a:path w="21600" h="3283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4"/>
                  <a:pt x="20508" y="29452"/>
                  <a:pt x="18446" y="3283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273420" name="Object 12"/>
          <p:cNvGraphicFramePr>
            <a:graphicFrameLocks noChangeAspect="1"/>
          </p:cNvGraphicFramePr>
          <p:nvPr/>
        </p:nvGraphicFramePr>
        <p:xfrm>
          <a:off x="7550151" y="2305051"/>
          <a:ext cx="484716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10" imgW="152334" imgH="139639" progId="Equation.DSMT4">
                  <p:embed/>
                </p:oleObj>
              </mc:Choice>
              <mc:Fallback>
                <p:oleObj name="Equation" r:id="rId10" imgW="152334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1" y="2305051"/>
                        <a:ext cx="484716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21" name="Arc 13"/>
          <p:cNvSpPr>
            <a:spLocks/>
          </p:cNvSpPr>
          <p:nvPr/>
        </p:nvSpPr>
        <p:spPr bwMode="auto">
          <a:xfrm flipV="1">
            <a:off x="3850218" y="1480623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676401993 w 21600"/>
              <a:gd name="T3" fmla="*/ 2821791 h 21600"/>
              <a:gd name="T4" fmla="*/ 0 w 21600"/>
              <a:gd name="T5" fmla="*/ 282179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3422" name="Arc 14"/>
          <p:cNvSpPr>
            <a:spLocks/>
          </p:cNvSpPr>
          <p:nvPr/>
        </p:nvSpPr>
        <p:spPr bwMode="auto">
          <a:xfrm>
            <a:off x="3505201" y="2668073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41348892 w 21600"/>
              <a:gd name="T3" fmla="*/ 41348892 h 21600"/>
              <a:gd name="T4" fmla="*/ 0 w 21600"/>
              <a:gd name="T5" fmla="*/ 4134889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73423" name="Arc 15"/>
          <p:cNvSpPr>
            <a:spLocks/>
          </p:cNvSpPr>
          <p:nvPr/>
        </p:nvSpPr>
        <p:spPr bwMode="auto">
          <a:xfrm flipH="1">
            <a:off x="6864351" y="2631559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43216864 w 21600"/>
              <a:gd name="T3" fmla="*/ 215600249 h 21600"/>
              <a:gd name="T4" fmla="*/ 0 w 21600"/>
              <a:gd name="T5" fmla="*/ 21560024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73424" name="Object 16"/>
          <p:cNvGraphicFramePr>
            <a:graphicFrameLocks noChangeAspect="1"/>
          </p:cNvGraphicFramePr>
          <p:nvPr/>
        </p:nvGraphicFramePr>
        <p:xfrm>
          <a:off x="3695700" y="2349501"/>
          <a:ext cx="52493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quation" r:id="rId12" imgW="164957" imgH="203024" progId="Equation.DSMT4">
                  <p:embed/>
                </p:oleObj>
              </mc:Choice>
              <mc:Fallback>
                <p:oleObj name="Equation" r:id="rId12" imgW="164957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349501"/>
                        <a:ext cx="52493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25" name="Object 17"/>
          <p:cNvGraphicFramePr>
            <a:graphicFrameLocks noChangeAspect="1"/>
          </p:cNvGraphicFramePr>
          <p:nvPr/>
        </p:nvGraphicFramePr>
        <p:xfrm>
          <a:off x="3983567" y="1700213"/>
          <a:ext cx="404284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14" imgW="126780" imgH="164814" progId="Equation.DSMT4">
                  <p:embed/>
                </p:oleObj>
              </mc:Choice>
              <mc:Fallback>
                <p:oleObj name="Equation" r:id="rId14" imgW="126780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567" y="1700213"/>
                        <a:ext cx="404284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26" name="Freeform 18"/>
          <p:cNvSpPr>
            <a:spLocks/>
          </p:cNvSpPr>
          <p:nvPr/>
        </p:nvSpPr>
        <p:spPr bwMode="auto">
          <a:xfrm rot="-1544883">
            <a:off x="6301317" y="2170391"/>
            <a:ext cx="863600" cy="369332"/>
          </a:xfrm>
          <a:custGeom>
            <a:avLst/>
            <a:gdLst>
              <a:gd name="T0" fmla="*/ 2147483647 w 461"/>
              <a:gd name="T1" fmla="*/ 2147483647 h 590"/>
              <a:gd name="T2" fmla="*/ 2147483647 w 461"/>
              <a:gd name="T3" fmla="*/ 2147483647 h 590"/>
              <a:gd name="T4" fmla="*/ 2147483647 w 461"/>
              <a:gd name="T5" fmla="*/ 2147483647 h 590"/>
              <a:gd name="T6" fmla="*/ 2147483647 w 461"/>
              <a:gd name="T7" fmla="*/ 0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461"/>
              <a:gd name="T13" fmla="*/ 0 h 590"/>
              <a:gd name="T14" fmla="*/ 461 w 461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1" h="590">
                <a:moveTo>
                  <a:pt x="53" y="590"/>
                </a:moveTo>
                <a:cubicBezTo>
                  <a:pt x="26" y="476"/>
                  <a:pt x="0" y="363"/>
                  <a:pt x="53" y="272"/>
                </a:cubicBezTo>
                <a:cubicBezTo>
                  <a:pt x="106" y="181"/>
                  <a:pt x="302" y="90"/>
                  <a:pt x="370" y="45"/>
                </a:cubicBezTo>
                <a:cubicBezTo>
                  <a:pt x="438" y="0"/>
                  <a:pt x="449" y="0"/>
                  <a:pt x="461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273427" name="Object 19"/>
          <p:cNvGraphicFramePr>
            <a:graphicFrameLocks noChangeAspect="1"/>
          </p:cNvGraphicFramePr>
          <p:nvPr/>
        </p:nvGraphicFramePr>
        <p:xfrm>
          <a:off x="5903384" y="1392239"/>
          <a:ext cx="268393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16" imgW="901309" imgH="253890" progId="Equation.DSMT4">
                  <p:embed/>
                </p:oleObj>
              </mc:Choice>
              <mc:Fallback>
                <p:oleObj name="Equation" r:id="rId16" imgW="90130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384" y="1392239"/>
                        <a:ext cx="268393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29" name="Text Box 21"/>
          <p:cNvSpPr txBox="1">
            <a:spLocks noChangeArrowheads="1"/>
          </p:cNvSpPr>
          <p:nvPr/>
        </p:nvSpPr>
        <p:spPr bwMode="auto">
          <a:xfrm>
            <a:off x="239185" y="3435350"/>
            <a:ext cx="1185756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Agora como</a:t>
            </a:r>
          </a:p>
        </p:txBody>
      </p:sp>
      <p:graphicFrame>
        <p:nvGraphicFramePr>
          <p:cNvPr id="273431" name="Object 23"/>
          <p:cNvGraphicFramePr>
            <a:graphicFrameLocks noChangeAspect="1"/>
          </p:cNvGraphicFramePr>
          <p:nvPr/>
        </p:nvGraphicFramePr>
        <p:xfrm>
          <a:off x="3898901" y="4941888"/>
          <a:ext cx="334856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18" imgW="837836" imgH="203112" progId="Equation.DSMT4">
                  <p:embed/>
                </p:oleObj>
              </mc:Choice>
              <mc:Fallback>
                <p:oleObj name="Equation" r:id="rId18" imgW="83783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1" y="4941888"/>
                        <a:ext cx="3348567" cy="6096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32" name="Object 24"/>
          <p:cNvGraphicFramePr>
            <a:graphicFrameLocks noChangeAspect="1"/>
          </p:cNvGraphicFramePr>
          <p:nvPr/>
        </p:nvGraphicFramePr>
        <p:xfrm>
          <a:off x="3024718" y="4076701"/>
          <a:ext cx="623993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20" imgW="1562100" imgH="254000" progId="Equation.DSMT4">
                  <p:embed/>
                </p:oleObj>
              </mc:Choice>
              <mc:Fallback>
                <p:oleObj name="Equation" r:id="rId20" imgW="156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718" y="4076701"/>
                        <a:ext cx="623993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7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/>
      <p:bldP spid="273413" grpId="0" animBg="1"/>
      <p:bldP spid="273417" grpId="0" animBg="1"/>
      <p:bldP spid="273418" grpId="0" animBg="1"/>
      <p:bldP spid="273419" grpId="0" animBg="1"/>
      <p:bldP spid="273421" grpId="0" animBg="1"/>
      <p:bldP spid="273422" grpId="0" animBg="1"/>
      <p:bldP spid="273423" grpId="0" animBg="1"/>
      <p:bldP spid="273426" grpId="0" animBg="1"/>
      <p:bldP spid="2734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82" name="Text Box 50"/>
          <p:cNvSpPr txBox="1">
            <a:spLocks noChangeArrowheads="1"/>
          </p:cNvSpPr>
          <p:nvPr/>
        </p:nvSpPr>
        <p:spPr bwMode="auto">
          <a:xfrm>
            <a:off x="143934" y="115889"/>
            <a:ext cx="119528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Observação</a:t>
            </a:r>
            <a:r>
              <a:rPr lang="pt-BR" altLang="pt-BR" sz="3600"/>
              <a:t> ]</a:t>
            </a:r>
          </a:p>
          <a:p>
            <a:pPr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pt-BR" altLang="pt-BR" sz="3600" i="1"/>
              <a:t> Ao maior lado opõe-se o maior ângulo,</a:t>
            </a:r>
          </a:p>
          <a:p>
            <a:pPr algn="just" eaLnBrk="1" hangingPunct="1">
              <a:spcBef>
                <a:spcPct val="50000"/>
              </a:spcBef>
              <a:buFontTx/>
              <a:buAutoNum type="arabicParenBoth"/>
            </a:pPr>
            <a:r>
              <a:rPr lang="pt-BR" altLang="pt-BR" sz="3600" i="1"/>
              <a:t> Em todo triângulo, cada lado é menor que a soma dos outros dois (</a:t>
            </a:r>
            <a:r>
              <a:rPr lang="pt-BR" altLang="pt-BR" sz="3600" i="1">
                <a:solidFill>
                  <a:srgbClr val="EE1100"/>
                </a:solidFill>
              </a:rPr>
              <a:t>desigualdade triangular</a:t>
            </a:r>
            <a:r>
              <a:rPr lang="pt-BR" altLang="pt-BR" sz="3600" i="1"/>
              <a:t>), ou seja: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390652" y="4459288"/>
            <a:ext cx="5135033" cy="2354262"/>
            <a:chOff x="612" y="2627"/>
            <a:chExt cx="2426" cy="1483"/>
          </a:xfrm>
        </p:grpSpPr>
        <p:sp>
          <p:nvSpPr>
            <p:cNvPr id="48136" name="AutoShape 52"/>
            <p:cNvSpPr>
              <a:spLocks noChangeArrowheads="1"/>
            </p:cNvSpPr>
            <p:nvPr/>
          </p:nvSpPr>
          <p:spPr bwMode="auto">
            <a:xfrm>
              <a:off x="827" y="2906"/>
              <a:ext cx="1996" cy="908"/>
            </a:xfrm>
            <a:prstGeom prst="triangle">
              <a:avLst>
                <a:gd name="adj" fmla="val 12074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48137" name="Object 53"/>
            <p:cNvGraphicFramePr>
              <a:graphicFrameLocks noChangeAspect="1"/>
            </p:cNvGraphicFramePr>
            <p:nvPr/>
          </p:nvGraphicFramePr>
          <p:xfrm>
            <a:off x="918" y="2627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7" name="Equation" r:id="rId4" imgW="152268" imgH="164957" progId="Equation.DSMT4">
                    <p:embed/>
                  </p:oleObj>
                </mc:Choice>
                <mc:Fallback>
                  <p:oleObj name="Equation" r:id="rId4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" y="2627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8" name="Object 54"/>
            <p:cNvGraphicFramePr>
              <a:graphicFrameLocks noChangeAspect="1"/>
            </p:cNvGraphicFramePr>
            <p:nvPr/>
          </p:nvGraphicFramePr>
          <p:xfrm>
            <a:off x="2823" y="3743"/>
            <a:ext cx="215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8" name="Equation" r:id="rId6" imgW="152202" imgH="177569" progId="Equation.DSMT4">
                    <p:embed/>
                  </p:oleObj>
                </mc:Choice>
                <mc:Fallback>
                  <p:oleObj name="Equation" r:id="rId6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3" y="3743"/>
                          <a:ext cx="215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9" name="Object 55"/>
            <p:cNvGraphicFramePr>
              <a:graphicFrameLocks noChangeAspect="1"/>
            </p:cNvGraphicFramePr>
            <p:nvPr/>
          </p:nvGraphicFramePr>
          <p:xfrm>
            <a:off x="612" y="3761"/>
            <a:ext cx="21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9" name="Equation" r:id="rId8" imgW="152268" imgH="164957" progId="Equation.DSMT4">
                    <p:embed/>
                  </p:oleObj>
                </mc:Choice>
                <mc:Fallback>
                  <p:oleObj name="Equation" r:id="rId8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761"/>
                          <a:ext cx="21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0" name="Object 56"/>
            <p:cNvGraphicFramePr>
              <a:graphicFrameLocks noChangeAspect="1"/>
            </p:cNvGraphicFramePr>
            <p:nvPr/>
          </p:nvGraphicFramePr>
          <p:xfrm>
            <a:off x="700" y="3189"/>
            <a:ext cx="17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0" name="Equation" r:id="rId10" imgW="114201" imgH="139579" progId="Equation.DSMT4">
                    <p:embed/>
                  </p:oleObj>
                </mc:Choice>
                <mc:Fallback>
                  <p:oleObj name="Equation" r:id="rId10" imgW="114201" imgH="13957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" y="3189"/>
                          <a:ext cx="17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1" name="Object 57"/>
            <p:cNvGraphicFramePr>
              <a:graphicFrameLocks noChangeAspect="1"/>
            </p:cNvGraphicFramePr>
            <p:nvPr/>
          </p:nvGraphicFramePr>
          <p:xfrm>
            <a:off x="1562" y="3895"/>
            <a:ext cx="19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1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2" y="3895"/>
                          <a:ext cx="19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2" name="Object 58"/>
            <p:cNvGraphicFramePr>
              <a:graphicFrameLocks noChangeAspect="1"/>
            </p:cNvGraphicFramePr>
            <p:nvPr/>
          </p:nvGraphicFramePr>
          <p:xfrm>
            <a:off x="1871" y="3034"/>
            <a:ext cx="19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2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1" y="3034"/>
                          <a:ext cx="195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3" name="Arc 59"/>
            <p:cNvSpPr>
              <a:spLocks/>
            </p:cNvSpPr>
            <p:nvPr/>
          </p:nvSpPr>
          <p:spPr bwMode="auto">
            <a:xfrm flipH="1">
              <a:off x="2390" y="3634"/>
              <a:ext cx="91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4" name="Arc 60"/>
            <p:cNvSpPr>
              <a:spLocks/>
            </p:cNvSpPr>
            <p:nvPr/>
          </p:nvSpPr>
          <p:spPr bwMode="auto">
            <a:xfrm rot="4530368">
              <a:off x="1059" y="2955"/>
              <a:ext cx="114" cy="210"/>
            </a:xfrm>
            <a:custGeom>
              <a:avLst/>
              <a:gdLst>
                <a:gd name="T0" fmla="*/ 0 w 21600"/>
                <a:gd name="T1" fmla="*/ 0 h 29805"/>
                <a:gd name="T2" fmla="*/ 0 w 21600"/>
                <a:gd name="T3" fmla="*/ 0 h 29805"/>
                <a:gd name="T4" fmla="*/ 0 w 21600"/>
                <a:gd name="T5" fmla="*/ 0 h 298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805"/>
                <a:gd name="T11" fmla="*/ 21600 w 21600"/>
                <a:gd name="T12" fmla="*/ 29805 h 29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80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414"/>
                    <a:pt x="21050" y="27201"/>
                    <a:pt x="19980" y="29804"/>
                  </a:cubicBezTo>
                </a:path>
                <a:path w="21600" h="2980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414"/>
                    <a:pt x="21050" y="27201"/>
                    <a:pt x="19980" y="2980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5" name="Arc 61"/>
            <p:cNvSpPr>
              <a:spLocks/>
            </p:cNvSpPr>
            <p:nvPr/>
          </p:nvSpPr>
          <p:spPr bwMode="auto">
            <a:xfrm>
              <a:off x="884" y="3600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8146" name="Arc 62"/>
            <p:cNvSpPr>
              <a:spLocks/>
            </p:cNvSpPr>
            <p:nvPr/>
          </p:nvSpPr>
          <p:spPr bwMode="auto">
            <a:xfrm>
              <a:off x="839" y="3622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8147" name="Line 63"/>
            <p:cNvSpPr>
              <a:spLocks noChangeShapeType="1"/>
            </p:cNvSpPr>
            <p:nvPr/>
          </p:nvSpPr>
          <p:spPr bwMode="auto">
            <a:xfrm flipV="1">
              <a:off x="884" y="3661"/>
              <a:ext cx="18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48148" name="Line 64"/>
            <p:cNvSpPr>
              <a:spLocks noChangeShapeType="1"/>
            </p:cNvSpPr>
            <p:nvPr/>
          </p:nvSpPr>
          <p:spPr bwMode="auto">
            <a:xfrm>
              <a:off x="1066" y="3035"/>
              <a:ext cx="9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48149" name="Line 65"/>
            <p:cNvSpPr>
              <a:spLocks noChangeShapeType="1"/>
            </p:cNvSpPr>
            <p:nvPr/>
          </p:nvSpPr>
          <p:spPr bwMode="auto">
            <a:xfrm>
              <a:off x="2290" y="3670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48150" name="Line 66"/>
            <p:cNvSpPr>
              <a:spLocks noChangeShapeType="1"/>
            </p:cNvSpPr>
            <p:nvPr/>
          </p:nvSpPr>
          <p:spPr bwMode="auto">
            <a:xfrm>
              <a:off x="1111" y="2990"/>
              <a:ext cx="9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48151" name="Line 67"/>
            <p:cNvSpPr>
              <a:spLocks noChangeShapeType="1"/>
            </p:cNvSpPr>
            <p:nvPr/>
          </p:nvSpPr>
          <p:spPr bwMode="auto">
            <a:xfrm>
              <a:off x="2290" y="3716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48152" name="Line 68"/>
            <p:cNvSpPr>
              <a:spLocks noChangeShapeType="1"/>
            </p:cNvSpPr>
            <p:nvPr/>
          </p:nvSpPr>
          <p:spPr bwMode="auto">
            <a:xfrm>
              <a:off x="2290" y="3625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aphicFrame>
        <p:nvGraphicFramePr>
          <p:cNvPr id="274501" name="Object 69"/>
          <p:cNvGraphicFramePr>
            <a:graphicFrameLocks noChangeAspect="1"/>
          </p:cNvGraphicFramePr>
          <p:nvPr/>
        </p:nvGraphicFramePr>
        <p:xfrm>
          <a:off x="7054852" y="5757863"/>
          <a:ext cx="2305049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16" imgW="558558" imgH="177723" progId="Equation.DSMT4">
                  <p:embed/>
                </p:oleObj>
              </mc:Choice>
              <mc:Fallback>
                <p:oleObj name="Equation" r:id="rId16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2" y="5757863"/>
                        <a:ext cx="2305049" cy="550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502" name="Object 70"/>
          <p:cNvGraphicFramePr>
            <a:graphicFrameLocks noGrp="1" noChangeAspect="1"/>
          </p:cNvGraphicFramePr>
          <p:nvPr>
            <p:ph sz="half" idx="1"/>
          </p:nvPr>
        </p:nvGraphicFramePr>
        <p:xfrm>
          <a:off x="2929467" y="3773488"/>
          <a:ext cx="745067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18" imgW="558558" imgH="177723" progId="Equation.DSMT4">
                  <p:embed/>
                </p:oleObj>
              </mc:Choice>
              <mc:Fallback>
                <p:oleObj name="Equation" r:id="rId18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467" y="3773488"/>
                        <a:ext cx="745067" cy="177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504" name="Object 72"/>
          <p:cNvGraphicFramePr>
            <a:graphicFrameLocks noGrp="1" noChangeAspect="1"/>
          </p:cNvGraphicFramePr>
          <p:nvPr>
            <p:ph sz="half" idx="2"/>
          </p:nvPr>
        </p:nvGraphicFramePr>
        <p:xfrm>
          <a:off x="7056968" y="4721226"/>
          <a:ext cx="230081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20" imgW="558558" imgH="177723" progId="Equation.DSMT4">
                  <p:embed/>
                </p:oleObj>
              </mc:Choice>
              <mc:Fallback>
                <p:oleObj name="Equation" r:id="rId20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968" y="4721226"/>
                        <a:ext cx="2300817" cy="549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7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8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91" name="Picture 47" descr="http://www.somatematica.com.br/desafios/ampulheta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1" y="3860801"/>
            <a:ext cx="166581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92" name="Text Box 48"/>
          <p:cNvSpPr txBox="1">
            <a:spLocks noChangeArrowheads="1"/>
          </p:cNvSpPr>
          <p:nvPr/>
        </p:nvSpPr>
        <p:spPr bwMode="auto">
          <a:xfrm>
            <a:off x="192617" y="119063"/>
            <a:ext cx="11760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Exemplo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Na figura abaixo, r é a bissetriz do ângulo AÔC. Se </a:t>
            </a:r>
            <a:r>
              <a:rPr lang="el-GR" altLang="pt-BR" sz="3600" i="1"/>
              <a:t>α</a:t>
            </a:r>
            <a:r>
              <a:rPr lang="pt-BR" altLang="pt-BR" sz="3600" i="1"/>
              <a:t> = 40° e </a:t>
            </a:r>
            <a:r>
              <a:rPr lang="el-GR" altLang="pt-BR" sz="3600" i="1"/>
              <a:t>β</a:t>
            </a:r>
            <a:r>
              <a:rPr lang="pt-BR" altLang="pt-BR" sz="3600" i="1"/>
              <a:t> = 30°, qual o valor de </a:t>
            </a:r>
            <a:r>
              <a:rPr lang="el-GR" altLang="pt-BR" sz="3600" i="1"/>
              <a:t>γ</a:t>
            </a:r>
            <a:r>
              <a:rPr lang="pt-BR" altLang="pt-BR" sz="3600" i="1"/>
              <a:t> ?</a:t>
            </a:r>
            <a:endParaRPr lang="el-GR" altLang="pt-BR" sz="3600" i="1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488018" y="2781301"/>
            <a:ext cx="7412567" cy="3527425"/>
            <a:chOff x="693" y="1163"/>
            <a:chExt cx="3502" cy="2222"/>
          </a:xfrm>
        </p:grpSpPr>
        <p:graphicFrame>
          <p:nvGraphicFramePr>
            <p:cNvPr id="49157" name="Object 50"/>
            <p:cNvGraphicFramePr>
              <a:graphicFrameLocks noChangeAspect="1"/>
            </p:cNvGraphicFramePr>
            <p:nvPr/>
          </p:nvGraphicFramePr>
          <p:xfrm>
            <a:off x="2608" y="3113"/>
            <a:ext cx="23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1" name="Equation" r:id="rId5" imgW="114102" imgH="126780" progId="Equation.DSMT4">
                    <p:embed/>
                  </p:oleObj>
                </mc:Choice>
                <mc:Fallback>
                  <p:oleObj name="Equation" r:id="rId5" imgW="114102" imgH="126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3113"/>
                          <a:ext cx="23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58" name="AutoShape 51"/>
            <p:cNvSpPr>
              <a:spLocks noChangeArrowheads="1"/>
            </p:cNvSpPr>
            <p:nvPr/>
          </p:nvSpPr>
          <p:spPr bwMode="auto">
            <a:xfrm>
              <a:off x="965" y="1678"/>
              <a:ext cx="3072" cy="1145"/>
            </a:xfrm>
            <a:prstGeom prst="triangle">
              <a:avLst>
                <a:gd name="adj" fmla="val 26074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49159" name="Object 52"/>
            <p:cNvGraphicFramePr>
              <a:graphicFrameLocks noChangeAspect="1"/>
            </p:cNvGraphicFramePr>
            <p:nvPr/>
          </p:nvGraphicFramePr>
          <p:xfrm>
            <a:off x="693" y="2823"/>
            <a:ext cx="29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2"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" y="2823"/>
                          <a:ext cx="290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0" name="Object 53"/>
            <p:cNvGraphicFramePr>
              <a:graphicFrameLocks noChangeAspect="1"/>
            </p:cNvGraphicFramePr>
            <p:nvPr/>
          </p:nvGraphicFramePr>
          <p:xfrm>
            <a:off x="3906" y="2826"/>
            <a:ext cx="28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3" name="Equation" r:id="rId9" imgW="152202" imgH="177569" progId="Equation.DSMT4">
                    <p:embed/>
                  </p:oleObj>
                </mc:Choice>
                <mc:Fallback>
                  <p:oleObj name="Equation" r:id="rId9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6" y="2826"/>
                          <a:ext cx="28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1" name="Object 54"/>
            <p:cNvGraphicFramePr>
              <a:graphicFrameLocks noChangeAspect="1"/>
            </p:cNvGraphicFramePr>
            <p:nvPr/>
          </p:nvGraphicFramePr>
          <p:xfrm>
            <a:off x="1782" y="1315"/>
            <a:ext cx="289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4" name="Equation" r:id="rId11" imgW="152202" imgH="177569" progId="Equation.DSMT4">
                    <p:embed/>
                  </p:oleObj>
                </mc:Choice>
                <mc:Fallback>
                  <p:oleObj name="Equation" r:id="rId11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1315"/>
                          <a:ext cx="289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2" name="Arc 55"/>
            <p:cNvSpPr>
              <a:spLocks/>
            </p:cNvSpPr>
            <p:nvPr/>
          </p:nvSpPr>
          <p:spPr bwMode="auto">
            <a:xfrm>
              <a:off x="1437" y="2573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9163" name="Line 56"/>
            <p:cNvSpPr>
              <a:spLocks noChangeShapeType="1"/>
            </p:cNvSpPr>
            <p:nvPr/>
          </p:nvSpPr>
          <p:spPr bwMode="auto">
            <a:xfrm rot="5400000">
              <a:off x="1206" y="2256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49164" name="Object 57"/>
            <p:cNvGraphicFramePr>
              <a:graphicFrameLocks noChangeAspect="1"/>
            </p:cNvGraphicFramePr>
            <p:nvPr/>
          </p:nvGraphicFramePr>
          <p:xfrm>
            <a:off x="1147" y="2560"/>
            <a:ext cx="308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5" name="Equation" r:id="rId13" imgW="152334" imgH="139639" progId="Equation.DSMT4">
                    <p:embed/>
                  </p:oleObj>
                </mc:Choice>
                <mc:Fallback>
                  <p:oleObj name="Equation" r:id="rId13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" y="2560"/>
                          <a:ext cx="308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5" name="Arc 58"/>
            <p:cNvSpPr>
              <a:spLocks/>
            </p:cNvSpPr>
            <p:nvPr/>
          </p:nvSpPr>
          <p:spPr bwMode="auto">
            <a:xfrm>
              <a:off x="1062" y="2627"/>
              <a:ext cx="87" cy="233"/>
            </a:xfrm>
            <a:custGeom>
              <a:avLst/>
              <a:gdLst>
                <a:gd name="T0" fmla="*/ 0 w 21600"/>
                <a:gd name="T1" fmla="*/ 0 h 25182"/>
                <a:gd name="T2" fmla="*/ 0 w 21600"/>
                <a:gd name="T3" fmla="*/ 0 h 25182"/>
                <a:gd name="T4" fmla="*/ 0 w 21600"/>
                <a:gd name="T5" fmla="*/ 0 h 251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182"/>
                <a:gd name="T11" fmla="*/ 21600 w 21600"/>
                <a:gd name="T12" fmla="*/ 25182 h 25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18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00"/>
                    <a:pt x="21499" y="23998"/>
                    <a:pt x="21300" y="25181"/>
                  </a:cubicBezTo>
                </a:path>
                <a:path w="21600" h="2518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00"/>
                    <a:pt x="21499" y="23998"/>
                    <a:pt x="21300" y="2518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9166" name="Arc 59"/>
            <p:cNvSpPr>
              <a:spLocks/>
            </p:cNvSpPr>
            <p:nvPr/>
          </p:nvSpPr>
          <p:spPr bwMode="auto">
            <a:xfrm flipH="1">
              <a:off x="3540" y="2601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49167" name="Object 60"/>
            <p:cNvGraphicFramePr>
              <a:graphicFrameLocks noChangeAspect="1"/>
            </p:cNvGraphicFramePr>
            <p:nvPr/>
          </p:nvGraphicFramePr>
          <p:xfrm>
            <a:off x="3188" y="2505"/>
            <a:ext cx="334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6" name="Equation" r:id="rId15" imgW="164957" imgH="203024" progId="Equation.DSMT4">
                    <p:embed/>
                  </p:oleObj>
                </mc:Choice>
                <mc:Fallback>
                  <p:oleObj name="Equation" r:id="rId15" imgW="164957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8" y="2505"/>
                          <a:ext cx="334" cy="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8" name="Object 61"/>
            <p:cNvGraphicFramePr>
              <a:graphicFrameLocks noChangeAspect="1"/>
            </p:cNvGraphicFramePr>
            <p:nvPr/>
          </p:nvGraphicFramePr>
          <p:xfrm>
            <a:off x="1751" y="2014"/>
            <a:ext cx="257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7" name="Equation" r:id="rId17" imgW="126780" imgH="164814" progId="Equation.DSMT4">
                    <p:embed/>
                  </p:oleObj>
                </mc:Choice>
                <mc:Fallback>
                  <p:oleObj name="Equation" r:id="rId17" imgW="126780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1" y="2014"/>
                          <a:ext cx="257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9" name="Rectangle 62"/>
            <p:cNvSpPr>
              <a:spLocks noChangeArrowheads="1"/>
            </p:cNvSpPr>
            <p:nvPr/>
          </p:nvSpPr>
          <p:spPr bwMode="auto">
            <a:xfrm>
              <a:off x="1684" y="2564"/>
              <a:ext cx="87" cy="407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49170" name="Object 63"/>
            <p:cNvGraphicFramePr>
              <a:graphicFrameLocks noChangeAspect="1"/>
            </p:cNvGraphicFramePr>
            <p:nvPr/>
          </p:nvGraphicFramePr>
          <p:xfrm>
            <a:off x="1647" y="2678"/>
            <a:ext cx="171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8" name="Equation" r:id="rId19" imgW="63335" imgH="76002" progId="Equation.DSMT4">
                    <p:embed/>
                  </p:oleObj>
                </mc:Choice>
                <mc:Fallback>
                  <p:oleObj name="Equation" r:id="rId19" imgW="63335" imgH="760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7" y="2678"/>
                          <a:ext cx="171" cy="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1" name="Line 64"/>
            <p:cNvSpPr>
              <a:spLocks noChangeShapeType="1"/>
            </p:cNvSpPr>
            <p:nvPr/>
          </p:nvSpPr>
          <p:spPr bwMode="auto">
            <a:xfrm>
              <a:off x="1510" y="1163"/>
              <a:ext cx="1133" cy="2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49172" name="Arc 65"/>
            <p:cNvSpPr>
              <a:spLocks/>
            </p:cNvSpPr>
            <p:nvPr/>
          </p:nvSpPr>
          <p:spPr bwMode="auto">
            <a:xfrm flipV="1">
              <a:off x="1782" y="1804"/>
              <a:ext cx="87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49173" name="Object 66"/>
            <p:cNvGraphicFramePr>
              <a:graphicFrameLocks noChangeAspect="1"/>
            </p:cNvGraphicFramePr>
            <p:nvPr/>
          </p:nvGraphicFramePr>
          <p:xfrm>
            <a:off x="1580" y="2823"/>
            <a:ext cx="33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9" name="Equation" r:id="rId21" imgW="177492" imgH="164814" progId="Equation.DSMT4">
                    <p:embed/>
                  </p:oleObj>
                </mc:Choice>
                <mc:Fallback>
                  <p:oleObj name="Equation" r:id="rId21" imgW="177492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" y="2823"/>
                          <a:ext cx="33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43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6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9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91" name="Rectangle 47"/>
          <p:cNvSpPr>
            <a:spLocks noChangeArrowheads="1"/>
          </p:cNvSpPr>
          <p:nvPr/>
        </p:nvSpPr>
        <p:spPr bwMode="auto">
          <a:xfrm>
            <a:off x="3503085" y="1111934"/>
            <a:ext cx="8257116" cy="646331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pt-BR" sz="3600"/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190501" y="2805113"/>
            <a:ext cx="1185756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[ </a:t>
            </a:r>
            <a:r>
              <a:rPr lang="pt-BR" altLang="pt-BR" sz="3600" i="1">
                <a:solidFill>
                  <a:schemeClr val="accent2"/>
                </a:solidFill>
              </a:rPr>
              <a:t>Solução</a:t>
            </a:r>
            <a:r>
              <a:rPr lang="pt-BR" altLang="pt-BR" sz="3600"/>
              <a:t> 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Como </a:t>
            </a:r>
            <a:r>
              <a:rPr lang="el-GR" altLang="pt-BR" sz="3600" i="1"/>
              <a:t>α</a:t>
            </a:r>
            <a:r>
              <a:rPr lang="pt-BR" altLang="pt-BR" sz="3600" i="1"/>
              <a:t> + </a:t>
            </a:r>
            <a:r>
              <a:rPr lang="el-GR" altLang="pt-BR" sz="3600" i="1"/>
              <a:t>β</a:t>
            </a:r>
            <a:r>
              <a:rPr lang="pt-BR" altLang="pt-BR" sz="3600" i="1"/>
              <a:t> = 70°, temos AÔC=110° e, como r é bissetriz, m(rÔC) = m(rÔA)=55°.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i="1"/>
              <a:t>Por outro lado observando o ▲AOH temos que AÔH = 50°, mas como AÔH + </a:t>
            </a:r>
            <a:r>
              <a:rPr lang="el-GR" altLang="pt-BR" sz="3600" i="1"/>
              <a:t>γ</a:t>
            </a:r>
            <a:r>
              <a:rPr lang="pt-BR" altLang="pt-BR" sz="3600" i="1"/>
              <a:t> = 55°, logo temos </a:t>
            </a:r>
            <a:r>
              <a:rPr lang="el-GR" altLang="pt-BR" sz="3600" i="1"/>
              <a:t>γ</a:t>
            </a:r>
            <a:r>
              <a:rPr lang="pt-BR" altLang="pt-BR" sz="3600" i="1"/>
              <a:t> = 5°.</a:t>
            </a:r>
          </a:p>
        </p:txBody>
      </p:sp>
      <p:grpSp>
        <p:nvGrpSpPr>
          <p:cNvPr id="50180" name="Group 29"/>
          <p:cNvGrpSpPr>
            <a:grpSpLocks/>
          </p:cNvGrpSpPr>
          <p:nvPr/>
        </p:nvGrpSpPr>
        <p:grpSpPr bwMode="auto">
          <a:xfrm>
            <a:off x="4656667" y="115888"/>
            <a:ext cx="6337300" cy="2665412"/>
            <a:chOff x="693" y="1163"/>
            <a:chExt cx="3502" cy="2222"/>
          </a:xfrm>
        </p:grpSpPr>
        <p:graphicFrame>
          <p:nvGraphicFramePr>
            <p:cNvPr id="50181" name="Object 30"/>
            <p:cNvGraphicFramePr>
              <a:graphicFrameLocks noChangeAspect="1"/>
            </p:cNvGraphicFramePr>
            <p:nvPr/>
          </p:nvGraphicFramePr>
          <p:xfrm>
            <a:off x="2608" y="3113"/>
            <a:ext cx="23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5" name="Equation" r:id="rId4" imgW="114102" imgH="126780" progId="Equation.DSMT4">
                    <p:embed/>
                  </p:oleObj>
                </mc:Choice>
                <mc:Fallback>
                  <p:oleObj name="Equation" r:id="rId4" imgW="114102" imgH="126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3113"/>
                          <a:ext cx="23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2" name="AutoShape 31"/>
            <p:cNvSpPr>
              <a:spLocks noChangeArrowheads="1"/>
            </p:cNvSpPr>
            <p:nvPr/>
          </p:nvSpPr>
          <p:spPr bwMode="auto">
            <a:xfrm>
              <a:off x="965" y="1678"/>
              <a:ext cx="3072" cy="1145"/>
            </a:xfrm>
            <a:prstGeom prst="triangle">
              <a:avLst>
                <a:gd name="adj" fmla="val 26074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50183" name="Object 32"/>
            <p:cNvGraphicFramePr>
              <a:graphicFrameLocks noChangeAspect="1"/>
            </p:cNvGraphicFramePr>
            <p:nvPr/>
          </p:nvGraphicFramePr>
          <p:xfrm>
            <a:off x="693" y="2823"/>
            <a:ext cx="29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6" name="Equation" r:id="rId6" imgW="152268" imgH="164957" progId="Equation.DSMT4">
                    <p:embed/>
                  </p:oleObj>
                </mc:Choice>
                <mc:Fallback>
                  <p:oleObj name="Equation" r:id="rId6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" y="2823"/>
                          <a:ext cx="290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4" name="Object 33"/>
            <p:cNvGraphicFramePr>
              <a:graphicFrameLocks noChangeAspect="1"/>
            </p:cNvGraphicFramePr>
            <p:nvPr/>
          </p:nvGraphicFramePr>
          <p:xfrm>
            <a:off x="3906" y="2826"/>
            <a:ext cx="28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7" name="Equation" r:id="rId8" imgW="152202" imgH="177569" progId="Equation.DSMT4">
                    <p:embed/>
                  </p:oleObj>
                </mc:Choice>
                <mc:Fallback>
                  <p:oleObj name="Equation" r:id="rId8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6" y="2826"/>
                          <a:ext cx="28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34"/>
            <p:cNvGraphicFramePr>
              <a:graphicFrameLocks noChangeAspect="1"/>
            </p:cNvGraphicFramePr>
            <p:nvPr/>
          </p:nvGraphicFramePr>
          <p:xfrm>
            <a:off x="1782" y="1315"/>
            <a:ext cx="289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8" name="Equation" r:id="rId10" imgW="152202" imgH="177569" progId="Equation.DSMT4">
                    <p:embed/>
                  </p:oleObj>
                </mc:Choice>
                <mc:Fallback>
                  <p:oleObj name="Equation" r:id="rId10" imgW="15220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1315"/>
                          <a:ext cx="289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6" name="Arc 35"/>
            <p:cNvSpPr>
              <a:spLocks/>
            </p:cNvSpPr>
            <p:nvPr/>
          </p:nvSpPr>
          <p:spPr bwMode="auto">
            <a:xfrm>
              <a:off x="1437" y="2535"/>
              <a:ext cx="102" cy="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50187" name="Line 36"/>
            <p:cNvSpPr>
              <a:spLocks noChangeShapeType="1"/>
            </p:cNvSpPr>
            <p:nvPr/>
          </p:nvSpPr>
          <p:spPr bwMode="auto">
            <a:xfrm rot="5400000">
              <a:off x="1206" y="2256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50188" name="Object 37"/>
            <p:cNvGraphicFramePr>
              <a:graphicFrameLocks noChangeAspect="1"/>
            </p:cNvGraphicFramePr>
            <p:nvPr/>
          </p:nvGraphicFramePr>
          <p:xfrm>
            <a:off x="1147" y="2560"/>
            <a:ext cx="308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9" name="Equation" r:id="rId12" imgW="152334" imgH="139639" progId="Equation.DSMT4">
                    <p:embed/>
                  </p:oleObj>
                </mc:Choice>
                <mc:Fallback>
                  <p:oleObj name="Equation" r:id="rId12" imgW="152334" imgH="1396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" y="2560"/>
                          <a:ext cx="308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9" name="Arc 38"/>
            <p:cNvSpPr>
              <a:spLocks/>
            </p:cNvSpPr>
            <p:nvPr/>
          </p:nvSpPr>
          <p:spPr bwMode="auto">
            <a:xfrm>
              <a:off x="1062" y="2589"/>
              <a:ext cx="102" cy="308"/>
            </a:xfrm>
            <a:custGeom>
              <a:avLst/>
              <a:gdLst>
                <a:gd name="T0" fmla="*/ 0 w 21600"/>
                <a:gd name="T1" fmla="*/ 0 h 25182"/>
                <a:gd name="T2" fmla="*/ 0 w 21600"/>
                <a:gd name="T3" fmla="*/ 0 h 25182"/>
                <a:gd name="T4" fmla="*/ 0 w 21600"/>
                <a:gd name="T5" fmla="*/ 0 h 251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182"/>
                <a:gd name="T11" fmla="*/ 21600 w 21600"/>
                <a:gd name="T12" fmla="*/ 25182 h 25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18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00"/>
                    <a:pt x="21499" y="23998"/>
                    <a:pt x="21300" y="25181"/>
                  </a:cubicBezTo>
                </a:path>
                <a:path w="21600" h="2518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00"/>
                    <a:pt x="21499" y="23998"/>
                    <a:pt x="21300" y="2518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50190" name="Arc 39"/>
            <p:cNvSpPr>
              <a:spLocks/>
            </p:cNvSpPr>
            <p:nvPr/>
          </p:nvSpPr>
          <p:spPr bwMode="auto">
            <a:xfrm flipH="1">
              <a:off x="3540" y="2563"/>
              <a:ext cx="102" cy="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50191" name="Object 40"/>
            <p:cNvGraphicFramePr>
              <a:graphicFrameLocks noChangeAspect="1"/>
            </p:cNvGraphicFramePr>
            <p:nvPr/>
          </p:nvGraphicFramePr>
          <p:xfrm>
            <a:off x="3188" y="2505"/>
            <a:ext cx="334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0" name="Equation" r:id="rId14" imgW="164957" imgH="203024" progId="Equation.DSMT4">
                    <p:embed/>
                  </p:oleObj>
                </mc:Choice>
                <mc:Fallback>
                  <p:oleObj name="Equation" r:id="rId14" imgW="164957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8" y="2505"/>
                          <a:ext cx="334" cy="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2" name="Object 41"/>
            <p:cNvGraphicFramePr>
              <a:graphicFrameLocks noChangeAspect="1"/>
            </p:cNvGraphicFramePr>
            <p:nvPr/>
          </p:nvGraphicFramePr>
          <p:xfrm>
            <a:off x="1751" y="2014"/>
            <a:ext cx="257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1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1" y="2014"/>
                          <a:ext cx="257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3" name="Rectangle 42"/>
            <p:cNvSpPr>
              <a:spLocks noChangeArrowheads="1"/>
            </p:cNvSpPr>
            <p:nvPr/>
          </p:nvSpPr>
          <p:spPr bwMode="auto">
            <a:xfrm>
              <a:off x="1676" y="2498"/>
              <a:ext cx="102" cy="539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pt-BR" sz="3600"/>
            </a:p>
          </p:txBody>
        </p:sp>
        <p:graphicFrame>
          <p:nvGraphicFramePr>
            <p:cNvPr id="50194" name="Object 43"/>
            <p:cNvGraphicFramePr>
              <a:graphicFrameLocks noChangeAspect="1"/>
            </p:cNvGraphicFramePr>
            <p:nvPr/>
          </p:nvGraphicFramePr>
          <p:xfrm>
            <a:off x="1647" y="2678"/>
            <a:ext cx="171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2" name="Equation" r:id="rId18" imgW="63335" imgH="76002" progId="Equation.DSMT4">
                    <p:embed/>
                  </p:oleObj>
                </mc:Choice>
                <mc:Fallback>
                  <p:oleObj name="Equation" r:id="rId18" imgW="63335" imgH="760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7" y="2678"/>
                          <a:ext cx="171" cy="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Line 44"/>
            <p:cNvSpPr>
              <a:spLocks noChangeShapeType="1"/>
            </p:cNvSpPr>
            <p:nvPr/>
          </p:nvSpPr>
          <p:spPr bwMode="auto">
            <a:xfrm>
              <a:off x="1510" y="1163"/>
              <a:ext cx="1133" cy="2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50196" name="Arc 45"/>
            <p:cNvSpPr>
              <a:spLocks/>
            </p:cNvSpPr>
            <p:nvPr/>
          </p:nvSpPr>
          <p:spPr bwMode="auto">
            <a:xfrm flipV="1">
              <a:off x="1782" y="1766"/>
              <a:ext cx="102" cy="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graphicFrame>
          <p:nvGraphicFramePr>
            <p:cNvPr id="50197" name="Object 46"/>
            <p:cNvGraphicFramePr>
              <a:graphicFrameLocks noChangeAspect="1"/>
            </p:cNvGraphicFramePr>
            <p:nvPr/>
          </p:nvGraphicFramePr>
          <p:xfrm>
            <a:off x="1580" y="2823"/>
            <a:ext cx="33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3" name="Equation" r:id="rId20" imgW="177492" imgH="164814" progId="Equation.DSMT4">
                    <p:embed/>
                  </p:oleObj>
                </mc:Choice>
                <mc:Fallback>
                  <p:oleObj name="Equation" r:id="rId20" imgW="177492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" y="2823"/>
                          <a:ext cx="33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784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3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3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3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91" grpId="0" animBg="1"/>
      <p:bldP spid="31337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dos triângulos</a:t>
            </a:r>
            <a:endParaRPr lang="pt-BR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218221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A matemática usa dois critérios para classificar os triângulos:          Os </a:t>
            </a:r>
            <a:r>
              <a:rPr lang="pt-BR" sz="4800" b="1" u="sng" dirty="0" smtClean="0">
                <a:solidFill>
                  <a:srgbClr val="FFC000"/>
                </a:solidFill>
              </a:rPr>
              <a:t>ângulos</a:t>
            </a:r>
            <a:r>
              <a:rPr lang="pt-BR" sz="4800" dirty="0" smtClean="0"/>
              <a:t> e os </a:t>
            </a:r>
            <a:r>
              <a:rPr lang="pt-BR" sz="4800" b="1" u="sng" dirty="0" smtClean="0">
                <a:solidFill>
                  <a:srgbClr val="00B050"/>
                </a:solidFill>
              </a:rPr>
              <a:t>lados</a:t>
            </a:r>
            <a:r>
              <a:rPr lang="pt-BR" sz="4800" dirty="0" smtClean="0"/>
              <a:t>.</a:t>
            </a:r>
          </a:p>
          <a:p>
            <a:pPr algn="ctr"/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3614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dos triângulos</a:t>
            </a:r>
            <a:endParaRPr lang="pt-BR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328" y="715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os ângulos</a:t>
            </a:r>
            <a:endParaRPr lang="pt-BR" sz="4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2060849"/>
            <a:ext cx="12192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/>
              <a:t>Só um lembrete:</a:t>
            </a:r>
          </a:p>
          <a:p>
            <a:pPr algn="ctr"/>
            <a:endParaRPr lang="pt-BR" sz="2000" b="1" i="1" dirty="0"/>
          </a:p>
          <a:p>
            <a:pPr marL="285750" indent="-285750" algn="ctr">
              <a:buFont typeface="Arial" charset="0"/>
              <a:buChar char="•"/>
            </a:pPr>
            <a:r>
              <a:rPr lang="pt-BR" sz="2000" b="1" i="1" dirty="0"/>
              <a:t>Um </a:t>
            </a:r>
            <a:r>
              <a:rPr lang="pt-BR" sz="2000" b="1" i="1" dirty="0" smtClean="0"/>
              <a:t>ângulo é </a:t>
            </a:r>
            <a:r>
              <a:rPr lang="pt-BR" sz="2000" b="1" i="1" u="sng" dirty="0" smtClean="0"/>
              <a:t>AGUDO</a:t>
            </a:r>
            <a:r>
              <a:rPr lang="pt-BR" sz="2000" b="1" i="1" dirty="0" smtClean="0"/>
              <a:t> quando sua medida é menor que 90°.</a:t>
            </a:r>
          </a:p>
          <a:p>
            <a:pPr algn="ctr"/>
            <a:endParaRPr lang="pt-BR" sz="2000" b="1" i="1" dirty="0" smtClean="0"/>
          </a:p>
          <a:p>
            <a:pPr algn="ctr"/>
            <a:endParaRPr lang="pt-BR" sz="2000" b="1" i="1" dirty="0" smtClean="0"/>
          </a:p>
          <a:p>
            <a:pPr marL="285750" indent="-285750" algn="ctr">
              <a:buFont typeface="Arial" charset="0"/>
              <a:buChar char="•"/>
            </a:pPr>
            <a:r>
              <a:rPr lang="pt-BR" sz="2000" b="1" i="1" dirty="0" smtClean="0">
                <a:solidFill>
                  <a:srgbClr val="0070C0"/>
                </a:solidFill>
              </a:rPr>
              <a:t>Um ângulo é </a:t>
            </a:r>
            <a:r>
              <a:rPr lang="pt-BR" sz="2000" b="1" i="1" u="sng" dirty="0" smtClean="0">
                <a:solidFill>
                  <a:srgbClr val="0070C0"/>
                </a:solidFill>
              </a:rPr>
              <a:t>RETO</a:t>
            </a:r>
            <a:r>
              <a:rPr lang="pt-BR" sz="2000" b="1" i="1" dirty="0" smtClean="0">
                <a:solidFill>
                  <a:srgbClr val="0070C0"/>
                </a:solidFill>
              </a:rPr>
              <a:t> quando sua medida é 90°.</a:t>
            </a:r>
          </a:p>
          <a:p>
            <a:pPr algn="ctr"/>
            <a:endParaRPr lang="pt-BR" sz="2000" b="1" i="1" dirty="0" smtClean="0"/>
          </a:p>
          <a:p>
            <a:pPr algn="ctr"/>
            <a:endParaRPr lang="pt-BR" sz="2000" b="1" i="1" dirty="0" smtClean="0"/>
          </a:p>
          <a:p>
            <a:pPr marL="285750" indent="-285750" algn="ctr">
              <a:buFont typeface="Arial" charset="0"/>
              <a:buChar char="•"/>
            </a:pPr>
            <a:r>
              <a:rPr lang="pt-BR" sz="2000" b="1" i="1" dirty="0" smtClean="0">
                <a:solidFill>
                  <a:schemeClr val="accent6">
                    <a:lumMod val="75000"/>
                  </a:schemeClr>
                </a:solidFill>
              </a:rPr>
              <a:t>Um ângulo é </a:t>
            </a:r>
            <a:r>
              <a:rPr lang="pt-BR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OBTUSO</a:t>
            </a:r>
            <a:r>
              <a:rPr lang="pt-BR" sz="2000" b="1" i="1" dirty="0" smtClean="0">
                <a:solidFill>
                  <a:schemeClr val="accent6">
                    <a:lumMod val="75000"/>
                  </a:schemeClr>
                </a:solidFill>
              </a:rPr>
              <a:t> quando sua medida é maior que 90</a:t>
            </a:r>
            <a:r>
              <a:rPr lang="pt-BR" sz="2700" b="1" i="1" dirty="0" smtClean="0">
                <a:solidFill>
                  <a:schemeClr val="accent6">
                    <a:lumMod val="75000"/>
                  </a:schemeClr>
                </a:solidFill>
              </a:rPr>
              <a:t>°.</a:t>
            </a:r>
            <a:endParaRPr lang="pt-BR" sz="27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dos triângulos</a:t>
            </a:r>
            <a:endParaRPr lang="pt-BR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328" y="715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os ângulos</a:t>
            </a:r>
            <a:endParaRPr lang="pt-BR" sz="4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izza 6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Pizza 7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16548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Pizza 8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17155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Pizza 9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17594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Pizza 10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18302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Pizza 11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18911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Pizza 12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19529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Pizza 13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20002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Pizza 14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20569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Pizza 15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2106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Pizza 16"/>
          <p:cNvSpPr/>
          <p:nvPr/>
        </p:nvSpPr>
        <p:spPr>
          <a:xfrm>
            <a:off x="719403" y="2254226"/>
            <a:ext cx="7296811" cy="5495255"/>
          </a:xfrm>
          <a:prstGeom prst="pie">
            <a:avLst>
              <a:gd name="adj1" fmla="val 16179386"/>
              <a:gd name="adj2" fmla="val 21544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53732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 aí um ângulo de 90°.</a:t>
            </a:r>
            <a:endParaRPr lang="pt-BR" sz="3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7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dos triângulos</a:t>
            </a:r>
            <a:endParaRPr lang="pt-BR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328" y="715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os ângulos</a:t>
            </a:r>
            <a:endParaRPr lang="pt-BR" sz="4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riângulo isósceles 3"/>
          <p:cNvSpPr/>
          <p:nvPr/>
        </p:nvSpPr>
        <p:spPr>
          <a:xfrm>
            <a:off x="3455707" y="1772816"/>
            <a:ext cx="5280587" cy="3240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07435" y="5445225"/>
            <a:ext cx="1046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Se possui três ângulos agudos : </a:t>
            </a:r>
          </a:p>
          <a:p>
            <a:pPr algn="ctr"/>
            <a:r>
              <a:rPr lang="pt-BR" sz="2000" b="1" dirty="0" smtClean="0"/>
              <a:t>Seu nome será: 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Triângulo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0070C0"/>
                </a:solidFill>
              </a:rPr>
              <a:t>ACUTÂNGULO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19" name="Pizza 18"/>
          <p:cNvSpPr/>
          <p:nvPr/>
        </p:nvSpPr>
        <p:spPr>
          <a:xfrm>
            <a:off x="7296293" y="3933176"/>
            <a:ext cx="2880000" cy="2160000"/>
          </a:xfrm>
          <a:prstGeom prst="pie">
            <a:avLst>
              <a:gd name="adj1" fmla="val 10735200"/>
              <a:gd name="adj2" fmla="val 16173647"/>
            </a:avLst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Pizza 19"/>
          <p:cNvSpPr/>
          <p:nvPr/>
        </p:nvSpPr>
        <p:spPr>
          <a:xfrm>
            <a:off x="2015707" y="3933176"/>
            <a:ext cx="2880000" cy="2160000"/>
          </a:xfrm>
          <a:prstGeom prst="pie">
            <a:avLst>
              <a:gd name="adj1" fmla="val 16202743"/>
              <a:gd name="adj2" fmla="val 3311"/>
            </a:avLst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Pizza 20"/>
          <p:cNvSpPr/>
          <p:nvPr/>
        </p:nvSpPr>
        <p:spPr>
          <a:xfrm rot="1920000">
            <a:off x="4656000" y="692816"/>
            <a:ext cx="2880000" cy="2160000"/>
          </a:xfrm>
          <a:prstGeom prst="pie">
            <a:avLst>
              <a:gd name="adj1" fmla="val 2073"/>
              <a:gd name="adj2" fmla="val 5379038"/>
            </a:avLst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dos triângulos</a:t>
            </a:r>
            <a:endParaRPr lang="pt-BR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328" y="715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os ângulos</a:t>
            </a:r>
            <a:endParaRPr lang="pt-BR" sz="4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riângulo isósceles 3"/>
          <p:cNvSpPr/>
          <p:nvPr/>
        </p:nvSpPr>
        <p:spPr>
          <a:xfrm>
            <a:off x="3455707" y="1772816"/>
            <a:ext cx="5280587" cy="324036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7328" y="5445225"/>
            <a:ext cx="1214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Se possui um ângulo RETO: </a:t>
            </a:r>
          </a:p>
          <a:p>
            <a:pPr algn="ctr"/>
            <a:r>
              <a:rPr lang="pt-BR" sz="2000" b="1" dirty="0" smtClean="0"/>
              <a:t>Seu nome será: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Triângulo RETÂNGULO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9" name="Pizza 18"/>
          <p:cNvSpPr/>
          <p:nvPr/>
        </p:nvSpPr>
        <p:spPr>
          <a:xfrm>
            <a:off x="7296293" y="3919321"/>
            <a:ext cx="2880000" cy="2160000"/>
          </a:xfrm>
          <a:prstGeom prst="pie">
            <a:avLst>
              <a:gd name="adj1" fmla="val 10735200"/>
              <a:gd name="adj2" fmla="val 16173647"/>
            </a:avLst>
          </a:prstGeom>
          <a:solidFill>
            <a:schemeClr val="accent6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Pizza 19"/>
          <p:cNvSpPr/>
          <p:nvPr/>
        </p:nvSpPr>
        <p:spPr>
          <a:xfrm>
            <a:off x="2015707" y="3933176"/>
            <a:ext cx="2880000" cy="2160000"/>
          </a:xfrm>
          <a:prstGeom prst="pie">
            <a:avLst>
              <a:gd name="adj1" fmla="val 16202743"/>
              <a:gd name="adj2" fmla="val 3311"/>
            </a:avLst>
          </a:prstGeom>
          <a:solidFill>
            <a:schemeClr val="accent6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Pizza 20"/>
          <p:cNvSpPr/>
          <p:nvPr/>
        </p:nvSpPr>
        <p:spPr>
          <a:xfrm rot="2340000">
            <a:off x="2015707" y="692815"/>
            <a:ext cx="2880000" cy="2160000"/>
          </a:xfrm>
          <a:prstGeom prst="pie">
            <a:avLst>
              <a:gd name="adj1" fmla="val 2073"/>
              <a:gd name="adj2" fmla="val 5379038"/>
            </a:avLst>
          </a:prstGeom>
          <a:solidFill>
            <a:schemeClr val="accent6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title"/>
          </p:nvPr>
        </p:nvSpPr>
        <p:spPr>
          <a:xfrm>
            <a:off x="561092" y="300916"/>
            <a:ext cx="4090547" cy="488629"/>
          </a:xfrm>
        </p:spPr>
        <p:txBody>
          <a:bodyPr/>
          <a:lstStyle/>
          <a:p>
            <a:pPr algn="l" eaLnBrk="1" hangingPunct="1"/>
            <a:r>
              <a:rPr lang="pt-BR" altLang="pt-BR" sz="1200" b="1">
                <a:latin typeface="Verdana" pitchFamily="34" charset="0"/>
              </a:rPr>
              <a:t>Classificação dos ângulos</a:t>
            </a:r>
          </a:p>
        </p:txBody>
      </p:sp>
      <p:sp>
        <p:nvSpPr>
          <p:cNvPr id="1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C1F97-C5C7-42C2-AF10-63F09BF745DE}" type="slidenum">
              <a:rPr lang="pt-BR" altLang="pt-BR"/>
              <a:pPr>
                <a:defRPr/>
              </a:pPr>
              <a:t>6</a:t>
            </a:fld>
            <a:endParaRPr lang="pt-BR" altLang="pt-BR"/>
          </a:p>
        </p:txBody>
      </p:sp>
      <p:graphicFrame>
        <p:nvGraphicFramePr>
          <p:cNvPr id="7172" name="Object 17"/>
          <p:cNvGraphicFramePr>
            <a:graphicFrameLocks noChangeAspect="1"/>
          </p:cNvGraphicFramePr>
          <p:nvPr/>
        </p:nvGraphicFramePr>
        <p:xfrm>
          <a:off x="691411" y="2388695"/>
          <a:ext cx="10767549" cy="376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m de bitmap" r:id="rId3" imgW="5819048" imgH="3200000" progId="Paint.Picture">
                  <p:embed/>
                </p:oleObj>
              </mc:Choice>
              <mc:Fallback>
                <p:oleObj name="Imagem de bitmap" r:id="rId3" imgW="5819048" imgH="32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11" y="2388695"/>
                        <a:ext cx="10767549" cy="3761439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3" name="Group 33"/>
          <p:cNvGraphicFramePr>
            <a:graphicFrameLocks noGrp="1"/>
          </p:cNvGraphicFramePr>
          <p:nvPr/>
        </p:nvGraphicFramePr>
        <p:xfrm>
          <a:off x="691413" y="829667"/>
          <a:ext cx="10762118" cy="1377045"/>
        </p:xfrm>
        <a:graphic>
          <a:graphicData uri="http://schemas.openxmlformats.org/drawingml/2006/table">
            <a:tbl>
              <a:tblPr/>
              <a:tblGrid>
                <a:gridCol w="5623597"/>
                <a:gridCol w="5138521"/>
              </a:tblGrid>
              <a:tr h="1377045">
                <a:tc>
                  <a:txBody>
                    <a:bodyPr/>
                    <a:lstStyle>
                      <a:lvl1pPr marL="266700" indent="-26670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98475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7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9695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497013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995488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4526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098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3670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242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classificação dos ângulos é feita comparando o ângulo em questão ao ângulo de 90°</a:t>
                      </a: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alt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Ângulo reto - ângulo de 90°</a:t>
                      </a:r>
                    </a:p>
                  </a:txBody>
                  <a:tcPr marL="113741" marR="113741" marT="44960" marB="44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26670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98475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7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9695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497013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995488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4526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098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3670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242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Ângulo obtuso - ângulo com medida maior que 90° </a:t>
                      </a: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Ângulo agudo – ângulo com medida menor que 90°</a:t>
                      </a:r>
                    </a:p>
                  </a:txBody>
                  <a:tcPr marL="113741" marR="113741" marT="44960" marB="44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6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dos triângulos</a:t>
            </a:r>
            <a:endParaRPr lang="pt-BR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328" y="715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os ângulos</a:t>
            </a:r>
            <a:endParaRPr lang="pt-BR" sz="4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328" y="5445225"/>
            <a:ext cx="1214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Se possui um ângulo OBTUSO: </a:t>
            </a:r>
          </a:p>
          <a:p>
            <a:pPr algn="ctr"/>
            <a:r>
              <a:rPr lang="pt-BR" sz="2000" b="1" dirty="0" smtClean="0"/>
              <a:t>Seu nome será: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Triângulo OBTUSÂNGULO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1644073" y="1939637"/>
            <a:ext cx="8756072" cy="3075709"/>
          </a:xfrm>
          <a:custGeom>
            <a:avLst/>
            <a:gdLst>
              <a:gd name="connsiteX0" fmla="*/ 0 w 6567054"/>
              <a:gd name="connsiteY0" fmla="*/ 0 h 3075709"/>
              <a:gd name="connsiteX1" fmla="*/ 2299854 w 6567054"/>
              <a:gd name="connsiteY1" fmla="*/ 3075709 h 3075709"/>
              <a:gd name="connsiteX2" fmla="*/ 6567054 w 6567054"/>
              <a:gd name="connsiteY2" fmla="*/ 3075709 h 3075709"/>
              <a:gd name="connsiteX3" fmla="*/ 0 w 6567054"/>
              <a:gd name="connsiteY3" fmla="*/ 0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7054" h="3075709">
                <a:moveTo>
                  <a:pt x="0" y="0"/>
                </a:moveTo>
                <a:lnTo>
                  <a:pt x="2299854" y="3075709"/>
                </a:lnTo>
                <a:lnTo>
                  <a:pt x="6567054" y="30757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Pizza 18"/>
          <p:cNvSpPr/>
          <p:nvPr/>
        </p:nvSpPr>
        <p:spPr>
          <a:xfrm>
            <a:off x="8960145" y="3919321"/>
            <a:ext cx="2880000" cy="2160000"/>
          </a:xfrm>
          <a:prstGeom prst="pie">
            <a:avLst>
              <a:gd name="adj1" fmla="val 10735200"/>
              <a:gd name="adj2" fmla="val 16173647"/>
            </a:avLst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Pizza 19"/>
          <p:cNvSpPr/>
          <p:nvPr/>
        </p:nvSpPr>
        <p:spPr>
          <a:xfrm>
            <a:off x="3263328" y="3933176"/>
            <a:ext cx="2880000" cy="2160000"/>
          </a:xfrm>
          <a:prstGeom prst="pie">
            <a:avLst>
              <a:gd name="adj1" fmla="val 16179645"/>
              <a:gd name="adj2" fmla="val 3311"/>
            </a:avLst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Pizza 20"/>
          <p:cNvSpPr/>
          <p:nvPr/>
        </p:nvSpPr>
        <p:spPr>
          <a:xfrm rot="1500000">
            <a:off x="204071" y="864671"/>
            <a:ext cx="2880000" cy="2160000"/>
          </a:xfrm>
          <a:prstGeom prst="pie">
            <a:avLst>
              <a:gd name="adj1" fmla="val 2073"/>
              <a:gd name="adj2" fmla="val 5379038"/>
            </a:avLst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dos triângulos</a:t>
            </a:r>
            <a:endParaRPr lang="pt-BR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328" y="715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os lados</a:t>
            </a:r>
            <a:endParaRPr lang="pt-BR" sz="4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328" y="5445225"/>
            <a:ext cx="1214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Se possui três lados DIFERENTES : </a:t>
            </a:r>
          </a:p>
          <a:p>
            <a:pPr algn="ctr"/>
            <a:r>
              <a:rPr lang="pt-BR" sz="2000" b="1" dirty="0" smtClean="0"/>
              <a:t>Seu nome será: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Triângulo ESCALENO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2543606" y="1700809"/>
            <a:ext cx="6992444" cy="3314537"/>
          </a:xfrm>
          <a:custGeom>
            <a:avLst/>
            <a:gdLst>
              <a:gd name="connsiteX0" fmla="*/ 0 w 6567054"/>
              <a:gd name="connsiteY0" fmla="*/ 0 h 3075709"/>
              <a:gd name="connsiteX1" fmla="*/ 2299854 w 6567054"/>
              <a:gd name="connsiteY1" fmla="*/ 3075709 h 3075709"/>
              <a:gd name="connsiteX2" fmla="*/ 6567054 w 6567054"/>
              <a:gd name="connsiteY2" fmla="*/ 3075709 h 3075709"/>
              <a:gd name="connsiteX3" fmla="*/ 0 w 6567054"/>
              <a:gd name="connsiteY3" fmla="*/ 0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7054" h="3075709">
                <a:moveTo>
                  <a:pt x="0" y="0"/>
                </a:moveTo>
                <a:lnTo>
                  <a:pt x="2299854" y="3075709"/>
                </a:lnTo>
                <a:lnTo>
                  <a:pt x="6567054" y="30757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4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dos triângulos</a:t>
            </a:r>
            <a:endParaRPr lang="pt-BR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328" y="715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os lados</a:t>
            </a:r>
            <a:endParaRPr lang="pt-BR" sz="4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328" y="5445225"/>
            <a:ext cx="1214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Se possui DOIS lados IGUAIS : </a:t>
            </a:r>
          </a:p>
          <a:p>
            <a:pPr algn="ctr"/>
            <a:r>
              <a:rPr lang="pt-BR" sz="2000" b="1" dirty="0" smtClean="0"/>
              <a:t>Seu nome será: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Triângulo ISÓSCELES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4" name="Triângulo isósceles 3"/>
          <p:cNvSpPr/>
          <p:nvPr/>
        </p:nvSpPr>
        <p:spPr>
          <a:xfrm>
            <a:off x="4271797" y="2060848"/>
            <a:ext cx="3744416" cy="3240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8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dos triângulos</a:t>
            </a:r>
            <a:endParaRPr lang="pt-BR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328" y="7153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os lados</a:t>
            </a:r>
            <a:endParaRPr lang="pt-BR" sz="4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328" y="5445225"/>
            <a:ext cx="1214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Se possui TRÊS lados IGUAIS : </a:t>
            </a:r>
          </a:p>
          <a:p>
            <a:pPr algn="ctr"/>
            <a:r>
              <a:rPr lang="pt-BR" sz="2000" b="1" dirty="0" smtClean="0"/>
              <a:t>Seu nome será: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Triângulo EQUILÁTERO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4" name="Triângulo isósceles 3"/>
          <p:cNvSpPr/>
          <p:nvPr/>
        </p:nvSpPr>
        <p:spPr>
          <a:xfrm>
            <a:off x="3215681" y="1518912"/>
            <a:ext cx="5943828" cy="3638281"/>
          </a:xfrm>
          <a:prstGeom prst="triangle">
            <a:avLst>
              <a:gd name="adj" fmla="val 4988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/>
              <a:t>Tipos de ângulos em um triângulo</a:t>
            </a:r>
            <a:endParaRPr lang="pt-BR" sz="3600" b="1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6926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Os ângulos em um triângulo podem ser : </a:t>
            </a:r>
            <a:r>
              <a:rPr lang="pt-BR" sz="3600" b="1" i="1" dirty="0" smtClean="0">
                <a:solidFill>
                  <a:srgbClr val="00B050"/>
                </a:solidFill>
              </a:rPr>
              <a:t>Internos ou Externos</a:t>
            </a:r>
            <a:endParaRPr lang="pt-BR" sz="3600" b="1" i="1" dirty="0">
              <a:solidFill>
                <a:srgbClr val="00B050"/>
              </a:solidFill>
            </a:endParaRPr>
          </a:p>
        </p:txBody>
      </p:sp>
      <p:sp>
        <p:nvSpPr>
          <p:cNvPr id="4" name="Triângulo isósceles 3"/>
          <p:cNvSpPr/>
          <p:nvPr/>
        </p:nvSpPr>
        <p:spPr>
          <a:xfrm>
            <a:off x="2159563" y="2780928"/>
            <a:ext cx="7488832" cy="3096344"/>
          </a:xfrm>
          <a:prstGeom prst="triangle">
            <a:avLst>
              <a:gd name="adj" fmla="val 7084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>
            <a:stCxn id="4" idx="4"/>
          </p:cNvCxnSpPr>
          <p:nvPr/>
        </p:nvCxnSpPr>
        <p:spPr>
          <a:xfrm flipH="1" flipV="1">
            <a:off x="6864086" y="1893025"/>
            <a:ext cx="2784309" cy="3984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endCxn id="4" idx="2"/>
          </p:cNvCxnSpPr>
          <p:nvPr/>
        </p:nvCxnSpPr>
        <p:spPr>
          <a:xfrm flipH="1">
            <a:off x="2159563" y="5877272"/>
            <a:ext cx="91210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endCxn id="4" idx="0"/>
          </p:cNvCxnSpPr>
          <p:nvPr/>
        </p:nvCxnSpPr>
        <p:spPr>
          <a:xfrm flipV="1">
            <a:off x="911424" y="2780928"/>
            <a:ext cx="6553527" cy="3816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zza 12"/>
          <p:cNvSpPr/>
          <p:nvPr/>
        </p:nvSpPr>
        <p:spPr>
          <a:xfrm rot="15657042">
            <a:off x="6673476" y="1765219"/>
            <a:ext cx="1584176" cy="2048357"/>
          </a:xfrm>
          <a:prstGeom prst="pie">
            <a:avLst>
              <a:gd name="adj1" fmla="val 9645465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Pizza 13"/>
          <p:cNvSpPr/>
          <p:nvPr/>
        </p:nvSpPr>
        <p:spPr>
          <a:xfrm rot="9840354">
            <a:off x="1154311" y="5093952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Pizza 14"/>
          <p:cNvSpPr/>
          <p:nvPr/>
        </p:nvSpPr>
        <p:spPr>
          <a:xfrm>
            <a:off x="8558409" y="5093951"/>
            <a:ext cx="2112235" cy="1536268"/>
          </a:xfrm>
          <a:prstGeom prst="pie">
            <a:avLst>
              <a:gd name="adj1" fmla="val 10826993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35627" y="5426060"/>
            <a:ext cx="77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</a:t>
            </a:r>
            <a:r>
              <a:rPr lang="pt-BR" b="1" dirty="0" smtClean="0"/>
              <a:t>1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880309" y="5336573"/>
            <a:ext cx="73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</a:t>
            </a:r>
            <a:r>
              <a:rPr lang="pt-BR" b="1" dirty="0" smtClean="0"/>
              <a:t>3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200123" y="298500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</a:t>
            </a:r>
            <a:r>
              <a:rPr lang="pt-BR" sz="1600" b="1" dirty="0" smtClean="0"/>
              <a:t>2</a:t>
            </a:r>
            <a:endParaRPr lang="pt-BR" sz="2800" b="1" dirty="0"/>
          </a:p>
        </p:txBody>
      </p:sp>
      <p:sp>
        <p:nvSpPr>
          <p:cNvPr id="19" name="Pizza 18"/>
          <p:cNvSpPr/>
          <p:nvPr/>
        </p:nvSpPr>
        <p:spPr>
          <a:xfrm>
            <a:off x="6414817" y="2030987"/>
            <a:ext cx="2112235" cy="1536268"/>
          </a:xfrm>
          <a:prstGeom prst="pie">
            <a:avLst>
              <a:gd name="adj1" fmla="val 8656238"/>
              <a:gd name="adj2" fmla="val 145503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Pizza 19"/>
          <p:cNvSpPr/>
          <p:nvPr/>
        </p:nvSpPr>
        <p:spPr>
          <a:xfrm rot="12895677">
            <a:off x="1154245" y="5109138"/>
            <a:ext cx="2112235" cy="1536268"/>
          </a:xfrm>
          <a:prstGeom prst="pie">
            <a:avLst>
              <a:gd name="adj1" fmla="val 8734211"/>
              <a:gd name="adj2" fmla="val 17273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Pizza 20"/>
          <p:cNvSpPr/>
          <p:nvPr/>
        </p:nvSpPr>
        <p:spPr>
          <a:xfrm rot="5833730">
            <a:off x="8882557" y="4840394"/>
            <a:ext cx="1584176" cy="2048357"/>
          </a:xfrm>
          <a:prstGeom prst="pie">
            <a:avLst>
              <a:gd name="adj1" fmla="val 8588975"/>
              <a:gd name="adj2" fmla="val 158075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768075" y="246178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1600" b="1" dirty="0"/>
              <a:t>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674645" y="5185561"/>
            <a:ext cx="64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1600" b="1" dirty="0" smtClean="0"/>
              <a:t>2</a:t>
            </a:r>
            <a:endParaRPr lang="pt-BR" sz="28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063552" y="5949280"/>
            <a:ext cx="8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1600" b="1" dirty="0" smtClean="0"/>
              <a:t>3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385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zza 24"/>
          <p:cNvSpPr/>
          <p:nvPr/>
        </p:nvSpPr>
        <p:spPr>
          <a:xfrm rot="1641618">
            <a:off x="2065628" y="1544194"/>
            <a:ext cx="2112235" cy="1584000"/>
          </a:xfrm>
          <a:prstGeom prst="pie">
            <a:avLst>
              <a:gd name="adj1" fmla="val 14589649"/>
              <a:gd name="adj2" fmla="val 144933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30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/>
              <a:t>Soma dos ângulos de um triângulo</a:t>
            </a:r>
            <a:endParaRPr lang="pt-BR" sz="3600" b="1" u="sng" dirty="0"/>
          </a:p>
        </p:txBody>
      </p:sp>
      <p:sp>
        <p:nvSpPr>
          <p:cNvPr id="4" name="Triângulo isósceles 3"/>
          <p:cNvSpPr/>
          <p:nvPr/>
        </p:nvSpPr>
        <p:spPr>
          <a:xfrm>
            <a:off x="2159563" y="2780928"/>
            <a:ext cx="7488832" cy="3096344"/>
          </a:xfrm>
          <a:prstGeom prst="triangle">
            <a:avLst>
              <a:gd name="adj" fmla="val 7084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>
            <a:stCxn id="4" idx="4"/>
          </p:cNvCxnSpPr>
          <p:nvPr/>
        </p:nvCxnSpPr>
        <p:spPr>
          <a:xfrm flipH="1" flipV="1">
            <a:off x="6864086" y="1893025"/>
            <a:ext cx="2784309" cy="3984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endCxn id="4" idx="2"/>
          </p:cNvCxnSpPr>
          <p:nvPr/>
        </p:nvCxnSpPr>
        <p:spPr>
          <a:xfrm flipH="1">
            <a:off x="2159563" y="5877272"/>
            <a:ext cx="91210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endCxn id="4" idx="0"/>
          </p:cNvCxnSpPr>
          <p:nvPr/>
        </p:nvCxnSpPr>
        <p:spPr>
          <a:xfrm flipV="1">
            <a:off x="911424" y="2780928"/>
            <a:ext cx="6553527" cy="3816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zza 12"/>
          <p:cNvSpPr/>
          <p:nvPr/>
        </p:nvSpPr>
        <p:spPr>
          <a:xfrm rot="15723492">
            <a:off x="6696844" y="1768140"/>
            <a:ext cx="1584176" cy="2048357"/>
          </a:xfrm>
          <a:prstGeom prst="pie">
            <a:avLst>
              <a:gd name="adj1" fmla="val 9645465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Pizza 13"/>
          <p:cNvSpPr/>
          <p:nvPr/>
        </p:nvSpPr>
        <p:spPr>
          <a:xfrm rot="9840354">
            <a:off x="1154311" y="5093952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Pizza 14"/>
          <p:cNvSpPr/>
          <p:nvPr/>
        </p:nvSpPr>
        <p:spPr>
          <a:xfrm>
            <a:off x="8558409" y="5093951"/>
            <a:ext cx="2112235" cy="1536268"/>
          </a:xfrm>
          <a:prstGeom prst="pie">
            <a:avLst>
              <a:gd name="adj1" fmla="val 10826993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Pizza 30"/>
          <p:cNvSpPr/>
          <p:nvPr/>
        </p:nvSpPr>
        <p:spPr>
          <a:xfrm rot="1431659">
            <a:off x="2092592" y="1544194"/>
            <a:ext cx="2112235" cy="1584000"/>
          </a:xfrm>
          <a:prstGeom prst="pie">
            <a:avLst>
              <a:gd name="adj1" fmla="val 8656238"/>
              <a:gd name="adj2" fmla="val 145503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Pizza 18"/>
          <p:cNvSpPr/>
          <p:nvPr/>
        </p:nvSpPr>
        <p:spPr>
          <a:xfrm>
            <a:off x="6440879" y="1997737"/>
            <a:ext cx="2112235" cy="1584000"/>
          </a:xfrm>
          <a:prstGeom prst="pie">
            <a:avLst>
              <a:gd name="adj1" fmla="val 8656238"/>
              <a:gd name="adj2" fmla="val 145503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Pizza 19"/>
          <p:cNvSpPr/>
          <p:nvPr/>
        </p:nvSpPr>
        <p:spPr>
          <a:xfrm rot="12895677">
            <a:off x="1172465" y="5065705"/>
            <a:ext cx="2112235" cy="1584000"/>
          </a:xfrm>
          <a:prstGeom prst="pie">
            <a:avLst>
              <a:gd name="adj1" fmla="val 8734211"/>
              <a:gd name="adj2" fmla="val 17273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Pizza 20"/>
          <p:cNvSpPr/>
          <p:nvPr/>
        </p:nvSpPr>
        <p:spPr>
          <a:xfrm rot="5833730">
            <a:off x="8850989" y="4805569"/>
            <a:ext cx="1584176" cy="2112000"/>
          </a:xfrm>
          <a:prstGeom prst="pie">
            <a:avLst>
              <a:gd name="adj1" fmla="val 8588975"/>
              <a:gd name="adj2" fmla="val 158075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768075" y="246178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1600" b="1" dirty="0"/>
              <a:t>1</a:t>
            </a:r>
          </a:p>
        </p:txBody>
      </p:sp>
      <p:sp>
        <p:nvSpPr>
          <p:cNvPr id="35" name="Pizza 34"/>
          <p:cNvSpPr/>
          <p:nvPr/>
        </p:nvSpPr>
        <p:spPr>
          <a:xfrm rot="14392935">
            <a:off x="2337761" y="1264953"/>
            <a:ext cx="1584176" cy="2112000"/>
          </a:xfrm>
          <a:prstGeom prst="pie">
            <a:avLst>
              <a:gd name="adj1" fmla="val 8734211"/>
              <a:gd name="adj2" fmla="val 17273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739421" y="615355"/>
            <a:ext cx="581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Um círculo completo possui 360°</a:t>
            </a:r>
            <a:endParaRPr lang="pt-BR" sz="2400" b="1" dirty="0"/>
          </a:p>
        </p:txBody>
      </p:sp>
      <p:sp>
        <p:nvSpPr>
          <p:cNvPr id="30" name="Pizza 29"/>
          <p:cNvSpPr/>
          <p:nvPr/>
        </p:nvSpPr>
        <p:spPr>
          <a:xfrm>
            <a:off x="2951651" y="1543288"/>
            <a:ext cx="2112235" cy="1584000"/>
          </a:xfrm>
          <a:prstGeom prst="pie">
            <a:avLst>
              <a:gd name="adj1" fmla="val 8656238"/>
              <a:gd name="adj2" fmla="val 145503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Pizza 26"/>
          <p:cNvSpPr/>
          <p:nvPr/>
        </p:nvSpPr>
        <p:spPr>
          <a:xfrm>
            <a:off x="5561900" y="1819628"/>
            <a:ext cx="2112235" cy="1584000"/>
          </a:xfrm>
          <a:prstGeom prst="pie">
            <a:avLst>
              <a:gd name="adj1" fmla="val 8656238"/>
              <a:gd name="adj2" fmla="val 145503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Pizza 27"/>
          <p:cNvSpPr/>
          <p:nvPr/>
        </p:nvSpPr>
        <p:spPr>
          <a:xfrm>
            <a:off x="4607835" y="1637724"/>
            <a:ext cx="2112235" cy="1584000"/>
          </a:xfrm>
          <a:prstGeom prst="pie">
            <a:avLst>
              <a:gd name="adj1" fmla="val 8656238"/>
              <a:gd name="adj2" fmla="val 145503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Pizza 28"/>
          <p:cNvSpPr/>
          <p:nvPr/>
        </p:nvSpPr>
        <p:spPr>
          <a:xfrm>
            <a:off x="3798997" y="1620715"/>
            <a:ext cx="2112235" cy="1584000"/>
          </a:xfrm>
          <a:prstGeom prst="pie">
            <a:avLst>
              <a:gd name="adj1" fmla="val 8656238"/>
              <a:gd name="adj2" fmla="val 145503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Pizza 31"/>
          <p:cNvSpPr/>
          <p:nvPr/>
        </p:nvSpPr>
        <p:spPr>
          <a:xfrm rot="12895677">
            <a:off x="1211591" y="4054434"/>
            <a:ext cx="2112235" cy="1584000"/>
          </a:xfrm>
          <a:prstGeom prst="pie">
            <a:avLst>
              <a:gd name="adj1" fmla="val 8734211"/>
              <a:gd name="adj2" fmla="val 17273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Pizza 41"/>
          <p:cNvSpPr/>
          <p:nvPr/>
        </p:nvSpPr>
        <p:spPr>
          <a:xfrm rot="18035079">
            <a:off x="9838977" y="1188079"/>
            <a:ext cx="1584176" cy="2048357"/>
          </a:xfrm>
          <a:prstGeom prst="pie">
            <a:avLst>
              <a:gd name="adj1" fmla="val 14571746"/>
              <a:gd name="adj2" fmla="val 145028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Pizza 39"/>
          <p:cNvSpPr/>
          <p:nvPr/>
        </p:nvSpPr>
        <p:spPr>
          <a:xfrm rot="7329198">
            <a:off x="2340627" y="1280905"/>
            <a:ext cx="1584176" cy="2112000"/>
          </a:xfrm>
          <a:prstGeom prst="pie">
            <a:avLst>
              <a:gd name="adj1" fmla="val 8588975"/>
              <a:gd name="adj2" fmla="val 158075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Pizza 32"/>
          <p:cNvSpPr/>
          <p:nvPr/>
        </p:nvSpPr>
        <p:spPr>
          <a:xfrm rot="12895677">
            <a:off x="1451485" y="3199105"/>
            <a:ext cx="2112235" cy="1584000"/>
          </a:xfrm>
          <a:prstGeom prst="pie">
            <a:avLst>
              <a:gd name="adj1" fmla="val 8734211"/>
              <a:gd name="adj2" fmla="val 17273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Pizza 33"/>
          <p:cNvSpPr/>
          <p:nvPr/>
        </p:nvSpPr>
        <p:spPr>
          <a:xfrm rot="12895677">
            <a:off x="1680284" y="2341833"/>
            <a:ext cx="2112235" cy="1584000"/>
          </a:xfrm>
          <a:prstGeom prst="pie">
            <a:avLst>
              <a:gd name="adj1" fmla="val 8734211"/>
              <a:gd name="adj2" fmla="val 17273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Pizza 35"/>
          <p:cNvSpPr/>
          <p:nvPr/>
        </p:nvSpPr>
        <p:spPr>
          <a:xfrm rot="5833730">
            <a:off x="7373391" y="4269439"/>
            <a:ext cx="1584176" cy="2112000"/>
          </a:xfrm>
          <a:prstGeom prst="pie">
            <a:avLst>
              <a:gd name="adj1" fmla="val 8588975"/>
              <a:gd name="adj2" fmla="val 158075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Pizza 36"/>
          <p:cNvSpPr/>
          <p:nvPr/>
        </p:nvSpPr>
        <p:spPr>
          <a:xfrm rot="5833730">
            <a:off x="5975987" y="4422433"/>
            <a:ext cx="1584176" cy="2112000"/>
          </a:xfrm>
          <a:prstGeom prst="pie">
            <a:avLst>
              <a:gd name="adj1" fmla="val 8588975"/>
              <a:gd name="adj2" fmla="val 158075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Pizza 37"/>
          <p:cNvSpPr/>
          <p:nvPr/>
        </p:nvSpPr>
        <p:spPr>
          <a:xfrm rot="5833730">
            <a:off x="4366505" y="3633140"/>
            <a:ext cx="1584176" cy="2112000"/>
          </a:xfrm>
          <a:prstGeom prst="pie">
            <a:avLst>
              <a:gd name="adj1" fmla="val 8588975"/>
              <a:gd name="adj2" fmla="val 158075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Pizza 50"/>
          <p:cNvSpPr/>
          <p:nvPr/>
        </p:nvSpPr>
        <p:spPr>
          <a:xfrm rot="17168393">
            <a:off x="9825733" y="1185240"/>
            <a:ext cx="1584176" cy="2048357"/>
          </a:xfrm>
          <a:prstGeom prst="pie">
            <a:avLst>
              <a:gd name="adj1" fmla="val 9493833"/>
              <a:gd name="adj2" fmla="val 118090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Pizza 44"/>
          <p:cNvSpPr/>
          <p:nvPr/>
        </p:nvSpPr>
        <p:spPr>
          <a:xfrm rot="11919001">
            <a:off x="9560532" y="1436568"/>
            <a:ext cx="2109344" cy="1547510"/>
          </a:xfrm>
          <a:prstGeom prst="pie">
            <a:avLst>
              <a:gd name="adj1" fmla="val 9899694"/>
              <a:gd name="adj2" fmla="val 1472856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987617" y="5949280"/>
            <a:ext cx="8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1600" b="1" dirty="0" smtClean="0"/>
              <a:t>3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104112" y="29608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</a:t>
            </a:r>
            <a:r>
              <a:rPr lang="pt-BR" sz="1600" b="1" dirty="0" smtClean="0"/>
              <a:t>2</a:t>
            </a:r>
            <a:endParaRPr lang="pt-BR" sz="2800" b="1" dirty="0"/>
          </a:p>
        </p:txBody>
      </p:sp>
      <p:sp>
        <p:nvSpPr>
          <p:cNvPr id="39" name="Pizza 38"/>
          <p:cNvSpPr/>
          <p:nvPr/>
        </p:nvSpPr>
        <p:spPr>
          <a:xfrm rot="5833730">
            <a:off x="3510159" y="2685036"/>
            <a:ext cx="1584176" cy="2112000"/>
          </a:xfrm>
          <a:prstGeom prst="pie">
            <a:avLst>
              <a:gd name="adj1" fmla="val 8588975"/>
              <a:gd name="adj2" fmla="val 158075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674645" y="5185561"/>
            <a:ext cx="64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1600" b="1" dirty="0" smtClean="0"/>
              <a:t>2</a:t>
            </a:r>
            <a:endParaRPr lang="pt-BR" sz="2800" b="1" dirty="0"/>
          </a:p>
        </p:txBody>
      </p:sp>
      <p:sp>
        <p:nvSpPr>
          <p:cNvPr id="43" name="Pizza 42"/>
          <p:cNvSpPr/>
          <p:nvPr/>
        </p:nvSpPr>
        <p:spPr>
          <a:xfrm rot="15657042">
            <a:off x="7850404" y="1587449"/>
            <a:ext cx="1584176" cy="2048357"/>
          </a:xfrm>
          <a:prstGeom prst="pie">
            <a:avLst>
              <a:gd name="adj1" fmla="val 9645465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31475" y="5422913"/>
            <a:ext cx="77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</a:t>
            </a:r>
            <a:r>
              <a:rPr lang="pt-BR" b="1" dirty="0" smtClean="0"/>
              <a:t>1</a:t>
            </a:r>
            <a:endParaRPr lang="pt-BR" sz="2800" b="1" dirty="0"/>
          </a:p>
        </p:txBody>
      </p:sp>
      <p:sp>
        <p:nvSpPr>
          <p:cNvPr id="44" name="Pizza 43"/>
          <p:cNvSpPr/>
          <p:nvPr/>
        </p:nvSpPr>
        <p:spPr>
          <a:xfrm rot="15657042">
            <a:off x="8701013" y="1433336"/>
            <a:ext cx="1584176" cy="2048357"/>
          </a:xfrm>
          <a:prstGeom prst="pie">
            <a:avLst>
              <a:gd name="adj1" fmla="val 9645465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Pizza 45"/>
          <p:cNvSpPr/>
          <p:nvPr/>
        </p:nvSpPr>
        <p:spPr>
          <a:xfrm rot="11414695">
            <a:off x="2584985" y="4568439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Pizza 46"/>
          <p:cNvSpPr/>
          <p:nvPr/>
        </p:nvSpPr>
        <p:spPr>
          <a:xfrm rot="12287911">
            <a:off x="4117667" y="3876380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8" name="Pizza 47"/>
          <p:cNvSpPr/>
          <p:nvPr/>
        </p:nvSpPr>
        <p:spPr>
          <a:xfrm rot="13125348">
            <a:off x="5589136" y="3347805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Pizza 48"/>
          <p:cNvSpPr/>
          <p:nvPr/>
        </p:nvSpPr>
        <p:spPr>
          <a:xfrm rot="15147312">
            <a:off x="7373392" y="2556424"/>
            <a:ext cx="1584176" cy="2048357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Pizza 49"/>
          <p:cNvSpPr/>
          <p:nvPr/>
        </p:nvSpPr>
        <p:spPr>
          <a:xfrm rot="15294079">
            <a:off x="8420412" y="2002097"/>
            <a:ext cx="1584176" cy="2048357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Pizza 51"/>
          <p:cNvSpPr/>
          <p:nvPr/>
        </p:nvSpPr>
        <p:spPr>
          <a:xfrm rot="20902922">
            <a:off x="9229817" y="4380456"/>
            <a:ext cx="2112235" cy="1536268"/>
          </a:xfrm>
          <a:prstGeom prst="pie">
            <a:avLst>
              <a:gd name="adj1" fmla="val 10826993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Pizza 52"/>
          <p:cNvSpPr/>
          <p:nvPr/>
        </p:nvSpPr>
        <p:spPr>
          <a:xfrm rot="19516283">
            <a:off x="9471916" y="3395674"/>
            <a:ext cx="2112235" cy="1536268"/>
          </a:xfrm>
          <a:prstGeom prst="pie">
            <a:avLst>
              <a:gd name="adj1" fmla="val 10826993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4" name="Pizza 53"/>
          <p:cNvSpPr/>
          <p:nvPr/>
        </p:nvSpPr>
        <p:spPr>
          <a:xfrm rot="18934453">
            <a:off x="9452216" y="2399168"/>
            <a:ext cx="2112235" cy="1536268"/>
          </a:xfrm>
          <a:prstGeom prst="pie">
            <a:avLst>
              <a:gd name="adj1" fmla="val 10826993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Pizza 54"/>
          <p:cNvSpPr/>
          <p:nvPr/>
        </p:nvSpPr>
        <p:spPr>
          <a:xfrm rot="18114624">
            <a:off x="9827531" y="1181098"/>
            <a:ext cx="1584176" cy="2048357"/>
          </a:xfrm>
          <a:prstGeom prst="pie">
            <a:avLst>
              <a:gd name="adj1" fmla="val 10826993"/>
              <a:gd name="adj2" fmla="val 145028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818168" y="5354052"/>
            <a:ext cx="73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</a:t>
            </a:r>
            <a:r>
              <a:rPr lang="pt-BR" b="1" dirty="0" smtClean="0"/>
              <a:t>3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91480" y="3183816"/>
            <a:ext cx="218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S</a:t>
            </a:r>
            <a:r>
              <a:rPr lang="pt-BR" sz="1600" b="1" dirty="0"/>
              <a:t>e</a:t>
            </a:r>
            <a:r>
              <a:rPr lang="pt-BR" sz="2800" b="1" dirty="0" smtClean="0"/>
              <a:t> = 360°</a:t>
            </a:r>
            <a:endParaRPr lang="pt-BR" sz="2800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9710150" y="3098949"/>
            <a:ext cx="218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S</a:t>
            </a:r>
            <a:r>
              <a:rPr lang="pt-BR" sz="1600" b="1" dirty="0" smtClean="0"/>
              <a:t>i</a:t>
            </a:r>
            <a:r>
              <a:rPr lang="pt-BR" sz="2800" b="1" dirty="0" smtClean="0"/>
              <a:t> = 180°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707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10104 0.00023 C -0.12239 0.00093 -0.15295 -0.00463 -0.18402 -0.01435 C -0.21996 -0.02569 -0.24774 -0.03843 -0.26666 -0.05185 L -0.35659 -0.11157 " pathEditMode="relative" rAng="797761" ptsTypes="FffFF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4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5034 -0.521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53264 -0.4937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-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29722 -0.1203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61458 -0.4340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4135E-6 L 0.06459 -0.48381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24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1" grpId="0" animBg="1"/>
      <p:bldP spid="19" grpId="0" animBg="1"/>
      <p:bldP spid="20" grpId="0" animBg="1"/>
      <p:bldP spid="21" grpId="0" animBg="1"/>
      <p:bldP spid="22" grpId="0"/>
      <p:bldP spid="35" grpId="0" animBg="1"/>
      <p:bldP spid="26" grpId="0"/>
      <p:bldP spid="30" grpId="0" animBg="1"/>
      <p:bldP spid="3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40" grpId="0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1" grpId="0" animBg="1"/>
      <p:bldP spid="45" grpId="0" animBg="1"/>
      <p:bldP spid="24" grpId="0"/>
      <p:bldP spid="18" grpId="0"/>
      <p:bldP spid="39" grpId="0" animBg="1"/>
      <p:bldP spid="39" grpId="1" animBg="1"/>
      <p:bldP spid="23" grpId="0"/>
      <p:bldP spid="43" grpId="0" animBg="1"/>
      <p:bldP spid="43" grpId="1" animBg="1"/>
      <p:bldP spid="16" grpId="0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17" grpId="0"/>
      <p:bldP spid="3" grpId="0"/>
      <p:bldP spid="5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/>
              <a:t>Propriedade do ângulo externo de um triângulo</a:t>
            </a:r>
            <a:endParaRPr lang="pt-BR" sz="2800" b="1" u="sng" dirty="0"/>
          </a:p>
        </p:txBody>
      </p:sp>
      <p:sp>
        <p:nvSpPr>
          <p:cNvPr id="4" name="Triângulo isósceles 3"/>
          <p:cNvSpPr/>
          <p:nvPr/>
        </p:nvSpPr>
        <p:spPr>
          <a:xfrm>
            <a:off x="2159563" y="2780928"/>
            <a:ext cx="7488832" cy="3096344"/>
          </a:xfrm>
          <a:prstGeom prst="triangle">
            <a:avLst>
              <a:gd name="adj" fmla="val 7084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>
            <a:stCxn id="4" idx="4"/>
          </p:cNvCxnSpPr>
          <p:nvPr/>
        </p:nvCxnSpPr>
        <p:spPr>
          <a:xfrm flipH="1" flipV="1">
            <a:off x="6864086" y="1893025"/>
            <a:ext cx="2784309" cy="3984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endCxn id="4" idx="2"/>
          </p:cNvCxnSpPr>
          <p:nvPr/>
        </p:nvCxnSpPr>
        <p:spPr>
          <a:xfrm flipH="1">
            <a:off x="2159563" y="5877272"/>
            <a:ext cx="91210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endCxn id="4" idx="0"/>
          </p:cNvCxnSpPr>
          <p:nvPr/>
        </p:nvCxnSpPr>
        <p:spPr>
          <a:xfrm flipV="1">
            <a:off x="911424" y="2780928"/>
            <a:ext cx="6553527" cy="3816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zza 12"/>
          <p:cNvSpPr/>
          <p:nvPr/>
        </p:nvSpPr>
        <p:spPr>
          <a:xfrm rot="15723492">
            <a:off x="6696844" y="1768140"/>
            <a:ext cx="1584176" cy="2048357"/>
          </a:xfrm>
          <a:prstGeom prst="pie">
            <a:avLst>
              <a:gd name="adj1" fmla="val 9645465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Pizza 13"/>
          <p:cNvSpPr/>
          <p:nvPr/>
        </p:nvSpPr>
        <p:spPr>
          <a:xfrm rot="9840354">
            <a:off x="1154311" y="5093952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Pizza 14"/>
          <p:cNvSpPr/>
          <p:nvPr/>
        </p:nvSpPr>
        <p:spPr>
          <a:xfrm>
            <a:off x="8558409" y="5093951"/>
            <a:ext cx="2112235" cy="1536268"/>
          </a:xfrm>
          <a:prstGeom prst="pie">
            <a:avLst>
              <a:gd name="adj1" fmla="val 10826993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Pizza 18"/>
          <p:cNvSpPr/>
          <p:nvPr/>
        </p:nvSpPr>
        <p:spPr>
          <a:xfrm>
            <a:off x="6440879" y="1997737"/>
            <a:ext cx="2112235" cy="1584000"/>
          </a:xfrm>
          <a:prstGeom prst="pie">
            <a:avLst>
              <a:gd name="adj1" fmla="val 8656238"/>
              <a:gd name="adj2" fmla="val 145503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Pizza 19"/>
          <p:cNvSpPr/>
          <p:nvPr/>
        </p:nvSpPr>
        <p:spPr>
          <a:xfrm rot="12895677">
            <a:off x="1172465" y="5065705"/>
            <a:ext cx="2112235" cy="1584000"/>
          </a:xfrm>
          <a:prstGeom prst="pie">
            <a:avLst>
              <a:gd name="adj1" fmla="val 8734211"/>
              <a:gd name="adj2" fmla="val 17273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Pizza 20"/>
          <p:cNvSpPr/>
          <p:nvPr/>
        </p:nvSpPr>
        <p:spPr>
          <a:xfrm rot="5833730">
            <a:off x="8850989" y="4805569"/>
            <a:ext cx="1584176" cy="2112000"/>
          </a:xfrm>
          <a:prstGeom prst="pie">
            <a:avLst>
              <a:gd name="adj1" fmla="val 8588975"/>
              <a:gd name="adj2" fmla="val 158075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768075" y="246178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1600" b="1" dirty="0"/>
              <a:t>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987617" y="5949280"/>
            <a:ext cx="8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1600" b="1" dirty="0" smtClean="0"/>
              <a:t>3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104112" y="29608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</a:t>
            </a:r>
            <a:r>
              <a:rPr lang="pt-BR" sz="1600" b="1" dirty="0" smtClean="0"/>
              <a:t>2</a:t>
            </a:r>
            <a:endParaRPr lang="pt-BR" sz="28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674645" y="5185561"/>
            <a:ext cx="64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1600" b="1" dirty="0" smtClean="0"/>
              <a:t>2</a:t>
            </a:r>
            <a:endParaRPr lang="pt-BR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731475" y="5422913"/>
            <a:ext cx="77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</a:t>
            </a:r>
            <a:r>
              <a:rPr lang="pt-BR" b="1" dirty="0" smtClean="0"/>
              <a:t>1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818168" y="5354052"/>
            <a:ext cx="73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</a:t>
            </a:r>
            <a:r>
              <a:rPr lang="pt-BR" b="1" dirty="0" smtClean="0"/>
              <a:t>3</a:t>
            </a:r>
            <a:endParaRPr lang="pt-BR" sz="2800" b="1" dirty="0"/>
          </a:p>
        </p:txBody>
      </p:sp>
      <p:sp>
        <p:nvSpPr>
          <p:cNvPr id="58" name="Pizza 57"/>
          <p:cNvSpPr/>
          <p:nvPr/>
        </p:nvSpPr>
        <p:spPr>
          <a:xfrm rot="17884652">
            <a:off x="8072787" y="2080288"/>
            <a:ext cx="1584176" cy="2048357"/>
          </a:xfrm>
          <a:prstGeom prst="pie">
            <a:avLst>
              <a:gd name="adj1" fmla="val 9645465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9" name="Pizza 58"/>
          <p:cNvSpPr/>
          <p:nvPr/>
        </p:nvSpPr>
        <p:spPr>
          <a:xfrm rot="20510974">
            <a:off x="8839111" y="3312991"/>
            <a:ext cx="2112235" cy="1536268"/>
          </a:xfrm>
          <a:prstGeom prst="pie">
            <a:avLst>
              <a:gd name="adj1" fmla="val 9645465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Pizza 59"/>
          <p:cNvSpPr/>
          <p:nvPr/>
        </p:nvSpPr>
        <p:spPr>
          <a:xfrm rot="2353118">
            <a:off x="9097143" y="4459946"/>
            <a:ext cx="2112235" cy="1536268"/>
          </a:xfrm>
          <a:prstGeom prst="pie">
            <a:avLst>
              <a:gd name="adj1" fmla="val 9645465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1" name="Pizza 60"/>
          <p:cNvSpPr/>
          <p:nvPr/>
        </p:nvSpPr>
        <p:spPr>
          <a:xfrm rot="4839556">
            <a:off x="8847853" y="4833205"/>
            <a:ext cx="1584176" cy="2048357"/>
          </a:xfrm>
          <a:prstGeom prst="pie">
            <a:avLst>
              <a:gd name="adj1" fmla="val 9645465"/>
              <a:gd name="adj2" fmla="val 1450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2" name="Pizza 61"/>
          <p:cNvSpPr/>
          <p:nvPr/>
        </p:nvSpPr>
        <p:spPr>
          <a:xfrm rot="9840354">
            <a:off x="2972793" y="5088556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3" name="Pizza 62"/>
          <p:cNvSpPr/>
          <p:nvPr/>
        </p:nvSpPr>
        <p:spPr>
          <a:xfrm rot="9840354">
            <a:off x="5039883" y="5089571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4" name="Pizza 63"/>
          <p:cNvSpPr/>
          <p:nvPr/>
        </p:nvSpPr>
        <p:spPr>
          <a:xfrm rot="9840354">
            <a:off x="6464615" y="5093952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5" name="Pizza 64"/>
          <p:cNvSpPr/>
          <p:nvPr/>
        </p:nvSpPr>
        <p:spPr>
          <a:xfrm rot="9840354">
            <a:off x="8592937" y="5093729"/>
            <a:ext cx="2112235" cy="1536268"/>
          </a:xfrm>
          <a:prstGeom prst="pie">
            <a:avLst>
              <a:gd name="adj1" fmla="val 9493833"/>
              <a:gd name="adj2" fmla="val 1180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-11963" y="63057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</a:rPr>
              <a:t>Um ângulo externo é igual à soma dos dois ângulos internos opostos a ele.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 smtClean="0"/>
              <a:t>Perímetro de um triângulo</a:t>
            </a:r>
            <a:endParaRPr lang="pt-BR" sz="3200" b="1" u="sng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13163" y="515719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6">
                    <a:lumMod val="75000"/>
                  </a:schemeClr>
                </a:solidFill>
              </a:rPr>
              <a:t>Perímetro é a soma das medidas dos três lados.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4031771" y="908720"/>
            <a:ext cx="0" cy="360000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5400000" flipH="1">
            <a:off x="5952197" y="2564560"/>
            <a:ext cx="0" cy="384000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7872197" y="2324560"/>
            <a:ext cx="0" cy="216000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1560000" flipH="1">
            <a:off x="5091913" y="1079996"/>
            <a:ext cx="0" cy="360000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2340000" flipH="1">
            <a:off x="5584348" y="1290633"/>
            <a:ext cx="0" cy="360000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720000" flipH="1">
            <a:off x="4551080" y="932074"/>
            <a:ext cx="0" cy="360000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3180000" flipH="1">
            <a:off x="5955472" y="1001292"/>
            <a:ext cx="0" cy="480000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064219" y="3216626"/>
            <a:ext cx="9121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6 cm</a:t>
            </a:r>
            <a:endParaRPr lang="pt-BR" sz="20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628979" y="4540852"/>
            <a:ext cx="9121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8 cm</a:t>
            </a:r>
            <a:endParaRPr lang="pt-BR" sz="20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786696" y="2556313"/>
            <a:ext cx="11297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10 cm</a:t>
            </a:r>
            <a:endParaRPr lang="pt-BR" sz="2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48683" y="579655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C00000"/>
                </a:solidFill>
              </a:rPr>
              <a:t>P = 10 cm + 8 cm + 6 cm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-47328" y="63006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C00000"/>
                </a:solidFill>
              </a:rPr>
              <a:t>P = 24 cm</a:t>
            </a:r>
          </a:p>
        </p:txBody>
      </p:sp>
    </p:spTree>
    <p:extLst>
      <p:ext uri="{BB962C8B-B14F-4D97-AF65-F5344CB8AC3E}">
        <p14:creationId xmlns:p14="http://schemas.microsoft.com/office/powerpoint/2010/main" val="25517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20156 0.0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8" grpId="0"/>
      <p:bldP spid="19" grpId="0"/>
      <p:bldP spid="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zza 27"/>
          <p:cNvSpPr/>
          <p:nvPr/>
        </p:nvSpPr>
        <p:spPr>
          <a:xfrm rot="7622865">
            <a:off x="9183656" y="-254863"/>
            <a:ext cx="1800000" cy="2400000"/>
          </a:xfrm>
          <a:prstGeom prst="pie">
            <a:avLst>
              <a:gd name="adj1" fmla="val 19339273"/>
              <a:gd name="adj2" fmla="val 10174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Pizza 20"/>
          <p:cNvSpPr/>
          <p:nvPr/>
        </p:nvSpPr>
        <p:spPr>
          <a:xfrm>
            <a:off x="-144693" y="5162681"/>
            <a:ext cx="2400000" cy="1800000"/>
          </a:xfrm>
          <a:prstGeom prst="pie">
            <a:avLst>
              <a:gd name="adj1" fmla="val 19339273"/>
              <a:gd name="adj2" fmla="val 215565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Pizza 7"/>
          <p:cNvSpPr/>
          <p:nvPr/>
        </p:nvSpPr>
        <p:spPr>
          <a:xfrm>
            <a:off x="9003657" y="5264254"/>
            <a:ext cx="2160000" cy="1620000"/>
          </a:xfrm>
          <a:prstGeom prst="pie">
            <a:avLst>
              <a:gd name="adj1" fmla="val 10788345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7175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 smtClean="0"/>
              <a:t>Bissetrizes de um triângulo</a:t>
            </a:r>
            <a:endParaRPr lang="pt-BR" sz="3200" b="1" u="sng" dirty="0"/>
          </a:p>
        </p:txBody>
      </p:sp>
      <p:cxnSp>
        <p:nvCxnSpPr>
          <p:cNvPr id="33" name="Conector reto 32"/>
          <p:cNvCxnSpPr/>
          <p:nvPr/>
        </p:nvCxnSpPr>
        <p:spPr>
          <a:xfrm rot="5400000" flipH="1">
            <a:off x="5563811" y="1548338"/>
            <a:ext cx="0" cy="903969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10083656" y="924175"/>
            <a:ext cx="0" cy="514400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3180000" flipH="1">
            <a:off x="5571520" y="-2161410"/>
            <a:ext cx="0" cy="11299613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5563811" y="2652367"/>
            <a:ext cx="4499528" cy="34013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1064286" y="3496179"/>
            <a:ext cx="10554433" cy="25423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6480043" y="939415"/>
            <a:ext cx="3591008" cy="5646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0" y="764704"/>
            <a:ext cx="54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u="sng" dirty="0" smtClean="0">
                <a:solidFill>
                  <a:srgbClr val="00B050"/>
                </a:solidFill>
              </a:rPr>
              <a:t>Bissetriz</a:t>
            </a:r>
            <a:r>
              <a:rPr lang="pt-BR" sz="3200" b="1" dirty="0" smtClean="0"/>
              <a:t> é uma reta que divide um ângulo em </a:t>
            </a:r>
            <a:r>
              <a:rPr lang="pt-BR" sz="3200" b="1" dirty="0" smtClean="0">
                <a:solidFill>
                  <a:srgbClr val="00B050"/>
                </a:solidFill>
              </a:rPr>
              <a:t>duas partes iguais </a:t>
            </a:r>
            <a:r>
              <a:rPr lang="pt-BR" sz="3200" b="1" dirty="0" smtClean="0"/>
              <a:t>(ou congruentes).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162992" y="462511"/>
            <a:ext cx="73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6781" y="5843422"/>
            <a:ext cx="73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236501" y="6030553"/>
            <a:ext cx="73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831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8" grpId="0" animBg="1"/>
      <p:bldP spid="3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D5D0F-4153-48DA-905E-07D73CF6ADB1}" type="slidenum">
              <a:rPr lang="pt-BR" altLang="pt-BR"/>
              <a:pPr>
                <a:defRPr/>
              </a:pPr>
              <a:t>69</a:t>
            </a:fld>
            <a:endParaRPr lang="pt-BR" altLang="pt-BR"/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571953" y="239301"/>
            <a:ext cx="1911335" cy="29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76" tIns="39987" rIns="79976" bIns="39987">
            <a:spAutoFit/>
          </a:bodyPr>
          <a:lstStyle>
            <a:lvl1pPr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1213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1400" b="1">
                <a:latin typeface="Verdana" pitchFamily="34" charset="0"/>
              </a:rPr>
              <a:t>Triângulos</a:t>
            </a:r>
          </a:p>
        </p:txBody>
      </p:sp>
      <p:graphicFrame>
        <p:nvGraphicFramePr>
          <p:cNvPr id="10244" name="Object 19"/>
          <p:cNvGraphicFramePr>
            <a:graphicFrameLocks noChangeAspect="1"/>
          </p:cNvGraphicFramePr>
          <p:nvPr/>
        </p:nvGraphicFramePr>
        <p:xfrm>
          <a:off x="740282" y="1036008"/>
          <a:ext cx="10490623" cy="194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Imagem de bitmap" r:id="rId3" imgW="6552381" imgH="1314286" progId="Paint.Picture">
                  <p:embed/>
                </p:oleObj>
              </mc:Choice>
              <mc:Fallback>
                <p:oleObj name="Imagem de bitmap" r:id="rId3" imgW="6552381" imgH="13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82" y="1036008"/>
                        <a:ext cx="10490623" cy="1948784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20"/>
          <p:cNvSpPr txBox="1">
            <a:spLocks noChangeArrowheads="1"/>
          </p:cNvSpPr>
          <p:nvPr/>
        </p:nvSpPr>
        <p:spPr bwMode="auto">
          <a:xfrm>
            <a:off x="1914956" y="3851715"/>
            <a:ext cx="4074257" cy="101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3" tIns="43627" rIns="87253" bIns="43627">
            <a:spAutoFit/>
          </a:bodyPr>
          <a:lstStyle>
            <a:lvl1pPr marL="374650" indent="-374650"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1213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200" b="1">
                <a:latin typeface="Verdana" pitchFamily="34" charset="0"/>
              </a:rPr>
              <a:t>Triângulos </a:t>
            </a:r>
            <a:r>
              <a:rPr lang="pt-BR" altLang="pt-BR" sz="1200">
                <a:latin typeface="Verdana" pitchFamily="34" charset="0"/>
              </a:rPr>
              <a:t>são polígonos que possuem três lados.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Possuem também três vértices e três ângulos internos.</a:t>
            </a:r>
          </a:p>
        </p:txBody>
      </p:sp>
      <p:pic>
        <p:nvPicPr>
          <p:cNvPr id="10246" name="Picture 21" descr="geom -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77" y="3272812"/>
            <a:ext cx="3886020" cy="26623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963" y="275123"/>
            <a:ext cx="10658949" cy="359666"/>
          </a:xfrm>
        </p:spPr>
        <p:txBody>
          <a:bodyPr/>
          <a:lstStyle/>
          <a:p>
            <a:pPr algn="l" eaLnBrk="1" hangingPunct="1"/>
            <a:r>
              <a:rPr lang="pt-BR" altLang="pt-BR" sz="1200" b="1">
                <a:latin typeface="Verdana" pitchFamily="34" charset="0"/>
              </a:rPr>
              <a:t>Ângulos formados por retas paralelas cortadas por uma transversal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797F7-FAA9-4F9B-B1CC-16DB4FA90EC2}" type="slidenum">
              <a:rPr lang="pt-BR" altLang="pt-BR"/>
              <a:pPr>
                <a:defRPr/>
              </a:pPr>
              <a:t>7</a:t>
            </a:fld>
            <a:endParaRPr lang="pt-BR" altLang="pt-BR"/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595483" y="706436"/>
          <a:ext cx="3178319" cy="233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Imagem de bitmap" r:id="rId3" imgW="1324160" imgH="1333333" progId="Paint.Picture">
                  <p:embed/>
                </p:oleObj>
              </mc:Choice>
              <mc:Fallback>
                <p:oleObj name="Imagem de bitmap" r:id="rId3" imgW="1324160" imgH="13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83" y="706436"/>
                        <a:ext cx="3178319" cy="2332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49327" y="3314366"/>
            <a:ext cx="3726740" cy="138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3" tIns="43627" rIns="87253" bIns="43627">
            <a:spAutoFit/>
          </a:bodyPr>
          <a:lstStyle>
            <a:lvl1pPr marL="374650" indent="-374650"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1213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pt-BR" altLang="pt-BR" sz="1200">
                <a:latin typeface="Verdana" pitchFamily="34" charset="0"/>
              </a:rPr>
              <a:t>As retas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r</a:t>
            </a:r>
            <a:r>
              <a:rPr lang="pt-BR" altLang="pt-BR" sz="1200">
                <a:latin typeface="Verdana" pitchFamily="34" charset="0"/>
              </a:rPr>
              <a:t> e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s</a:t>
            </a:r>
            <a:r>
              <a:rPr lang="pt-BR" altLang="pt-BR" sz="1200">
                <a:latin typeface="Verdana" pitchFamily="34" charset="0"/>
              </a:rPr>
              <a:t> são paralelas.</a:t>
            </a:r>
          </a:p>
          <a:p>
            <a:pPr eaLnBrk="1" hangingPunct="1">
              <a:spcBef>
                <a:spcPct val="100000"/>
              </a:spcBef>
            </a:pPr>
            <a:r>
              <a:rPr lang="pt-BR" altLang="pt-BR" sz="1200">
                <a:latin typeface="Verdana" pitchFamily="34" charset="0"/>
              </a:rPr>
              <a:t>A reta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t</a:t>
            </a:r>
            <a:r>
              <a:rPr lang="pt-BR" altLang="pt-BR" sz="1200">
                <a:latin typeface="Verdana" pitchFamily="34" charset="0"/>
              </a:rPr>
              <a:t> é uma transversal.</a:t>
            </a:r>
          </a:p>
          <a:p>
            <a:pPr eaLnBrk="1" hangingPunct="1">
              <a:spcBef>
                <a:spcPct val="100000"/>
              </a:spcBef>
            </a:pPr>
            <a:r>
              <a:rPr lang="pt-BR" altLang="pt-BR" sz="1200">
                <a:latin typeface="Verdana" pitchFamily="34" charset="0"/>
              </a:rPr>
              <a:t>Ao cruzar as retas</a:t>
            </a:r>
            <a:r>
              <a:rPr lang="pt-BR" altLang="pt-BR" sz="1200" b="1">
                <a:latin typeface="Verdana" pitchFamily="34" charset="0"/>
              </a:rPr>
              <a:t>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r</a:t>
            </a:r>
            <a:r>
              <a:rPr lang="pt-BR" altLang="pt-BR" sz="1200">
                <a:latin typeface="Verdana" pitchFamily="34" charset="0"/>
              </a:rPr>
              <a:t> e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s</a:t>
            </a:r>
            <a:r>
              <a:rPr lang="pt-BR" altLang="pt-BR" sz="1200">
                <a:latin typeface="Verdana" pitchFamily="34" charset="0"/>
              </a:rPr>
              <a:t> a reta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t</a:t>
            </a:r>
            <a:r>
              <a:rPr lang="pt-BR" altLang="pt-BR" sz="1200">
                <a:solidFill>
                  <a:srgbClr val="3366FF"/>
                </a:solidFill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forma os ângulos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a</a:t>
            </a:r>
            <a:r>
              <a:rPr lang="pt-BR" altLang="pt-BR" sz="1200">
                <a:latin typeface="Verdana" pitchFamily="34" charset="0"/>
              </a:rPr>
              <a:t>,</a:t>
            </a:r>
            <a:r>
              <a:rPr lang="pt-BR" altLang="pt-BR" sz="1200">
                <a:solidFill>
                  <a:srgbClr val="FF0066"/>
                </a:solidFill>
                <a:latin typeface="Verdana" pitchFamily="34" charset="0"/>
              </a:rPr>
              <a:t>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b</a:t>
            </a:r>
            <a:r>
              <a:rPr lang="pt-BR" altLang="pt-BR" sz="1200">
                <a:latin typeface="Verdana" pitchFamily="34" charset="0"/>
              </a:rPr>
              <a:t>,</a:t>
            </a:r>
            <a:r>
              <a:rPr lang="pt-BR" altLang="pt-BR" sz="1200">
                <a:solidFill>
                  <a:srgbClr val="FF0066"/>
                </a:solidFill>
                <a:latin typeface="Verdana" pitchFamily="34" charset="0"/>
              </a:rPr>
              <a:t>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c</a:t>
            </a:r>
            <a:r>
              <a:rPr lang="pt-BR" altLang="pt-BR" sz="1200">
                <a:latin typeface="Verdana" pitchFamily="34" charset="0"/>
              </a:rPr>
              <a:t>,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 d</a:t>
            </a:r>
            <a:r>
              <a:rPr lang="pt-BR" altLang="pt-BR" sz="1200">
                <a:solidFill>
                  <a:srgbClr val="FF0066"/>
                </a:solidFill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e os ângulos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e</a:t>
            </a:r>
            <a:r>
              <a:rPr lang="pt-BR" altLang="pt-BR" sz="1200">
                <a:latin typeface="Verdana" pitchFamily="34" charset="0"/>
              </a:rPr>
              <a:t>,</a:t>
            </a:r>
            <a:r>
              <a:rPr lang="pt-BR" altLang="pt-BR" sz="1200">
                <a:solidFill>
                  <a:srgbClr val="FF0066"/>
                </a:solidFill>
                <a:latin typeface="Verdana" pitchFamily="34" charset="0"/>
              </a:rPr>
              <a:t>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f</a:t>
            </a:r>
            <a:r>
              <a:rPr lang="pt-BR" altLang="pt-BR" sz="1200">
                <a:latin typeface="Verdana" pitchFamily="34" charset="0"/>
              </a:rPr>
              <a:t>,</a:t>
            </a:r>
            <a:r>
              <a:rPr lang="pt-BR" altLang="pt-BR" sz="1200">
                <a:solidFill>
                  <a:srgbClr val="FF0066"/>
                </a:solidFill>
                <a:latin typeface="Verdana" pitchFamily="34" charset="0"/>
              </a:rPr>
              <a:t>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g</a:t>
            </a:r>
            <a:r>
              <a:rPr lang="pt-BR" altLang="pt-BR" sz="1200">
                <a:solidFill>
                  <a:srgbClr val="FF0066"/>
                </a:solidFill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e</a:t>
            </a:r>
            <a:r>
              <a:rPr lang="pt-BR" altLang="pt-BR" sz="1200">
                <a:solidFill>
                  <a:srgbClr val="FF0066"/>
                </a:solidFill>
                <a:latin typeface="Verdana" pitchFamily="34" charset="0"/>
              </a:rPr>
              <a:t>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h</a:t>
            </a:r>
            <a:r>
              <a:rPr lang="pt-BR" altLang="pt-BR" sz="1200">
                <a:latin typeface="Verdana" pitchFamily="34" charset="0"/>
              </a:rPr>
              <a:t>.</a:t>
            </a: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4535802" y="772349"/>
          <a:ext cx="3303207" cy="219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Imagem de bitmap" r:id="rId5" imgW="1324160" imgH="1295238" progId="Paint.Picture">
                  <p:embed/>
                </p:oleObj>
              </mc:Choice>
              <mc:Fallback>
                <p:oleObj name="Imagem de bitmap" r:id="rId5" imgW="1324160" imgH="12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802" y="772349"/>
                        <a:ext cx="3303207" cy="2199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289644" y="3302904"/>
            <a:ext cx="3889640" cy="156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3" tIns="43627" rIns="87253" bIns="43627">
            <a:spAutoFit/>
          </a:bodyPr>
          <a:lstStyle>
            <a:lvl1pPr marL="374650" indent="-374650"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1213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pt-BR" altLang="pt-BR" sz="1200">
                <a:latin typeface="Verdana" pitchFamily="34" charset="0"/>
              </a:rPr>
              <a:t>Em relação às retas paralelas os ângulos podem ser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internos</a:t>
            </a:r>
            <a:r>
              <a:rPr lang="pt-BR" altLang="pt-BR" sz="1200" b="1"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ou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externos</a:t>
            </a:r>
            <a:r>
              <a:rPr lang="pt-BR" altLang="pt-BR" sz="1200">
                <a:latin typeface="Verdana" pitchFamily="34" charset="0"/>
              </a:rPr>
              <a:t>.</a:t>
            </a:r>
          </a:p>
          <a:p>
            <a:pPr eaLnBrk="1" hangingPunct="1">
              <a:spcBef>
                <a:spcPct val="100000"/>
              </a:spcBef>
            </a:pPr>
            <a:r>
              <a:rPr lang="pt-BR" altLang="pt-BR" sz="1200">
                <a:latin typeface="Verdana" pitchFamily="34" charset="0"/>
              </a:rPr>
              <a:t>Os ângulos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c</a:t>
            </a:r>
            <a:r>
              <a:rPr lang="pt-BR" altLang="pt-BR" sz="1200">
                <a:latin typeface="Verdana" pitchFamily="34" charset="0"/>
              </a:rPr>
              <a:t>,</a:t>
            </a:r>
            <a:r>
              <a:rPr lang="pt-BR" altLang="pt-BR" sz="1200">
                <a:solidFill>
                  <a:srgbClr val="3366FF"/>
                </a:solidFill>
                <a:latin typeface="Verdana" pitchFamily="34" charset="0"/>
              </a:rPr>
              <a:t>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b</a:t>
            </a:r>
            <a:r>
              <a:rPr lang="pt-BR" altLang="pt-BR" sz="1200">
                <a:latin typeface="Verdana" pitchFamily="34" charset="0"/>
              </a:rPr>
              <a:t>,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e</a:t>
            </a:r>
            <a:r>
              <a:rPr lang="pt-BR" altLang="pt-BR" sz="1200" b="1"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e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g</a:t>
            </a:r>
            <a:r>
              <a:rPr lang="pt-BR" altLang="pt-BR" sz="1200" b="1"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são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internos</a:t>
            </a:r>
            <a:r>
              <a:rPr lang="pt-BR" altLang="pt-BR" sz="1200" b="1"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– estão na região interna das paralelas.</a:t>
            </a:r>
          </a:p>
          <a:p>
            <a:pPr eaLnBrk="1" hangingPunct="1">
              <a:spcBef>
                <a:spcPct val="100000"/>
              </a:spcBef>
            </a:pPr>
            <a:r>
              <a:rPr lang="pt-BR" altLang="pt-BR" sz="1200">
                <a:latin typeface="Verdana" pitchFamily="34" charset="0"/>
              </a:rPr>
              <a:t>Os ângulos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a</a:t>
            </a:r>
            <a:r>
              <a:rPr lang="pt-BR" altLang="pt-BR" sz="1200">
                <a:latin typeface="Verdana" pitchFamily="34" charset="0"/>
              </a:rPr>
              <a:t>,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d</a:t>
            </a:r>
            <a:r>
              <a:rPr lang="pt-BR" altLang="pt-BR" sz="1200">
                <a:latin typeface="Verdana" pitchFamily="34" charset="0"/>
              </a:rPr>
              <a:t>,</a:t>
            </a:r>
            <a:r>
              <a:rPr lang="pt-BR" altLang="pt-BR" sz="120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h</a:t>
            </a:r>
            <a:r>
              <a:rPr lang="pt-BR" altLang="pt-BR" sz="1200">
                <a:solidFill>
                  <a:srgbClr val="3366FF"/>
                </a:solidFill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e</a:t>
            </a:r>
            <a:r>
              <a:rPr lang="pt-BR" altLang="pt-BR" sz="1200">
                <a:solidFill>
                  <a:srgbClr val="3366FF"/>
                </a:solidFill>
                <a:latin typeface="Verdana" pitchFamily="34" charset="0"/>
              </a:rPr>
              <a:t>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f</a:t>
            </a:r>
            <a:r>
              <a:rPr lang="pt-BR" altLang="pt-BR" sz="120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são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externos</a:t>
            </a:r>
            <a:r>
              <a:rPr lang="pt-BR" altLang="pt-BR" sz="1200" b="1"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– estão na região externa das paralelas.</a:t>
            </a:r>
          </a:p>
        </p:txBody>
      </p:sp>
      <p:graphicFrame>
        <p:nvGraphicFramePr>
          <p:cNvPr id="9224" name="Object 10"/>
          <p:cNvGraphicFramePr>
            <a:graphicFrameLocks noChangeAspect="1"/>
          </p:cNvGraphicFramePr>
          <p:nvPr/>
        </p:nvGraphicFramePr>
        <p:xfrm>
          <a:off x="8559379" y="710734"/>
          <a:ext cx="3000940" cy="231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Imagem de bitmap" r:id="rId7" imgW="1333333" imgH="1343212" progId="Paint.Picture">
                  <p:embed/>
                </p:oleObj>
              </mc:Choice>
              <mc:Fallback>
                <p:oleObj name="Imagem de bitmap" r:id="rId7" imgW="1333333" imgH="1343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9379" y="710734"/>
                        <a:ext cx="3000940" cy="2317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8313221" y="3302904"/>
            <a:ext cx="3878779" cy="156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3" tIns="43627" rIns="87253" bIns="43627">
            <a:spAutoFit/>
          </a:bodyPr>
          <a:lstStyle>
            <a:lvl1pPr marL="374650" indent="-374650"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1213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pt-BR" altLang="pt-BR" sz="1200">
                <a:latin typeface="Verdana" pitchFamily="34" charset="0"/>
              </a:rPr>
              <a:t>Em relação a reta transversal os ângulos podem ser </a:t>
            </a:r>
            <a:r>
              <a:rPr lang="pt-BR" altLang="pt-BR" sz="1200" b="1">
                <a:latin typeface="Verdana" pitchFamily="34" charset="0"/>
              </a:rPr>
              <a:t>colaterais </a:t>
            </a:r>
            <a:r>
              <a:rPr lang="pt-BR" altLang="pt-BR" sz="1200">
                <a:latin typeface="Verdana" pitchFamily="34" charset="0"/>
              </a:rPr>
              <a:t>ou </a:t>
            </a:r>
            <a:r>
              <a:rPr lang="pt-BR" altLang="pt-BR" sz="1200" b="1">
                <a:latin typeface="Verdana" pitchFamily="34" charset="0"/>
              </a:rPr>
              <a:t>alternos</a:t>
            </a:r>
            <a:r>
              <a:rPr lang="pt-BR" altLang="pt-BR" sz="1200">
                <a:latin typeface="Verdana" pitchFamily="34" charset="0"/>
              </a:rPr>
              <a:t>.</a:t>
            </a:r>
          </a:p>
          <a:p>
            <a:pPr eaLnBrk="1" hangingPunct="1">
              <a:spcBef>
                <a:spcPct val="100000"/>
              </a:spcBef>
            </a:pPr>
            <a:r>
              <a:rPr lang="pt-BR" altLang="pt-BR" sz="1200">
                <a:latin typeface="Verdana" pitchFamily="34" charset="0"/>
              </a:rPr>
              <a:t>Os ângulos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c</a:t>
            </a:r>
            <a:r>
              <a:rPr lang="pt-BR" altLang="pt-BR" sz="1200">
                <a:latin typeface="Verdana" pitchFamily="34" charset="0"/>
              </a:rPr>
              <a:t> e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d</a:t>
            </a:r>
            <a:r>
              <a:rPr lang="pt-BR" altLang="pt-BR" sz="1200">
                <a:latin typeface="Verdana" pitchFamily="34" charset="0"/>
              </a:rPr>
              <a:t> são colaterais pois estão do mesmo lado da transversal.</a:t>
            </a:r>
          </a:p>
          <a:p>
            <a:pPr eaLnBrk="1" hangingPunct="1">
              <a:spcBef>
                <a:spcPct val="100000"/>
              </a:spcBef>
            </a:pPr>
            <a:r>
              <a:rPr lang="pt-BR" altLang="pt-BR" sz="1200">
                <a:latin typeface="Verdana" pitchFamily="34" charset="0"/>
              </a:rPr>
              <a:t>Os ângulos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c</a:t>
            </a:r>
            <a:r>
              <a:rPr lang="pt-BR" altLang="pt-BR" sz="1200">
                <a:latin typeface="Verdana" pitchFamily="34" charset="0"/>
              </a:rPr>
              <a:t> e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b</a:t>
            </a:r>
            <a:r>
              <a:rPr lang="pt-BR" altLang="pt-BR" sz="1200">
                <a:latin typeface="Verdana" pitchFamily="34" charset="0"/>
              </a:rPr>
              <a:t> são alternos pois estão em lados diferentes em relação a transversal.</a:t>
            </a:r>
          </a:p>
        </p:txBody>
      </p:sp>
    </p:spTree>
    <p:extLst>
      <p:ext uri="{BB962C8B-B14F-4D97-AF65-F5344CB8AC3E}">
        <p14:creationId xmlns:p14="http://schemas.microsoft.com/office/powerpoint/2010/main" val="1254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60B8F-2A1E-4B34-AED3-22F5C60C1A28}" type="slidenum">
              <a:rPr lang="pt-BR" altLang="pt-BR"/>
              <a:pPr>
                <a:defRPr/>
              </a:pPr>
              <a:t>70</a:t>
            </a:fld>
            <a:endParaRPr lang="pt-BR" altLang="pt-BR"/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953705" y="419850"/>
            <a:ext cx="2499354" cy="26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716" tIns="40933" rIns="78716" bIns="40933">
            <a:spAutoFit/>
          </a:bodyPr>
          <a:lstStyle>
            <a:lvl1pPr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1213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1200" b="1">
                <a:latin typeface="Verdana" pitchFamily="34" charset="0"/>
              </a:rPr>
              <a:t>Soma dos ângulos internos</a:t>
            </a:r>
            <a:endParaRPr lang="pt-BR" altLang="pt-BR" sz="1200">
              <a:latin typeface="Verdana" pitchFamily="34" charset="0"/>
            </a:endParaRPr>
          </a:p>
        </p:txBody>
      </p:sp>
      <p:graphicFrame>
        <p:nvGraphicFramePr>
          <p:cNvPr id="14340" name="Object 13"/>
          <p:cNvGraphicFramePr>
            <a:graphicFrameLocks noChangeAspect="1"/>
          </p:cNvGraphicFramePr>
          <p:nvPr/>
        </p:nvGraphicFramePr>
        <p:xfrm>
          <a:off x="841640" y="889850"/>
          <a:ext cx="4436251" cy="186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Imagem de bitmap" r:id="rId3" imgW="2228571" imgH="1123810" progId="Paint.Picture">
                  <p:embed/>
                </p:oleObj>
              </mc:Choice>
              <mc:Fallback>
                <p:oleObj name="Imagem de bitmap" r:id="rId3" imgW="2228571" imgH="1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40" y="889850"/>
                        <a:ext cx="4436251" cy="1862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4"/>
          <p:cNvGraphicFramePr>
            <a:graphicFrameLocks noChangeAspect="1"/>
          </p:cNvGraphicFramePr>
          <p:nvPr/>
        </p:nvGraphicFramePr>
        <p:xfrm>
          <a:off x="676931" y="3179671"/>
          <a:ext cx="5294181" cy="234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Imagem de bitmap" r:id="rId5" imgW="2723810" imgH="1314286" progId="Paint.Picture">
                  <p:embed/>
                </p:oleObj>
              </mc:Choice>
              <mc:Fallback>
                <p:oleObj name="Imagem de bitmap" r:id="rId5" imgW="2723810" imgH="13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31" y="3179671"/>
                        <a:ext cx="5294181" cy="234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6353018" y="894149"/>
            <a:ext cx="5520428" cy="230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3" tIns="43627" rIns="87253" bIns="43627">
            <a:spAutoFit/>
          </a:bodyPr>
          <a:lstStyle>
            <a:lvl1pPr marL="374650" indent="-374650"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1213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Vejamos o triângulo ABC.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Pelo vértice traçamos a reta </a:t>
            </a:r>
            <a:r>
              <a:rPr lang="pt-BR" altLang="pt-BR" sz="1200" b="1">
                <a:solidFill>
                  <a:srgbClr val="FF0066"/>
                </a:solidFill>
                <a:latin typeface="Verdana" pitchFamily="34" charset="0"/>
              </a:rPr>
              <a:t>r</a:t>
            </a:r>
            <a:r>
              <a:rPr lang="pt-BR" altLang="pt-BR" sz="1200">
                <a:latin typeface="Verdana" pitchFamily="34" charset="0"/>
              </a:rPr>
              <a:t>, paralela a lado BC e assim formamos os ângulos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pt-BR" altLang="pt-BR" sz="1200">
                <a:latin typeface="Verdana" pitchFamily="34" charset="0"/>
              </a:rPr>
              <a:t> e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2</a:t>
            </a:r>
            <a:r>
              <a:rPr lang="pt-BR" altLang="pt-BR" sz="1200">
                <a:latin typeface="Verdana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os ângulos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a</a:t>
            </a:r>
            <a:r>
              <a:rPr lang="pt-BR" altLang="pt-BR" sz="1200" b="1"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e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2</a:t>
            </a:r>
            <a:r>
              <a:rPr lang="pt-BR" altLang="pt-BR" sz="1200">
                <a:latin typeface="Verdana" pitchFamily="34" charset="0"/>
              </a:rPr>
              <a:t> são alternos internos, logo são congruentes (tem a mesma medida).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os ângulos </a:t>
            </a:r>
            <a:r>
              <a:rPr lang="pt-BR" altLang="pt-BR" sz="1200" b="1">
                <a:solidFill>
                  <a:srgbClr val="3366FF"/>
                </a:solidFill>
                <a:latin typeface="Verdana" pitchFamily="34" charset="0"/>
              </a:rPr>
              <a:t>b</a:t>
            </a:r>
            <a:r>
              <a:rPr lang="pt-BR" altLang="pt-BR" sz="1200">
                <a:latin typeface="Verdana" pitchFamily="34" charset="0"/>
              </a:rPr>
              <a:t> e </a:t>
            </a:r>
            <a:r>
              <a:rPr lang="pt-BR" altLang="pt-BR" sz="1200" b="1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pt-BR" altLang="pt-BR" sz="1200" b="1">
                <a:latin typeface="Verdana" pitchFamily="34" charset="0"/>
              </a:rPr>
              <a:t> </a:t>
            </a:r>
            <a:r>
              <a:rPr lang="pt-BR" altLang="pt-BR" sz="1200">
                <a:latin typeface="Verdana" pitchFamily="34" charset="0"/>
              </a:rPr>
              <a:t>são alternos internos, logo são congruentes (tem a mesma medida).</a:t>
            </a:r>
          </a:p>
          <a:p>
            <a:pPr eaLnBrk="1" hangingPunct="1">
              <a:spcBef>
                <a:spcPct val="0"/>
              </a:spcBef>
            </a:pPr>
            <a:endParaRPr lang="pt-BR" altLang="pt-BR" sz="12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200">
                <a:latin typeface="Verdana" pitchFamily="34" charset="0"/>
              </a:rPr>
              <a:t>Assim:</a:t>
            </a:r>
          </a:p>
        </p:txBody>
      </p:sp>
      <p:graphicFrame>
        <p:nvGraphicFramePr>
          <p:cNvPr id="14343" name="Object 16"/>
          <p:cNvGraphicFramePr>
            <a:graphicFrameLocks noChangeAspect="1"/>
          </p:cNvGraphicFramePr>
          <p:nvPr/>
        </p:nvGraphicFramePr>
        <p:xfrm>
          <a:off x="7515021" y="4037995"/>
          <a:ext cx="3574704" cy="113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7" imgW="1282700" imgH="635000" progId="Equation.DSMT4">
                  <p:embed/>
                </p:oleObj>
              </mc:Choice>
              <mc:Fallback>
                <p:oleObj name="Equation" r:id="rId7" imgW="12827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021" y="4037995"/>
                        <a:ext cx="3574704" cy="1130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7153027" y="5360589"/>
            <a:ext cx="3900500" cy="457438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3" tIns="43627" rIns="87253" bIns="43627">
            <a:spAutoFit/>
          </a:bodyPr>
          <a:lstStyle>
            <a:lvl1pPr defTabSz="996950" eaLnBrk="0" hangingPunct="0">
              <a:spcBef>
                <a:spcPct val="2000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3888" indent="-3127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7775" indent="-250825" defTabSz="996950" eaLnBrk="0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6250" indent="-249238" defTabSz="996950" eaLnBrk="0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44725" indent="-249238" defTabSz="996950" eaLnBrk="0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019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91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63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73525" indent="-249238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1200" b="1">
                <a:latin typeface="Verdana" pitchFamily="34" charset="0"/>
              </a:rPr>
              <a:t>A soma dos ângulos internos de qualquer triângulo resulta 180°</a:t>
            </a:r>
          </a:p>
        </p:txBody>
      </p:sp>
    </p:spTree>
    <p:extLst>
      <p:ext uri="{BB962C8B-B14F-4D97-AF65-F5344CB8AC3E}">
        <p14:creationId xmlns:p14="http://schemas.microsoft.com/office/powerpoint/2010/main" val="25712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527051" y="692151"/>
            <a:ext cx="1133051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600" b="1" u="sng">
                <a:latin typeface="Calibri" pitchFamily="34" charset="0"/>
              </a:rPr>
              <a:t>CLASSIFICAÇÃO  QUANTO  AOS  ÂNGULOS: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1341439"/>
            <a:ext cx="10272184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719667" y="3860801"/>
            <a:ext cx="78718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>
                <a:latin typeface="Calibri" pitchFamily="34" charset="0"/>
              </a:rPr>
              <a:t>ACUTÂNGULO:</a:t>
            </a:r>
            <a:r>
              <a:rPr lang="pt-BR" altLang="pt-BR" sz="2400">
                <a:latin typeface="Calibri" pitchFamily="34" charset="0"/>
              </a:rPr>
              <a:t> Os três ângulos são agudos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719667" y="4652963"/>
            <a:ext cx="105600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>
                <a:latin typeface="Calibri" pitchFamily="34" charset="0"/>
              </a:rPr>
              <a:t>RETÂNGULO: </a:t>
            </a:r>
            <a:r>
              <a:rPr lang="pt-BR" altLang="pt-BR" sz="2400">
                <a:latin typeface="Calibri" pitchFamily="34" charset="0"/>
              </a:rPr>
              <a:t>Dois ângulos agudos e um ângulo reto.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14918" y="5373688"/>
            <a:ext cx="1027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>
                <a:latin typeface="Calibri" pitchFamily="34" charset="0"/>
              </a:rPr>
              <a:t>OBTUSÂNGULO:</a:t>
            </a:r>
            <a:r>
              <a:rPr lang="pt-BR" altLang="pt-BR" sz="2400">
                <a:latin typeface="Calibri" pitchFamily="34" charset="0"/>
              </a:rPr>
              <a:t> Um ângulo obtuso e dois ângulos agudos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912284" y="5876926"/>
            <a:ext cx="787188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i="1">
                <a:latin typeface="Calibri" pitchFamily="34" charset="0"/>
              </a:rPr>
              <a:t>&gt; 90°  e  &lt; 180° - obtusângulo</a:t>
            </a:r>
          </a:p>
        </p:txBody>
      </p:sp>
    </p:spTree>
    <p:extLst>
      <p:ext uri="{BB962C8B-B14F-4D97-AF65-F5344CB8AC3E}">
        <p14:creationId xmlns:p14="http://schemas.microsoft.com/office/powerpoint/2010/main" val="8070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latin typeface="+mn-lt"/>
              </a:rPr>
              <a:t>PROPRIEDADES DOS TRIÂNGULOS ISÓSCELES</a:t>
            </a:r>
            <a:endParaRPr lang="pt-BR" dirty="0">
              <a:latin typeface="+mn-lt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/>
          <p:cNvSpPr txBox="1">
            <a:spLocks noChangeArrowheads="1"/>
          </p:cNvSpPr>
          <p:nvPr/>
        </p:nvSpPr>
        <p:spPr bwMode="auto">
          <a:xfrm>
            <a:off x="719667" y="765176"/>
            <a:ext cx="7437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600">
                <a:latin typeface="Calibri" pitchFamily="34" charset="0"/>
              </a:rPr>
              <a:t>Temos que o triângulo ABC é isósceles: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1484313"/>
            <a:ext cx="662516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/>
          <p:cNvSpPr txBox="1">
            <a:spLocks noChangeArrowheads="1"/>
          </p:cNvSpPr>
          <p:nvPr/>
        </p:nvSpPr>
        <p:spPr bwMode="auto">
          <a:xfrm>
            <a:off x="431800" y="260350"/>
            <a:ext cx="3031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u="sng">
                <a:latin typeface="Calibri" pitchFamily="34" charset="0"/>
              </a:rPr>
              <a:t>1ª PROPRIEDADE</a:t>
            </a:r>
          </a:p>
        </p:txBody>
      </p:sp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239184" y="765176"/>
            <a:ext cx="11952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3200">
                <a:latin typeface="Calibri" pitchFamily="34" charset="0"/>
              </a:rPr>
              <a:t>Os ângulos da base de um triângulo isósceles são congruentes.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1773239"/>
            <a:ext cx="643466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1" y="1773239"/>
            <a:ext cx="374438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1"/>
          <p:cNvSpPr>
            <a:spLocks noChangeArrowheads="1"/>
          </p:cNvSpPr>
          <p:nvPr/>
        </p:nvSpPr>
        <p:spPr bwMode="auto">
          <a:xfrm>
            <a:off x="239185" y="188913"/>
            <a:ext cx="3031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u="sng">
                <a:latin typeface="Calibri" pitchFamily="34" charset="0"/>
              </a:rPr>
              <a:t>2ª PROPRIEDADE</a:t>
            </a:r>
          </a:p>
        </p:txBody>
      </p:sp>
      <p:sp>
        <p:nvSpPr>
          <p:cNvPr id="23555" name="CaixaDeTexto 2"/>
          <p:cNvSpPr txBox="1">
            <a:spLocks noChangeArrowheads="1"/>
          </p:cNvSpPr>
          <p:nvPr/>
        </p:nvSpPr>
        <p:spPr bwMode="auto">
          <a:xfrm>
            <a:off x="239184" y="765176"/>
            <a:ext cx="11952816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3200">
                <a:latin typeface="Calibri" pitchFamily="34" charset="0"/>
              </a:rPr>
              <a:t>Em um triângulo isósceles, a mediana, a bissetriz e a altura relativa à base coincidem.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44676"/>
            <a:ext cx="969856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4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1"/>
            <a:ext cx="8229600" cy="2054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Um </a:t>
            </a:r>
            <a:r>
              <a:rPr lang="en-US" sz="4800" dirty="0" err="1" smtClean="0"/>
              <a:t>problema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2124659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Tome uma decisão!</a:t>
            </a:r>
            <a:endParaRPr lang="pt-BR" dirty="0"/>
          </a:p>
        </p:txBody>
      </p:sp>
      <p:sp>
        <p:nvSpPr>
          <p:cNvPr id="15362" name="CaixaDeTexto 4"/>
          <p:cNvSpPr txBox="1">
            <a:spLocks noChangeArrowheads="1"/>
          </p:cNvSpPr>
          <p:nvPr/>
        </p:nvSpPr>
        <p:spPr bwMode="auto">
          <a:xfrm>
            <a:off x="912284" y="1628775"/>
            <a:ext cx="42227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pt-BR" altLang="pt-BR" sz="2400">
                <a:latin typeface="Calibri" pitchFamily="34" charset="0"/>
              </a:rPr>
              <a:t>O que você escolheria: o bloco maior ou os dois menores, todos de ouro maciço 24 K ? Os blocos têm a mesma altura e suas bases são quadradas . O buraco tem a forma de um triângulo retângulo.</a:t>
            </a:r>
          </a:p>
        </p:txBody>
      </p:sp>
      <p:pic>
        <p:nvPicPr>
          <p:cNvPr id="8" name="Espaço Reservado para Conteúdo 7" descr="blocos de ouro_teorema de Pitágoras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2885" y="1341438"/>
            <a:ext cx="5101167" cy="4248150"/>
          </a:xfrm>
        </p:spPr>
      </p:pic>
    </p:spTree>
    <p:extLst>
      <p:ext uri="{BB962C8B-B14F-4D97-AF65-F5344CB8AC3E}">
        <p14:creationId xmlns:p14="http://schemas.microsoft.com/office/powerpoint/2010/main" val="1916648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Tanto faz...</a:t>
            </a:r>
            <a:endParaRPr lang="pt-BR" dirty="0"/>
          </a:p>
        </p:txBody>
      </p:sp>
      <p:pic>
        <p:nvPicPr>
          <p:cNvPr id="4" name="Espaço Reservado para Conteúdo 3" descr="blocos de ouro_solução.t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1" y="1773238"/>
            <a:ext cx="4840817" cy="4032250"/>
          </a:xfrm>
        </p:spPr>
      </p:pic>
      <p:sp>
        <p:nvSpPr>
          <p:cNvPr id="17411" name="CaixaDeTexto 4"/>
          <p:cNvSpPr txBox="1">
            <a:spLocks noChangeArrowheads="1"/>
          </p:cNvSpPr>
          <p:nvPr/>
        </p:nvSpPr>
        <p:spPr bwMode="auto">
          <a:xfrm>
            <a:off x="912284" y="1628775"/>
            <a:ext cx="508846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pt-BR" altLang="pt-BR" sz="2400">
                <a:latin typeface="Calibri" pitchFamily="34" charset="0"/>
              </a:rPr>
              <a:t>A quantidade de ouro depende dos volumes. Como as alturas dos blocos são iguais, os volumes dependem apenas das áreas das faces. As áreas das duas faces menores têm soma igual à área da face maior. No caso deste exemplo, os lados do triângulo têm medidas 3, 4 e 5. </a:t>
            </a:r>
          </a:p>
        </p:txBody>
      </p:sp>
    </p:spTree>
    <p:extLst>
      <p:ext uri="{BB962C8B-B14F-4D97-AF65-F5344CB8AC3E}">
        <p14:creationId xmlns:p14="http://schemas.microsoft.com/office/powerpoint/2010/main" val="41930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048000" y="5010151"/>
            <a:ext cx="8229600" cy="866775"/>
          </a:xfrm>
        </p:spPr>
        <p:txBody>
          <a:bodyPr/>
          <a:lstStyle/>
          <a:p>
            <a:r>
              <a:rPr lang="pt-BR" altLang="pt-BR" sz="3200" smtClean="0">
                <a:solidFill>
                  <a:srgbClr val="00B0F0"/>
                </a:solidFill>
                <a:latin typeface="Calibri" pitchFamily="34" charset="0"/>
              </a:rPr>
              <a:t>SIM! QUEM GARANTE É O...</a:t>
            </a:r>
          </a:p>
          <a:p>
            <a:endParaRPr lang="pt-BR" altLang="pt-BR" sz="3200" smtClean="0">
              <a:solidFill>
                <a:srgbClr val="00B0F0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048000" y="2895601"/>
            <a:ext cx="8229600" cy="6778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6000" dirty="0" smtClean="0"/>
              <a:t>Isto (áreas dos quadrados, triângulo retângulo, etc.) sempre acontece assim? 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7608488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692150" y="656541"/>
            <a:ext cx="10572749" cy="1614801"/>
          </a:xfrm>
        </p:spPr>
        <p:txBody>
          <a:bodyPr anchor="ctr">
            <a:spAutoFit/>
          </a:bodyPr>
          <a:lstStyle/>
          <a:p>
            <a:pPr algn="just">
              <a:buFont typeface="Arial" charset="0"/>
              <a:buNone/>
            </a:pPr>
            <a:r>
              <a:rPr lang="pt-BR" altLang="pt-BR" sz="2800" dirty="0" smtClean="0"/>
              <a:t>Para medir ângulos utilizamos um instrumento denominado </a:t>
            </a:r>
            <a:r>
              <a:rPr lang="pt-BR" altLang="pt-BR" sz="2800" b="1" dirty="0" smtClean="0"/>
              <a:t>transferidor</a:t>
            </a:r>
            <a:r>
              <a:rPr lang="pt-BR" altLang="pt-BR" sz="2800" dirty="0" smtClean="0"/>
              <a:t>.</a:t>
            </a:r>
          </a:p>
          <a:p>
            <a:pPr algn="just">
              <a:buFont typeface="Arial" charset="0"/>
              <a:buNone/>
            </a:pPr>
            <a:r>
              <a:rPr lang="pt-BR" altLang="pt-BR" sz="2800" dirty="0" smtClean="0"/>
              <a:t>O transferidor já vem graduado com divisões de 1º em 1º. </a:t>
            </a:r>
          </a:p>
          <a:p>
            <a:pPr algn="just">
              <a:buFont typeface="Arial" charset="0"/>
              <a:buNone/>
            </a:pPr>
            <a:r>
              <a:rPr lang="pt-BR" altLang="pt-BR" sz="2800" dirty="0" smtClean="0"/>
              <a:t>Existem dois tipos de transferidor: Transferidor de 180º e de 360º.</a:t>
            </a:r>
          </a:p>
        </p:txBody>
      </p:sp>
      <p:pic>
        <p:nvPicPr>
          <p:cNvPr id="7" name="Picture 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3429000"/>
            <a:ext cx="4002616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ransferi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3500439"/>
            <a:ext cx="3175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1"/>
            <a:ext cx="8229600" cy="2054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err="1" smtClean="0"/>
              <a:t>Teorema</a:t>
            </a:r>
            <a:r>
              <a:rPr lang="en-US" sz="4800" dirty="0" smtClean="0"/>
              <a:t> de </a:t>
            </a:r>
            <a:r>
              <a:rPr lang="en-US" sz="4800" dirty="0" err="1" smtClean="0"/>
              <a:t>Pitágoras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296650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um </a:t>
            </a:r>
            <a:r>
              <a:rPr lang="en-US" dirty="0" err="1" smtClean="0"/>
              <a:t>teorema</a:t>
            </a:r>
            <a:r>
              <a:rPr lang="en-US" dirty="0" smtClean="0"/>
              <a:t>? </a:t>
            </a:r>
            <a:endParaRPr lang="pt-BR" dirty="0"/>
          </a:p>
        </p:txBody>
      </p:sp>
      <p:sp>
        <p:nvSpPr>
          <p:cNvPr id="20482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en-US" altLang="pt-BR" sz="2800" dirty="0" smtClean="0">
              <a:latin typeface="Calibri" pitchFamily="34" charset="0"/>
            </a:endParaRPr>
          </a:p>
          <a:p>
            <a:r>
              <a:rPr lang="en-US" altLang="pt-BR" sz="2800" dirty="0" smtClean="0">
                <a:latin typeface="Calibri" pitchFamily="34" charset="0"/>
              </a:rPr>
              <a:t>É </a:t>
            </a:r>
            <a:r>
              <a:rPr lang="en-US" altLang="pt-BR" sz="2800" dirty="0" err="1" smtClean="0">
                <a:latin typeface="Calibri" pitchFamily="34" charset="0"/>
              </a:rPr>
              <a:t>uma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proposição</a:t>
            </a:r>
            <a:r>
              <a:rPr lang="en-US" altLang="pt-BR" sz="2800" dirty="0" smtClean="0">
                <a:latin typeface="Calibri" pitchFamily="34" charset="0"/>
              </a:rPr>
              <a:t> , </a:t>
            </a:r>
            <a:r>
              <a:rPr lang="en-US" altLang="pt-BR" sz="2800" dirty="0" err="1" smtClean="0">
                <a:latin typeface="Calibri" pitchFamily="34" charset="0"/>
              </a:rPr>
              <a:t>frequentemente</a:t>
            </a:r>
            <a:r>
              <a:rPr lang="en-US" altLang="pt-BR" sz="2800" dirty="0" smtClean="0">
                <a:latin typeface="Calibri" pitchFamily="34" charset="0"/>
              </a:rPr>
              <a:t> da forma </a:t>
            </a:r>
            <a:r>
              <a:rPr lang="en-US" altLang="pt-BR" sz="2800" i="1" dirty="0" smtClean="0">
                <a:latin typeface="Calibri" pitchFamily="34" charset="0"/>
              </a:rPr>
              <a:t> </a:t>
            </a:r>
            <a:r>
              <a:rPr lang="en-US" altLang="pt-BR" sz="2800" b="1" dirty="0" smtClean="0">
                <a:latin typeface="Calibri" pitchFamily="34" charset="0"/>
              </a:rPr>
              <a:t>Se A, </a:t>
            </a:r>
            <a:r>
              <a:rPr lang="en-US" altLang="pt-BR" sz="2800" b="1" dirty="0" err="1" smtClean="0">
                <a:latin typeface="Calibri" pitchFamily="34" charset="0"/>
              </a:rPr>
              <a:t>então</a:t>
            </a:r>
            <a:r>
              <a:rPr lang="en-US" altLang="pt-BR" sz="2800" b="1" dirty="0" smtClean="0">
                <a:latin typeface="Calibri" pitchFamily="34" charset="0"/>
              </a:rPr>
              <a:t> B</a:t>
            </a:r>
            <a:r>
              <a:rPr lang="en-US" altLang="pt-BR" sz="2800" dirty="0" smtClean="0">
                <a:latin typeface="Calibri" pitchFamily="34" charset="0"/>
              </a:rPr>
              <a:t>, que </a:t>
            </a:r>
            <a:r>
              <a:rPr lang="en-US" altLang="pt-BR" sz="2800" dirty="0" err="1" smtClean="0">
                <a:latin typeface="Calibri" pitchFamily="34" charset="0"/>
              </a:rPr>
              <a:t>precisa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ser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i="1" dirty="0" err="1" smtClean="0">
                <a:latin typeface="Calibri" pitchFamily="34" charset="0"/>
              </a:rPr>
              <a:t>demonstrada</a:t>
            </a:r>
            <a:r>
              <a:rPr lang="en-US" altLang="pt-BR" sz="2800" dirty="0" smtClean="0">
                <a:latin typeface="Calibri" pitchFamily="34" charset="0"/>
              </a:rPr>
              <a:t>.</a:t>
            </a:r>
          </a:p>
          <a:p>
            <a:r>
              <a:rPr lang="en-US" altLang="pt-BR" sz="2800" dirty="0" smtClean="0">
                <a:latin typeface="Calibri" pitchFamily="34" charset="0"/>
              </a:rPr>
              <a:t>A </a:t>
            </a:r>
            <a:r>
              <a:rPr lang="en-US" altLang="pt-BR" sz="2800" dirty="0" err="1" smtClean="0">
                <a:latin typeface="Calibri" pitchFamily="34" charset="0"/>
              </a:rPr>
              <a:t>demonstração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começa</a:t>
            </a:r>
            <a:r>
              <a:rPr lang="en-US" altLang="pt-BR" sz="2800" dirty="0" smtClean="0">
                <a:latin typeface="Calibri" pitchFamily="34" charset="0"/>
              </a:rPr>
              <a:t> com a parte </a:t>
            </a:r>
            <a:r>
              <a:rPr lang="en-US" altLang="pt-BR" sz="2800" b="1" dirty="0" smtClean="0">
                <a:latin typeface="Calibri" pitchFamily="34" charset="0"/>
              </a:rPr>
              <a:t>A</a:t>
            </a:r>
            <a:r>
              <a:rPr lang="en-US" altLang="pt-BR" sz="2800" dirty="0" smtClean="0">
                <a:latin typeface="Calibri" pitchFamily="34" charset="0"/>
              </a:rPr>
              <a:t>  da </a:t>
            </a:r>
            <a:r>
              <a:rPr lang="en-US" altLang="pt-BR" sz="2800" dirty="0" err="1" smtClean="0">
                <a:latin typeface="Calibri" pitchFamily="34" charset="0"/>
              </a:rPr>
              <a:t>proposição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aceita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como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verdadeira</a:t>
            </a:r>
            <a:r>
              <a:rPr lang="en-US" altLang="pt-BR" sz="2800" dirty="0" smtClean="0">
                <a:latin typeface="Calibri" pitchFamily="34" charset="0"/>
              </a:rPr>
              <a:t> e, </a:t>
            </a:r>
            <a:r>
              <a:rPr lang="en-US" altLang="pt-BR" sz="2800" dirty="0" err="1" smtClean="0">
                <a:latin typeface="Calibri" pitchFamily="34" charset="0"/>
              </a:rPr>
              <a:t>através</a:t>
            </a:r>
            <a:r>
              <a:rPr lang="en-US" altLang="pt-BR" sz="2800" dirty="0" smtClean="0">
                <a:latin typeface="Calibri" pitchFamily="34" charset="0"/>
              </a:rPr>
              <a:t> de </a:t>
            </a:r>
            <a:r>
              <a:rPr lang="en-US" altLang="pt-BR" sz="2800" dirty="0" err="1" smtClean="0">
                <a:latin typeface="Calibri" pitchFamily="34" charset="0"/>
              </a:rPr>
              <a:t>outras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afirmações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reconhecidamente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verdadeiras</a:t>
            </a:r>
            <a:r>
              <a:rPr lang="en-US" altLang="pt-BR" sz="2800" dirty="0" smtClean="0">
                <a:latin typeface="Calibri" pitchFamily="34" charset="0"/>
              </a:rPr>
              <a:t>, </a:t>
            </a:r>
            <a:r>
              <a:rPr lang="en-US" altLang="pt-BR" sz="2800" dirty="0" err="1" smtClean="0">
                <a:latin typeface="Calibri" pitchFamily="34" charset="0"/>
              </a:rPr>
              <a:t>chega</a:t>
            </a:r>
            <a:r>
              <a:rPr lang="en-US" altLang="pt-BR" sz="2800" dirty="0" smtClean="0">
                <a:latin typeface="Calibri" pitchFamily="34" charset="0"/>
              </a:rPr>
              <a:t> à parte </a:t>
            </a:r>
            <a:r>
              <a:rPr lang="en-US" altLang="pt-BR" sz="2800" b="1" dirty="0" smtClean="0">
                <a:latin typeface="Calibri" pitchFamily="34" charset="0"/>
              </a:rPr>
              <a:t>B</a:t>
            </a:r>
            <a:r>
              <a:rPr lang="en-US" altLang="pt-BR" sz="2800" dirty="0" smtClean="0">
                <a:latin typeface="Calibri" pitchFamily="34" charset="0"/>
              </a:rPr>
              <a:t> da </a:t>
            </a:r>
            <a:r>
              <a:rPr lang="en-US" altLang="pt-BR" sz="2800" dirty="0" err="1" smtClean="0">
                <a:latin typeface="Calibri" pitchFamily="34" charset="0"/>
              </a:rPr>
              <a:t>proposição</a:t>
            </a:r>
            <a:r>
              <a:rPr lang="en-US" altLang="pt-BR" sz="2800" dirty="0" smtClean="0">
                <a:latin typeface="Calibri" pitchFamily="34" charset="0"/>
              </a:rPr>
              <a:t>. </a:t>
            </a:r>
          </a:p>
          <a:p>
            <a:r>
              <a:rPr lang="en-US" altLang="pt-BR" sz="2800" dirty="0" smtClean="0">
                <a:latin typeface="Calibri" pitchFamily="34" charset="0"/>
              </a:rPr>
              <a:t> A parte </a:t>
            </a:r>
            <a:r>
              <a:rPr lang="en-US" altLang="pt-BR" sz="2800" b="1" dirty="0" smtClean="0">
                <a:latin typeface="Calibri" pitchFamily="34" charset="0"/>
              </a:rPr>
              <a:t>A</a:t>
            </a:r>
            <a:r>
              <a:rPr lang="en-US" altLang="pt-BR" sz="2800" dirty="0" smtClean="0">
                <a:latin typeface="Calibri" pitchFamily="34" charset="0"/>
              </a:rPr>
              <a:t> é </a:t>
            </a:r>
            <a:r>
              <a:rPr lang="en-US" altLang="pt-BR" sz="2800" dirty="0" err="1" smtClean="0">
                <a:latin typeface="Calibri" pitchFamily="34" charset="0"/>
              </a:rPr>
              <a:t>chamada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i="1" dirty="0" err="1" smtClean="0">
                <a:latin typeface="Calibri" pitchFamily="34" charset="0"/>
              </a:rPr>
              <a:t>hipótese</a:t>
            </a:r>
            <a:r>
              <a:rPr lang="en-US" altLang="pt-BR" sz="2800" dirty="0" smtClean="0">
                <a:latin typeface="Calibri" pitchFamily="34" charset="0"/>
              </a:rPr>
              <a:t> e a parte </a:t>
            </a:r>
            <a:r>
              <a:rPr lang="en-US" altLang="pt-BR" sz="2800" b="1" dirty="0" smtClean="0">
                <a:latin typeface="Calibri" pitchFamily="34" charset="0"/>
              </a:rPr>
              <a:t>B</a:t>
            </a:r>
            <a:r>
              <a:rPr lang="en-US" altLang="pt-BR" sz="2800" dirty="0" smtClean="0">
                <a:latin typeface="Calibri" pitchFamily="34" charset="0"/>
              </a:rPr>
              <a:t> é </a:t>
            </a:r>
            <a:r>
              <a:rPr lang="en-US" altLang="pt-BR" sz="2800" dirty="0" err="1" smtClean="0">
                <a:latin typeface="Calibri" pitchFamily="34" charset="0"/>
              </a:rPr>
              <a:t>chamada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i="1" dirty="0" err="1" smtClean="0">
                <a:latin typeface="Calibri" pitchFamily="34" charset="0"/>
              </a:rPr>
              <a:t>tese</a:t>
            </a:r>
            <a:r>
              <a:rPr lang="en-US" altLang="pt-BR" sz="2800" dirty="0" smtClean="0">
                <a:latin typeface="Calibri" pitchFamily="34" charset="0"/>
              </a:rPr>
              <a:t> do </a:t>
            </a:r>
            <a:r>
              <a:rPr lang="en-US" altLang="pt-BR" sz="2800" dirty="0" err="1" smtClean="0">
                <a:latin typeface="Calibri" pitchFamily="34" charset="0"/>
              </a:rPr>
              <a:t>teorema</a:t>
            </a:r>
            <a:r>
              <a:rPr lang="en-US" altLang="pt-BR" sz="2800" dirty="0" smtClean="0">
                <a:latin typeface="Calibri" pitchFamily="34" charset="0"/>
              </a:rPr>
              <a:t>.</a:t>
            </a:r>
          </a:p>
          <a:p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Há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outras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técnicas</a:t>
            </a:r>
            <a:r>
              <a:rPr lang="en-US" altLang="pt-BR" sz="2800" dirty="0" smtClean="0">
                <a:latin typeface="Calibri" pitchFamily="34" charset="0"/>
              </a:rPr>
              <a:t> de </a:t>
            </a:r>
            <a:r>
              <a:rPr lang="en-US" altLang="pt-BR" sz="2800" dirty="0" err="1" smtClean="0">
                <a:latin typeface="Calibri" pitchFamily="34" charset="0"/>
              </a:rPr>
              <a:t>demonstração</a:t>
            </a:r>
            <a:r>
              <a:rPr lang="en-US" altLang="pt-BR" sz="2800" dirty="0" smtClean="0">
                <a:latin typeface="Calibri" pitchFamily="34" charset="0"/>
              </a:rPr>
              <a:t>, </a:t>
            </a:r>
            <a:r>
              <a:rPr lang="en-US" altLang="pt-BR" sz="2800" dirty="0" err="1" smtClean="0">
                <a:latin typeface="Calibri" pitchFamily="34" charset="0"/>
              </a:rPr>
              <a:t>como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vocês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verão</a:t>
            </a:r>
            <a:r>
              <a:rPr lang="en-US" altLang="pt-BR" sz="2800" dirty="0" smtClean="0">
                <a:latin typeface="Calibri" pitchFamily="34" charset="0"/>
              </a:rPr>
              <a:t> no </a:t>
            </a:r>
            <a:r>
              <a:rPr lang="en-US" altLang="pt-BR" sz="2800" dirty="0" err="1" smtClean="0">
                <a:latin typeface="Calibri" pitchFamily="34" charset="0"/>
              </a:rPr>
              <a:t>futuro</a:t>
            </a:r>
            <a:r>
              <a:rPr lang="en-US" altLang="pt-BR" sz="2800" dirty="0" smtClean="0"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65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O</a:t>
            </a:r>
            <a:r>
              <a:rPr lang="en-US" dirty="0" err="1" smtClean="0"/>
              <a:t>bservações</a:t>
            </a:r>
            <a:endParaRPr lang="pt-BR" dirty="0"/>
          </a:p>
        </p:txBody>
      </p:sp>
      <p:sp>
        <p:nvSpPr>
          <p:cNvPr id="3481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en-US" altLang="pt-BR" sz="2800" dirty="0" smtClean="0">
              <a:latin typeface="Calibri" pitchFamily="34" charset="0"/>
            </a:endParaRPr>
          </a:p>
          <a:p>
            <a:r>
              <a:rPr lang="en-US" altLang="pt-BR" sz="2800" dirty="0" err="1" smtClean="0">
                <a:latin typeface="Calibri" pitchFamily="34" charset="0"/>
              </a:rPr>
              <a:t>Demonstrações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são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técnicas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empregadas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na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Lógica</a:t>
            </a:r>
            <a:r>
              <a:rPr lang="en-US" altLang="pt-BR" sz="2800" dirty="0" smtClean="0">
                <a:latin typeface="Calibri" pitchFamily="34" charset="0"/>
              </a:rPr>
              <a:t> e </a:t>
            </a:r>
            <a:r>
              <a:rPr lang="en-US" altLang="pt-BR" sz="2800" dirty="0" err="1" smtClean="0">
                <a:latin typeface="Calibri" pitchFamily="34" charset="0"/>
              </a:rPr>
              <a:t>na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Matemática</a:t>
            </a:r>
            <a:r>
              <a:rPr lang="en-US" altLang="pt-BR" sz="2800" dirty="0" smtClean="0">
                <a:latin typeface="Calibri" pitchFamily="34" charset="0"/>
              </a:rPr>
              <a:t>.</a:t>
            </a:r>
          </a:p>
          <a:p>
            <a:r>
              <a:rPr lang="en-US" altLang="pt-BR" sz="2800" dirty="0" err="1" smtClean="0">
                <a:latin typeface="Calibri" pitchFamily="34" charset="0"/>
              </a:rPr>
              <a:t>Nas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ciência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naturais</a:t>
            </a:r>
            <a:r>
              <a:rPr lang="en-US" altLang="pt-BR" sz="2800" dirty="0" smtClean="0">
                <a:latin typeface="Calibri" pitchFamily="34" charset="0"/>
              </a:rPr>
              <a:t> e </a:t>
            </a:r>
            <a:r>
              <a:rPr lang="en-US" altLang="pt-BR" sz="2800" dirty="0" err="1" smtClean="0">
                <a:latin typeface="Calibri" pitchFamily="34" charset="0"/>
              </a:rPr>
              <a:t>até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em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ciências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humanas</a:t>
            </a:r>
            <a:r>
              <a:rPr lang="en-US" altLang="pt-BR" sz="2800" dirty="0" smtClean="0">
                <a:latin typeface="Calibri" pitchFamily="34" charset="0"/>
              </a:rPr>
              <a:t>, </a:t>
            </a:r>
            <a:r>
              <a:rPr lang="en-US" altLang="pt-BR" sz="2800" dirty="0" err="1" smtClean="0">
                <a:latin typeface="Calibri" pitchFamily="34" charset="0"/>
              </a:rPr>
              <a:t>fala</a:t>
            </a:r>
            <a:r>
              <a:rPr lang="en-US" altLang="pt-BR" sz="2800" dirty="0" smtClean="0">
                <a:latin typeface="Calibri" pitchFamily="34" charset="0"/>
              </a:rPr>
              <a:t>-se </a:t>
            </a:r>
            <a:r>
              <a:rPr lang="en-US" altLang="pt-BR" sz="2800" dirty="0" err="1" smtClean="0">
                <a:latin typeface="Calibri" pitchFamily="34" charset="0"/>
              </a:rPr>
              <a:t>em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prova</a:t>
            </a:r>
            <a:r>
              <a:rPr lang="en-US" altLang="pt-BR" sz="2800" dirty="0" smtClean="0">
                <a:latin typeface="Calibri" pitchFamily="34" charset="0"/>
              </a:rPr>
              <a:t>. </a:t>
            </a:r>
            <a:r>
              <a:rPr lang="en-US" altLang="pt-BR" sz="2800" dirty="0" err="1" smtClean="0">
                <a:latin typeface="Calibri" pitchFamily="34" charset="0"/>
              </a:rPr>
              <a:t>Em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geral</a:t>
            </a:r>
            <a:r>
              <a:rPr lang="en-US" altLang="pt-BR" sz="2800" dirty="0" smtClean="0">
                <a:latin typeface="Calibri" pitchFamily="34" charset="0"/>
              </a:rPr>
              <a:t>, as </a:t>
            </a:r>
            <a:r>
              <a:rPr lang="en-US" altLang="pt-BR" sz="2800" dirty="0" err="1" smtClean="0">
                <a:latin typeface="Calibri" pitchFamily="34" charset="0"/>
              </a:rPr>
              <a:t>experiências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servem</a:t>
            </a:r>
            <a:r>
              <a:rPr lang="en-US" altLang="pt-BR" sz="2800" dirty="0" smtClean="0">
                <a:latin typeface="Calibri" pitchFamily="34" charset="0"/>
              </a:rPr>
              <a:t> para </a:t>
            </a:r>
            <a:r>
              <a:rPr lang="en-US" altLang="pt-BR" sz="2800" dirty="0" err="1" smtClean="0">
                <a:latin typeface="Calibri" pitchFamily="34" charset="0"/>
              </a:rPr>
              <a:t>apoiar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ou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refutar</a:t>
            </a:r>
            <a:r>
              <a:rPr lang="en-US" altLang="pt-BR" sz="2800" dirty="0" smtClean="0">
                <a:latin typeface="Calibri" pitchFamily="34" charset="0"/>
              </a:rPr>
              <a:t> as </a:t>
            </a:r>
            <a:r>
              <a:rPr lang="en-US" altLang="pt-BR" sz="2800" dirty="0" err="1" smtClean="0">
                <a:latin typeface="Calibri" pitchFamily="34" charset="0"/>
              </a:rPr>
              <a:t>proposições</a:t>
            </a:r>
            <a:r>
              <a:rPr lang="en-US" altLang="pt-BR" sz="2800" dirty="0" smtClean="0">
                <a:latin typeface="Calibri" pitchFamily="34" charset="0"/>
              </a:rPr>
              <a:t> de </a:t>
            </a:r>
            <a:r>
              <a:rPr lang="en-US" altLang="pt-BR" sz="2800" dirty="0" err="1" smtClean="0">
                <a:latin typeface="Calibri" pitchFamily="34" charset="0"/>
              </a:rPr>
              <a:t>uma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teoria</a:t>
            </a:r>
            <a:r>
              <a:rPr lang="en-US" altLang="pt-BR" sz="2800" dirty="0" smtClean="0">
                <a:latin typeface="Calibri" pitchFamily="34" charset="0"/>
              </a:rPr>
              <a:t>. </a:t>
            </a:r>
          </a:p>
          <a:p>
            <a:r>
              <a:rPr lang="en-US" altLang="pt-BR" sz="2800" dirty="0" err="1" smtClean="0">
                <a:latin typeface="Calibri" pitchFamily="34" charset="0"/>
              </a:rPr>
              <a:t>Vamos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demonstrar</a:t>
            </a:r>
            <a:r>
              <a:rPr lang="en-US" altLang="pt-BR" sz="2800" dirty="0" smtClean="0">
                <a:latin typeface="Calibri" pitchFamily="34" charset="0"/>
              </a:rPr>
              <a:t> o </a:t>
            </a:r>
            <a:r>
              <a:rPr lang="en-US" altLang="pt-BR" sz="2800" b="1" dirty="0" err="1" smtClean="0">
                <a:latin typeface="Calibri" pitchFamily="34" charset="0"/>
              </a:rPr>
              <a:t>Teorema</a:t>
            </a:r>
            <a:r>
              <a:rPr lang="en-US" altLang="pt-BR" sz="2800" b="1" dirty="0" smtClean="0">
                <a:latin typeface="Calibri" pitchFamily="34" charset="0"/>
              </a:rPr>
              <a:t> de </a:t>
            </a:r>
            <a:r>
              <a:rPr lang="en-US" altLang="pt-BR" sz="2800" b="1" dirty="0" err="1" smtClean="0">
                <a:latin typeface="Calibri" pitchFamily="34" charset="0"/>
              </a:rPr>
              <a:t>Pitágoras</a:t>
            </a:r>
            <a:r>
              <a:rPr lang="en-US" altLang="pt-BR" sz="2800" b="1" dirty="0" smtClean="0">
                <a:latin typeface="Calibri" pitchFamily="34" charset="0"/>
              </a:rPr>
              <a:t> . </a:t>
            </a:r>
            <a:r>
              <a:rPr lang="en-US" altLang="pt-BR" sz="2800" dirty="0" smtClean="0">
                <a:latin typeface="Calibri" pitchFamily="34" charset="0"/>
              </a:rPr>
              <a:t>Este </a:t>
            </a:r>
            <a:r>
              <a:rPr lang="en-US" altLang="pt-BR" sz="2800" dirty="0" err="1" smtClean="0">
                <a:latin typeface="Calibri" pitchFamily="34" charset="0"/>
              </a:rPr>
              <a:t>nome</a:t>
            </a:r>
            <a:r>
              <a:rPr lang="en-US" altLang="pt-BR" sz="2800" dirty="0" smtClean="0">
                <a:latin typeface="Calibri" pitchFamily="34" charset="0"/>
              </a:rPr>
              <a:t> se </a:t>
            </a:r>
            <a:r>
              <a:rPr lang="en-US" altLang="pt-BR" sz="2800" dirty="0" err="1" smtClean="0">
                <a:latin typeface="Calibri" pitchFamily="34" charset="0"/>
              </a:rPr>
              <a:t>refere</a:t>
            </a:r>
            <a:r>
              <a:rPr lang="en-US" altLang="pt-BR" sz="2800" dirty="0" smtClean="0">
                <a:latin typeface="Calibri" pitchFamily="34" charset="0"/>
              </a:rPr>
              <a:t> a um </a:t>
            </a:r>
            <a:r>
              <a:rPr lang="en-US" altLang="pt-BR" sz="2800" dirty="0" err="1" smtClean="0">
                <a:latin typeface="Calibri" pitchFamily="34" charset="0"/>
              </a:rPr>
              <a:t>personagem</a:t>
            </a:r>
            <a:r>
              <a:rPr lang="en-US" altLang="pt-BR" sz="2800" dirty="0" smtClean="0">
                <a:latin typeface="Calibri" pitchFamily="34" charset="0"/>
              </a:rPr>
              <a:t> da </a:t>
            </a:r>
            <a:r>
              <a:rPr lang="en-US" altLang="pt-BR" sz="2800" dirty="0" err="1" smtClean="0">
                <a:latin typeface="Calibri" pitchFamily="34" charset="0"/>
              </a:rPr>
              <a:t>História</a:t>
            </a:r>
            <a:r>
              <a:rPr lang="en-US" altLang="pt-BR" sz="2800" dirty="0" smtClean="0">
                <a:latin typeface="Calibri" pitchFamily="34" charset="0"/>
              </a:rPr>
              <a:t> da </a:t>
            </a:r>
            <a:r>
              <a:rPr lang="en-US" altLang="pt-BR" sz="2800" dirty="0" err="1" smtClean="0">
                <a:latin typeface="Calibri" pitchFamily="34" charset="0"/>
              </a:rPr>
              <a:t>Matemática</a:t>
            </a:r>
            <a:r>
              <a:rPr lang="en-US" altLang="pt-BR" sz="2800" dirty="0" smtClean="0">
                <a:latin typeface="Calibri" pitchFamily="34" charset="0"/>
              </a:rPr>
              <a:t>, a </a:t>
            </a:r>
            <a:r>
              <a:rPr lang="en-US" altLang="pt-BR" sz="2800" dirty="0" err="1" smtClean="0">
                <a:latin typeface="Calibri" pitchFamily="34" charset="0"/>
              </a:rPr>
              <a:t>quem</a:t>
            </a:r>
            <a:r>
              <a:rPr lang="en-US" altLang="pt-BR" sz="2800" dirty="0" smtClean="0">
                <a:latin typeface="Calibri" pitchFamily="34" charset="0"/>
              </a:rPr>
              <a:t> se </a:t>
            </a:r>
            <a:r>
              <a:rPr lang="en-US" altLang="pt-BR" sz="2800" dirty="0" err="1" smtClean="0">
                <a:latin typeface="Calibri" pitchFamily="34" charset="0"/>
              </a:rPr>
              <a:t>atribui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uma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série</a:t>
            </a:r>
            <a:r>
              <a:rPr lang="en-US" altLang="pt-BR" sz="2800" dirty="0" smtClean="0">
                <a:latin typeface="Calibri" pitchFamily="34" charset="0"/>
              </a:rPr>
              <a:t> de </a:t>
            </a:r>
            <a:r>
              <a:rPr lang="en-US" altLang="pt-BR" sz="2800" dirty="0" err="1" smtClean="0">
                <a:latin typeface="Calibri" pitchFamily="34" charset="0"/>
              </a:rPr>
              <a:t>criações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ou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descobertas</a:t>
            </a:r>
            <a:r>
              <a:rPr lang="en-US" altLang="pt-BR" sz="2800" dirty="0" smtClean="0">
                <a:latin typeface="Calibri" pitchFamily="34" charset="0"/>
              </a:rPr>
              <a:t>.</a:t>
            </a:r>
            <a:endParaRPr lang="pt-BR" altLang="pt-BR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Triângulo</a:t>
            </a:r>
            <a:r>
              <a:rPr lang="en-US" dirty="0" smtClean="0"/>
              <a:t> </a:t>
            </a:r>
            <a:r>
              <a:rPr lang="en-US" dirty="0" err="1" smtClean="0"/>
              <a:t>retângulo</a:t>
            </a:r>
            <a:endParaRPr lang="pt-BR" dirty="0"/>
          </a:p>
        </p:txBody>
      </p:sp>
      <p:sp>
        <p:nvSpPr>
          <p:cNvPr id="2355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en-US" altLang="pt-BR" sz="2800" dirty="0" smtClean="0">
              <a:latin typeface="Calibri" pitchFamily="34" charset="0"/>
            </a:endParaRPr>
          </a:p>
          <a:p>
            <a:r>
              <a:rPr lang="en-US" altLang="pt-BR" sz="2800" dirty="0" err="1" smtClean="0">
                <a:latin typeface="Calibri" pitchFamily="34" charset="0"/>
              </a:rPr>
              <a:t>Lado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maior</a:t>
            </a:r>
            <a:r>
              <a:rPr lang="en-US" altLang="pt-BR" sz="2800" dirty="0" smtClean="0">
                <a:latin typeface="Calibri" pitchFamily="34" charset="0"/>
              </a:rPr>
              <a:t>: </a:t>
            </a:r>
            <a:r>
              <a:rPr lang="en-US" altLang="pt-BR" sz="2800" dirty="0" err="1" smtClean="0">
                <a:latin typeface="Calibri" pitchFamily="34" charset="0"/>
              </a:rPr>
              <a:t>hipotenusa</a:t>
            </a:r>
            <a:r>
              <a:rPr lang="en-US" altLang="pt-BR" sz="2800" dirty="0" smtClean="0">
                <a:latin typeface="Calibri" pitchFamily="34" charset="0"/>
              </a:rPr>
              <a:t>, do </a:t>
            </a:r>
            <a:r>
              <a:rPr lang="en-US" altLang="pt-BR" sz="2800" dirty="0" err="1" smtClean="0">
                <a:latin typeface="Calibri" pitchFamily="34" charset="0"/>
              </a:rPr>
              <a:t>grego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l-GR" altLang="pt-BR" sz="2800" b="1" dirty="0" smtClean="0">
                <a:latin typeface="Calibri" pitchFamily="34" charset="0"/>
              </a:rPr>
              <a:t>ὑποτείνουσα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pt-BR" altLang="pt-BR" sz="2800" i="1" dirty="0" err="1" smtClean="0">
                <a:latin typeface="Calibri" pitchFamily="34" charset="0"/>
              </a:rPr>
              <a:t>hipo</a:t>
            </a:r>
            <a:r>
              <a:rPr lang="pt-BR" altLang="pt-BR" sz="2800" dirty="0" smtClean="0">
                <a:latin typeface="Calibri" pitchFamily="34" charset="0"/>
              </a:rPr>
              <a:t> (“embaixo”) e </a:t>
            </a:r>
            <a:r>
              <a:rPr lang="pt-BR" altLang="pt-BR" sz="2800" i="1" dirty="0" err="1" smtClean="0">
                <a:latin typeface="Calibri" pitchFamily="34" charset="0"/>
              </a:rPr>
              <a:t>teinein</a:t>
            </a:r>
            <a:r>
              <a:rPr lang="pt-BR" altLang="pt-BR" sz="2800" dirty="0" smtClean="0">
                <a:latin typeface="Calibri" pitchFamily="34" charset="0"/>
              </a:rPr>
              <a:t> (“alongar”)</a:t>
            </a:r>
            <a:endParaRPr lang="en-US" altLang="pt-BR" sz="2800" dirty="0" smtClean="0">
              <a:latin typeface="Calibri" pitchFamily="34" charset="0"/>
            </a:endParaRPr>
          </a:p>
          <a:p>
            <a:r>
              <a:rPr lang="en-US" altLang="pt-BR" sz="2800" dirty="0" err="1" smtClean="0">
                <a:latin typeface="Calibri" pitchFamily="34" charset="0"/>
              </a:rPr>
              <a:t>Lados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menores</a:t>
            </a:r>
            <a:r>
              <a:rPr lang="en-US" altLang="pt-BR" sz="2800" dirty="0" smtClean="0">
                <a:latin typeface="Calibri" pitchFamily="34" charset="0"/>
              </a:rPr>
              <a:t>: </a:t>
            </a:r>
            <a:r>
              <a:rPr lang="en-US" altLang="pt-BR" sz="2800" dirty="0" err="1" smtClean="0">
                <a:latin typeface="Calibri" pitchFamily="34" charset="0"/>
              </a:rPr>
              <a:t>catetos</a:t>
            </a:r>
            <a:r>
              <a:rPr lang="en-US" altLang="pt-BR" sz="2800" dirty="0" smtClean="0">
                <a:latin typeface="Calibri" pitchFamily="34" charset="0"/>
              </a:rPr>
              <a:t> ,do </a:t>
            </a:r>
            <a:r>
              <a:rPr lang="en-US" altLang="pt-BR" sz="2800" dirty="0" err="1" smtClean="0">
                <a:latin typeface="Calibri" pitchFamily="34" charset="0"/>
              </a:rPr>
              <a:t>grego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l-GR" altLang="pt-BR" sz="2800" b="1" dirty="0" smtClean="0">
                <a:latin typeface="Calibri" pitchFamily="34" charset="0"/>
              </a:rPr>
              <a:t>Κάθετος</a:t>
            </a:r>
            <a:r>
              <a:rPr lang="en-US" altLang="pt-BR" sz="2800" b="1" dirty="0" smtClean="0">
                <a:latin typeface="Calibri" pitchFamily="34" charset="0"/>
              </a:rPr>
              <a:t>  - </a:t>
            </a:r>
            <a:r>
              <a:rPr lang="pt-BR" altLang="pt-BR" sz="2800" dirty="0" err="1" smtClean="0">
                <a:latin typeface="Calibri" pitchFamily="34" charset="0"/>
              </a:rPr>
              <a:t>káthetos</a:t>
            </a:r>
            <a:r>
              <a:rPr lang="pt-BR" altLang="pt-BR" sz="2800" dirty="0" smtClean="0">
                <a:latin typeface="Calibri" pitchFamily="34" charset="0"/>
              </a:rPr>
              <a:t> (“ vertical”)</a:t>
            </a:r>
          </a:p>
          <a:p>
            <a:r>
              <a:rPr lang="en-US" altLang="pt-BR" sz="2800" dirty="0" smtClean="0">
                <a:latin typeface="Calibri" pitchFamily="34" charset="0"/>
              </a:rPr>
              <a:t>A </a:t>
            </a:r>
            <a:r>
              <a:rPr lang="en-US" altLang="pt-BR" sz="2800" dirty="0" err="1" smtClean="0">
                <a:latin typeface="Calibri" pitchFamily="34" charset="0"/>
              </a:rPr>
              <a:t>hipotenusa</a:t>
            </a:r>
            <a:r>
              <a:rPr lang="en-US" altLang="pt-BR" sz="2800" dirty="0" smtClean="0">
                <a:latin typeface="Calibri" pitchFamily="34" charset="0"/>
              </a:rPr>
              <a:t> se </a:t>
            </a:r>
            <a:r>
              <a:rPr lang="en-US" altLang="pt-BR" sz="2800" dirty="0" err="1" smtClean="0">
                <a:latin typeface="Calibri" pitchFamily="34" charset="0"/>
              </a:rPr>
              <a:t>opõe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ao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ângulo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reto</a:t>
            </a:r>
            <a:r>
              <a:rPr lang="en-US" altLang="pt-BR" sz="2800" dirty="0" smtClean="0">
                <a:latin typeface="Calibri" pitchFamily="34" charset="0"/>
              </a:rPr>
              <a:t> e </a:t>
            </a:r>
            <a:r>
              <a:rPr lang="en-US" altLang="pt-BR" sz="2800" dirty="0" err="1" smtClean="0">
                <a:latin typeface="Calibri" pitchFamily="34" charset="0"/>
              </a:rPr>
              <a:t>os</a:t>
            </a:r>
            <a:r>
              <a:rPr lang="en-US" altLang="pt-BR" sz="2800" dirty="0" smtClean="0">
                <a:latin typeface="Calibri" pitchFamily="34" charset="0"/>
              </a:rPr>
              <a:t> outros </a:t>
            </a:r>
            <a:r>
              <a:rPr lang="en-US" altLang="pt-BR" sz="2800" dirty="0" err="1" smtClean="0">
                <a:latin typeface="Calibri" pitchFamily="34" charset="0"/>
              </a:rPr>
              <a:t>dois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ângulos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são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agudos</a:t>
            </a:r>
            <a:r>
              <a:rPr lang="en-US" altLang="pt-BR" sz="2800" dirty="0" smtClean="0">
                <a:latin typeface="Calibri" pitchFamily="34" charset="0"/>
              </a:rPr>
              <a:t>.</a:t>
            </a:r>
            <a:endParaRPr lang="pt-BR" altLang="pt-BR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enunciados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teorema</a:t>
            </a:r>
            <a:r>
              <a:rPr lang="en-US" dirty="0" smtClean="0"/>
              <a:t> de </a:t>
            </a:r>
            <a:r>
              <a:rPr lang="en-US" dirty="0" err="1" smtClean="0"/>
              <a:t>pitágoras</a:t>
            </a:r>
            <a:endParaRPr lang="pt-BR" dirty="0"/>
          </a:p>
        </p:txBody>
      </p:sp>
      <p:sp>
        <p:nvSpPr>
          <p:cNvPr id="102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en-US" altLang="pt-BR" sz="2800" dirty="0" smtClean="0">
              <a:latin typeface="Calibri" pitchFamily="34" charset="0"/>
            </a:endParaRPr>
          </a:p>
          <a:p>
            <a:r>
              <a:rPr lang="en-US" altLang="pt-BR" sz="2800" dirty="0" err="1" smtClean="0">
                <a:latin typeface="Calibri" pitchFamily="34" charset="0"/>
              </a:rPr>
              <a:t>Num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triângulo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retângulo</a:t>
            </a:r>
            <a:r>
              <a:rPr lang="en-US" altLang="pt-BR" sz="2800" dirty="0" smtClean="0">
                <a:latin typeface="Calibri" pitchFamily="34" charset="0"/>
              </a:rPr>
              <a:t>, a soma dos </a:t>
            </a:r>
            <a:r>
              <a:rPr lang="en-US" altLang="pt-BR" sz="2800" dirty="0" err="1" smtClean="0">
                <a:latin typeface="Calibri" pitchFamily="34" charset="0"/>
              </a:rPr>
              <a:t>quadrados</a:t>
            </a:r>
            <a:r>
              <a:rPr lang="en-US" altLang="pt-BR" sz="2800" dirty="0" smtClean="0">
                <a:latin typeface="Calibri" pitchFamily="34" charset="0"/>
              </a:rPr>
              <a:t> dos </a:t>
            </a:r>
            <a:r>
              <a:rPr lang="en-US" altLang="pt-BR" sz="2800" dirty="0" err="1" smtClean="0">
                <a:latin typeface="Calibri" pitchFamily="34" charset="0"/>
              </a:rPr>
              <a:t>catetos</a:t>
            </a:r>
            <a:r>
              <a:rPr lang="en-US" altLang="pt-BR" sz="2800" dirty="0" smtClean="0">
                <a:latin typeface="Calibri" pitchFamily="34" charset="0"/>
              </a:rPr>
              <a:t> é </a:t>
            </a:r>
            <a:r>
              <a:rPr lang="en-US" altLang="pt-BR" sz="2800" dirty="0" err="1" smtClean="0">
                <a:latin typeface="Calibri" pitchFamily="34" charset="0"/>
              </a:rPr>
              <a:t>igual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ao</a:t>
            </a:r>
            <a:r>
              <a:rPr lang="en-US" altLang="pt-BR" sz="2800" dirty="0" smtClean="0">
                <a:latin typeface="Calibri" pitchFamily="34" charset="0"/>
              </a:rPr>
              <a:t> </a:t>
            </a:r>
            <a:r>
              <a:rPr lang="en-US" altLang="pt-BR" sz="2800" dirty="0" err="1" smtClean="0">
                <a:latin typeface="Calibri" pitchFamily="34" charset="0"/>
              </a:rPr>
              <a:t>quadrado</a:t>
            </a:r>
            <a:r>
              <a:rPr lang="en-US" altLang="pt-BR" sz="2800" dirty="0" smtClean="0">
                <a:latin typeface="Calibri" pitchFamily="34" charset="0"/>
              </a:rPr>
              <a:t> da </a:t>
            </a:r>
            <a:r>
              <a:rPr lang="en-US" altLang="pt-BR" sz="2800" dirty="0" err="1" smtClean="0">
                <a:latin typeface="Calibri" pitchFamily="34" charset="0"/>
              </a:rPr>
              <a:t>hipotenusa</a:t>
            </a:r>
            <a:r>
              <a:rPr lang="en-US" altLang="pt-BR" sz="2800" dirty="0" smtClean="0">
                <a:latin typeface="Calibri" pitchFamily="34" charset="0"/>
              </a:rPr>
              <a:t>.</a:t>
            </a:r>
          </a:p>
          <a:p>
            <a:r>
              <a:rPr lang="en-US" altLang="pt-BR" sz="2800" dirty="0" smtClean="0">
                <a:latin typeface="Calibri" pitchFamily="34" charset="0"/>
              </a:rPr>
              <a:t>Se um </a:t>
            </a:r>
            <a:r>
              <a:rPr lang="en-US" altLang="pt-BR" sz="2800" dirty="0" err="1" smtClean="0">
                <a:latin typeface="Calibri" pitchFamily="34" charset="0"/>
              </a:rPr>
              <a:t>triângulo</a:t>
            </a:r>
            <a:r>
              <a:rPr lang="en-US" altLang="pt-BR" sz="2800" dirty="0" smtClean="0">
                <a:latin typeface="Calibri" pitchFamily="34" charset="0"/>
              </a:rPr>
              <a:t> é </a:t>
            </a:r>
            <a:r>
              <a:rPr lang="en-US" altLang="pt-BR" sz="2800" dirty="0" err="1" smtClean="0">
                <a:latin typeface="Calibri" pitchFamily="34" charset="0"/>
              </a:rPr>
              <a:t>retângulo</a:t>
            </a:r>
            <a:r>
              <a:rPr lang="en-US" altLang="pt-BR" sz="2800" dirty="0" smtClean="0">
                <a:latin typeface="Calibri" pitchFamily="34" charset="0"/>
              </a:rPr>
              <a:t> de </a:t>
            </a:r>
            <a:r>
              <a:rPr lang="en-US" altLang="pt-BR" sz="2800" dirty="0" err="1" smtClean="0">
                <a:latin typeface="Calibri" pitchFamily="34" charset="0"/>
              </a:rPr>
              <a:t>lados</a:t>
            </a:r>
            <a:r>
              <a:rPr lang="en-US" altLang="pt-BR" sz="2800" dirty="0" smtClean="0">
                <a:latin typeface="Calibri" pitchFamily="34" charset="0"/>
              </a:rPr>
              <a:t> a &gt; b ≥ c, </a:t>
            </a:r>
            <a:r>
              <a:rPr lang="en-US" altLang="pt-BR" sz="2800" dirty="0" err="1" smtClean="0">
                <a:latin typeface="Calibri" pitchFamily="34" charset="0"/>
              </a:rPr>
              <a:t>então</a:t>
            </a:r>
            <a:endParaRPr lang="pt-BR" altLang="pt-BR" sz="2800" dirty="0" smtClean="0">
              <a:latin typeface="Calibri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078817" y="3284538"/>
          <a:ext cx="269028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3" imgW="685800" imgH="177480" progId="Equation.DSMT4">
                  <p:embed/>
                </p:oleObj>
              </mc:Choice>
              <mc:Fallback>
                <p:oleObj name="Equation" r:id="rId3" imgW="685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817" y="3284538"/>
                        <a:ext cx="269028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um teorema para ajudar</a:t>
            </a:r>
            <a:endParaRPr lang="pt-BR" dirty="0"/>
          </a:p>
        </p:txBody>
      </p:sp>
      <p:sp>
        <p:nvSpPr>
          <p:cNvPr id="2662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pt-BR" altLang="pt-BR" sz="2800" dirty="0" smtClean="0">
              <a:latin typeface="Calibri" pitchFamily="34" charset="0"/>
            </a:endParaRPr>
          </a:p>
          <a:p>
            <a:r>
              <a:rPr lang="pt-BR" altLang="pt-BR" sz="2800" dirty="0" smtClean="0">
                <a:latin typeface="Calibri" pitchFamily="34" charset="0"/>
              </a:rPr>
              <a:t>Equivalência </a:t>
            </a:r>
            <a:r>
              <a:rPr lang="pt-BR" altLang="pt-BR" sz="2800" dirty="0" smtClean="0">
                <a:latin typeface="Calibri" pitchFamily="34" charset="0"/>
              </a:rPr>
              <a:t>de áreas de paralelogramos.  No desenho, o retângulo ABCD tem a mesma área que o paralelogramo ABC´D´.  </a:t>
            </a:r>
          </a:p>
          <a:p>
            <a:endParaRPr lang="pt-BR" altLang="pt-BR" sz="2800" dirty="0" smtClean="0">
              <a:latin typeface="Calibri" pitchFamily="34" charset="0"/>
            </a:endParaRPr>
          </a:p>
          <a:p>
            <a:endParaRPr lang="pt-BR" altLang="pt-BR" sz="2800" dirty="0" smtClean="0">
              <a:latin typeface="Calibri" pitchFamily="34" charset="0"/>
            </a:endParaRPr>
          </a:p>
          <a:p>
            <a:endParaRPr lang="pt-BR" altLang="pt-BR" sz="2800" dirty="0" smtClean="0">
              <a:latin typeface="Calibri" pitchFamily="34" charset="0"/>
            </a:endParaRPr>
          </a:p>
          <a:p>
            <a:endParaRPr lang="pt-BR" altLang="pt-BR" sz="2800" dirty="0" smtClean="0">
              <a:latin typeface="Calibri" pitchFamily="34" charset="0"/>
            </a:endParaRPr>
          </a:p>
          <a:p>
            <a:r>
              <a:rPr lang="pt-BR" altLang="pt-BR" sz="2800" dirty="0" smtClean="0">
                <a:latin typeface="Calibri" pitchFamily="34" charset="0"/>
              </a:rPr>
              <a:t>Os pontos C, D, </a:t>
            </a:r>
            <a:r>
              <a:rPr lang="pt-BR" altLang="pt-BR" sz="2800" dirty="0" err="1" smtClean="0">
                <a:latin typeface="Calibri" pitchFamily="34" charset="0"/>
              </a:rPr>
              <a:t>C´e</a:t>
            </a:r>
            <a:r>
              <a:rPr lang="pt-BR" altLang="pt-BR" sz="2800" dirty="0" smtClean="0">
                <a:latin typeface="Calibri" pitchFamily="34" charset="0"/>
              </a:rPr>
              <a:t> D´estão sobre a mesma reta paralela à base AB. </a:t>
            </a:r>
          </a:p>
        </p:txBody>
      </p:sp>
      <p:pic>
        <p:nvPicPr>
          <p:cNvPr id="26627" name="Imagem 4" descr="equivalencia area quadrilatero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17" y="3213101"/>
            <a:ext cx="87884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Demonstração</a:t>
            </a:r>
            <a:r>
              <a:rPr lang="en-US" dirty="0" smtClean="0"/>
              <a:t> 1: </a:t>
            </a:r>
            <a:r>
              <a:rPr lang="en-US" dirty="0" err="1" smtClean="0"/>
              <a:t>equivalência</a:t>
            </a:r>
            <a:r>
              <a:rPr lang="en-US" dirty="0" smtClean="0"/>
              <a:t> de </a:t>
            </a:r>
            <a:r>
              <a:rPr lang="en-US" dirty="0" err="1" smtClean="0"/>
              <a:t>áreas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383867" y="4149726"/>
            <a:ext cx="1824567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7632701" y="3500439"/>
            <a:ext cx="480484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Espaço Reservado para Conteúdo 24" descr="demo1.t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133" y="1557338"/>
            <a:ext cx="8441267" cy="4637087"/>
          </a:xfrm>
        </p:spPr>
      </p:pic>
    </p:spTree>
    <p:extLst>
      <p:ext uri="{BB962C8B-B14F-4D97-AF65-F5344CB8AC3E}">
        <p14:creationId xmlns:p14="http://schemas.microsoft.com/office/powerpoint/2010/main" val="36208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Espaço Reservado para Conteúdo 5" descr="animação_1.t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6567" y="3203575"/>
            <a:ext cx="931333" cy="1682750"/>
          </a:xfrm>
        </p:spPr>
      </p:pic>
      <p:pic>
        <p:nvPicPr>
          <p:cNvPr id="7" name="Imagem 6" descr="animação_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3" y="2565401"/>
            <a:ext cx="2635251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animação_3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4508500"/>
            <a:ext cx="141181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animação_4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84" y="3854451"/>
            <a:ext cx="1727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animação_5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4508500"/>
            <a:ext cx="30607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 descr="animação_6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3262314"/>
            <a:ext cx="311361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 descr="animação_7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68" y="4508501"/>
            <a:ext cx="318981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 descr="animação_8.t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249614"/>
            <a:ext cx="220133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 descr="animação_9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4508501"/>
            <a:ext cx="218863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8757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Escrevendo a demonstração</a:t>
            </a:r>
            <a:endParaRPr lang="pt-BR" dirty="0"/>
          </a:p>
        </p:txBody>
      </p:sp>
      <p:sp>
        <p:nvSpPr>
          <p:cNvPr id="2969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pt-BR" altLang="pt-BR" dirty="0" smtClean="0">
              <a:latin typeface="Calibri" pitchFamily="34" charset="0"/>
            </a:endParaRPr>
          </a:p>
          <a:p>
            <a:r>
              <a:rPr lang="pt-BR" altLang="pt-BR" dirty="0" smtClean="0">
                <a:latin typeface="Calibri" pitchFamily="34" charset="0"/>
              </a:rPr>
              <a:t>H</a:t>
            </a:r>
            <a:r>
              <a:rPr lang="pt-BR" altLang="pt-BR" dirty="0" smtClean="0">
                <a:latin typeface="Calibri" pitchFamily="34" charset="0"/>
              </a:rPr>
              <a:t>: o triângulo ABC é retângulo em C </a:t>
            </a:r>
          </a:p>
          <a:p>
            <a:r>
              <a:rPr lang="pt-BR" altLang="pt-BR" dirty="0" smtClean="0">
                <a:latin typeface="Calibri" pitchFamily="34" charset="0"/>
              </a:rPr>
              <a:t>T: A soma dos quadrados dos catetos é igual ao quadrado da hipotenusa</a:t>
            </a:r>
          </a:p>
          <a:p>
            <a:r>
              <a:rPr lang="pt-BR" altLang="pt-BR" dirty="0" smtClean="0">
                <a:latin typeface="Calibri" pitchFamily="34" charset="0"/>
              </a:rPr>
              <a:t>Demonstração: construímos os quadrados ACFG e BCDE com bases nos catetos.</a:t>
            </a:r>
          </a:p>
          <a:p>
            <a:r>
              <a:rPr lang="pt-BR" altLang="pt-BR" dirty="0" smtClean="0">
                <a:latin typeface="Calibri" pitchFamily="34" charset="0"/>
              </a:rPr>
              <a:t> Completamos o retângulo com lados CD e CF</a:t>
            </a:r>
          </a:p>
          <a:p>
            <a:r>
              <a:rPr lang="pt-BR" altLang="pt-BR" dirty="0" smtClean="0">
                <a:latin typeface="Calibri" pitchFamily="34" charset="0"/>
              </a:rPr>
              <a:t>Traçamos a reta contendo a altura relativa à hipotenusa – ela contém o 4º vértice do retângulo (justificativa: congruência de triângulos). Trazemos até esse ponto os vértices F e D dos quadrados, transformados em paralelogramos de áreas equivalentes a seus originais </a:t>
            </a:r>
          </a:p>
        </p:txBody>
      </p:sp>
    </p:spTree>
    <p:extLst>
      <p:ext uri="{BB962C8B-B14F-4D97-AF65-F5344CB8AC3E}">
        <p14:creationId xmlns:p14="http://schemas.microsoft.com/office/powerpoint/2010/main" val="11405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072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pt-BR" altLang="pt-BR" dirty="0" smtClean="0">
              <a:latin typeface="Calibri" pitchFamily="34" charset="0"/>
            </a:endParaRPr>
          </a:p>
          <a:p>
            <a:r>
              <a:rPr lang="pt-BR" altLang="pt-BR" dirty="0" smtClean="0">
                <a:latin typeface="Calibri" pitchFamily="34" charset="0"/>
              </a:rPr>
              <a:t>Temos </a:t>
            </a:r>
            <a:r>
              <a:rPr lang="pt-BR" altLang="pt-BR" dirty="0" smtClean="0">
                <a:latin typeface="Calibri" pitchFamily="34" charset="0"/>
              </a:rPr>
              <a:t>CF´=CD´= AB = AG´ = BE´.</a:t>
            </a:r>
          </a:p>
          <a:p>
            <a:r>
              <a:rPr lang="pt-BR" altLang="pt-BR" dirty="0" smtClean="0">
                <a:latin typeface="Calibri" pitchFamily="34" charset="0"/>
              </a:rPr>
              <a:t> Transformamos os paralelogramos </a:t>
            </a:r>
            <a:r>
              <a:rPr lang="pt-BR" altLang="pt-BR" dirty="0" err="1" smtClean="0">
                <a:latin typeface="Calibri" pitchFamily="34" charset="0"/>
              </a:rPr>
              <a:t>ACF´G´e</a:t>
            </a:r>
            <a:r>
              <a:rPr lang="pt-BR" altLang="pt-BR" dirty="0" smtClean="0">
                <a:latin typeface="Calibri" pitchFamily="34" charset="0"/>
              </a:rPr>
              <a:t> BCD´E´ em retângulos</a:t>
            </a:r>
          </a:p>
          <a:p>
            <a:r>
              <a:rPr lang="pt-BR" altLang="pt-BR" dirty="0" smtClean="0">
                <a:latin typeface="Calibri" pitchFamily="34" charset="0"/>
              </a:rPr>
              <a:t>Deslocamos os retângulos de modo a formar o quadrado ABB´A´.</a:t>
            </a:r>
          </a:p>
          <a:p>
            <a:r>
              <a:rPr lang="pt-BR" altLang="pt-BR" dirty="0" smtClean="0">
                <a:latin typeface="Calibri" pitchFamily="34" charset="0"/>
              </a:rPr>
              <a:t>[ABB´A´] = [ACFG] + [ BCDE] //   </a:t>
            </a:r>
          </a:p>
        </p:txBody>
      </p:sp>
    </p:spTree>
    <p:extLst>
      <p:ext uri="{BB962C8B-B14F-4D97-AF65-F5344CB8AC3E}">
        <p14:creationId xmlns:p14="http://schemas.microsoft.com/office/powerpoint/2010/main" val="7721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gitalizar00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2011521"/>
            <a:ext cx="9168384" cy="3703320"/>
          </a:xfrm>
          <a:noFill/>
        </p:spPr>
      </p:pic>
      <p:sp>
        <p:nvSpPr>
          <p:cNvPr id="16387" name="CaixaDeTexto 4"/>
          <p:cNvSpPr txBox="1">
            <a:spLocks noChangeArrowheads="1"/>
          </p:cNvSpPr>
          <p:nvPr/>
        </p:nvSpPr>
        <p:spPr bwMode="auto">
          <a:xfrm>
            <a:off x="1524001" y="357189"/>
            <a:ext cx="819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>
                <a:solidFill>
                  <a:srgbClr val="FF0000"/>
                </a:solidFill>
              </a:rPr>
              <a:t>Como construir um ângulo?</a:t>
            </a:r>
          </a:p>
        </p:txBody>
      </p:sp>
    </p:spTree>
    <p:extLst>
      <p:ext uri="{BB962C8B-B14F-4D97-AF65-F5344CB8AC3E}">
        <p14:creationId xmlns:p14="http://schemas.microsoft.com/office/powerpoint/2010/main" val="37140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Recíproca do teorema de </a:t>
            </a:r>
            <a:r>
              <a:rPr lang="pt-BR" dirty="0" err="1" smtClean="0"/>
              <a:t>pitágoras</a:t>
            </a:r>
            <a:endParaRPr lang="pt-BR" dirty="0"/>
          </a:p>
        </p:txBody>
      </p:sp>
      <p:sp>
        <p:nvSpPr>
          <p:cNvPr id="4403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pt-BR" altLang="pt-BR" dirty="0" smtClean="0">
              <a:latin typeface="Calibri" pitchFamily="34" charset="0"/>
            </a:endParaRPr>
          </a:p>
          <a:p>
            <a:r>
              <a:rPr lang="pt-BR" altLang="pt-BR" dirty="0" smtClean="0">
                <a:latin typeface="Calibri" pitchFamily="34" charset="0"/>
              </a:rPr>
              <a:t>Num </a:t>
            </a:r>
            <a:r>
              <a:rPr lang="pt-BR" altLang="pt-BR" dirty="0" smtClean="0">
                <a:latin typeface="Calibri" pitchFamily="34" charset="0"/>
              </a:rPr>
              <a:t>triângulo qualquer, se o quadrado de um lado for a soma dos quadrados dos outros lados, então o triângulo é retângulo. </a:t>
            </a:r>
          </a:p>
          <a:p>
            <a:r>
              <a:rPr lang="pt-BR" altLang="pt-BR" dirty="0" smtClean="0">
                <a:latin typeface="Calibri" pitchFamily="34" charset="0"/>
              </a:rPr>
              <a:t>Segundo fontes históricas, os egípcios usavam laços com 12 nós igualmente espaçados para obter ângulos retos nas plantações e construções. Os pedreiros usam coisa parecida ainda hoje. Veja figura a seguir.</a:t>
            </a:r>
          </a:p>
          <a:p>
            <a:r>
              <a:rPr lang="pt-BR" altLang="pt-BR" dirty="0" smtClean="0">
                <a:latin typeface="Calibri" pitchFamily="34" charset="0"/>
              </a:rPr>
              <a:t>Para casa: demonstre a recíproca do Teorema de Pitágoras. </a:t>
            </a:r>
          </a:p>
        </p:txBody>
      </p:sp>
    </p:spTree>
    <p:extLst>
      <p:ext uri="{BB962C8B-B14F-4D97-AF65-F5344CB8AC3E}">
        <p14:creationId xmlns:p14="http://schemas.microsoft.com/office/powerpoint/2010/main" val="29980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1"/>
            <a:ext cx="8229600" cy="2054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err="1" smtClean="0"/>
              <a:t>Problemas</a:t>
            </a:r>
            <a:r>
              <a:rPr lang="en-US" sz="4800" dirty="0" smtClean="0"/>
              <a:t> de </a:t>
            </a:r>
            <a:r>
              <a:rPr lang="en-US" sz="4800" dirty="0" err="1" smtClean="0"/>
              <a:t>olimpíadas</a:t>
            </a:r>
            <a:r>
              <a:rPr lang="en-US" sz="4800" dirty="0" smtClean="0"/>
              <a:t> e o </a:t>
            </a:r>
            <a:r>
              <a:rPr lang="en-US" sz="4800" dirty="0" err="1" smtClean="0"/>
              <a:t>teorema</a:t>
            </a:r>
            <a:r>
              <a:rPr lang="en-US" sz="4800" dirty="0" smtClean="0"/>
              <a:t> de </a:t>
            </a:r>
            <a:r>
              <a:rPr lang="en-US" sz="4800" dirty="0" err="1" smtClean="0"/>
              <a:t>pitágoras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2092508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7791451" cy="15414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figura, </a:t>
            </a:r>
            <a:r>
              <a:rPr lang="pt-BR" i="1" dirty="0" smtClean="0">
                <a:latin typeface="Calibri" pitchFamily="34" charset="0"/>
                <a:cs typeface="Calibri" pitchFamily="34" charset="0"/>
              </a:rPr>
              <a:t>ABCE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é um quadrado, </a:t>
            </a:r>
            <a:r>
              <a:rPr lang="pt-BR" i="1" dirty="0" smtClean="0">
                <a:latin typeface="Calibri" pitchFamily="34" charset="0"/>
                <a:cs typeface="Calibri" pitchFamily="34" charset="0"/>
              </a:rPr>
              <a:t>BCF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pt-BR" i="1" dirty="0" smtClean="0">
                <a:latin typeface="Calibri" pitchFamily="34" charset="0"/>
                <a:cs typeface="Calibri" pitchFamily="34" charset="0"/>
              </a:rPr>
              <a:t>CDE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são triângulos equiláteros e </a:t>
            </a:r>
            <a:r>
              <a:rPr lang="pt-BR" i="1" dirty="0" smtClean="0">
                <a:latin typeface="Calibri" pitchFamily="34" charset="0"/>
                <a:cs typeface="Calibri" pitchFamily="34" charset="0"/>
              </a:rPr>
              <a:t>AB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= 1. Qual é o comprimento do segmento </a:t>
            </a:r>
            <a:r>
              <a:rPr lang="pt-BR" i="1" dirty="0" smtClean="0">
                <a:latin typeface="Calibri" pitchFamily="34" charset="0"/>
                <a:cs typeface="Calibri" pitchFamily="34" charset="0"/>
              </a:rPr>
              <a:t>FD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?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</p:txBody>
      </p:sp>
      <p:pic>
        <p:nvPicPr>
          <p:cNvPr id="28678" name="Imagem 3" descr="J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2357438"/>
            <a:ext cx="207433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092200" y="3141664"/>
          <a:ext cx="729826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4" imgW="4444920" imgH="622080" progId="Equation.DSMT4">
                  <p:embed/>
                </p:oleObj>
              </mc:Choice>
              <mc:Fallback>
                <p:oleObj name="Equation" r:id="rId4" imgW="44449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141664"/>
                        <a:ext cx="729826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XXXII </a:t>
            </a:r>
            <a:r>
              <a:rPr lang="pt-BR" dirty="0" err="1" smtClean="0"/>
              <a:t>obm</a:t>
            </a:r>
            <a:r>
              <a:rPr lang="pt-BR" dirty="0" smtClean="0"/>
              <a:t> nível 2 - 2ª fase – parte A</a:t>
            </a:r>
            <a:endParaRPr lang="pt-BR" dirty="0"/>
          </a:p>
        </p:txBody>
      </p:sp>
      <p:sp>
        <p:nvSpPr>
          <p:cNvPr id="4096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pt-BR" altLang="pt-BR" b="1" dirty="0">
              <a:latin typeface="Calibri" pitchFamily="34" charset="0"/>
            </a:endParaRPr>
          </a:p>
          <a:p>
            <a:r>
              <a:rPr lang="pt-BR" altLang="pt-BR" dirty="0" smtClean="0">
                <a:latin typeface="Calibri" pitchFamily="34" charset="0"/>
              </a:rPr>
              <a:t>Na </a:t>
            </a:r>
            <a:r>
              <a:rPr lang="pt-BR" altLang="pt-BR" dirty="0" smtClean="0">
                <a:latin typeface="Calibri" pitchFamily="34" charset="0"/>
              </a:rPr>
              <a:t>figura seguinte, os triângulos </a:t>
            </a:r>
            <a:r>
              <a:rPr lang="pt-BR" altLang="pt-BR" i="1" dirty="0" smtClean="0">
                <a:latin typeface="Calibri" pitchFamily="34" charset="0"/>
              </a:rPr>
              <a:t>ABC</a:t>
            </a:r>
            <a:r>
              <a:rPr lang="pt-BR" altLang="pt-BR" dirty="0" smtClean="0">
                <a:latin typeface="Calibri" pitchFamily="34" charset="0"/>
              </a:rPr>
              <a:t> e </a:t>
            </a:r>
            <a:r>
              <a:rPr lang="pt-BR" altLang="pt-BR" i="1" dirty="0" smtClean="0">
                <a:latin typeface="Calibri" pitchFamily="34" charset="0"/>
              </a:rPr>
              <a:t>ABD</a:t>
            </a:r>
            <a:r>
              <a:rPr lang="pt-BR" altLang="pt-BR" dirty="0" smtClean="0">
                <a:latin typeface="Calibri" pitchFamily="34" charset="0"/>
              </a:rPr>
              <a:t> são retângulos em </a:t>
            </a:r>
            <a:r>
              <a:rPr lang="pt-BR" altLang="pt-BR" i="1" dirty="0" smtClean="0">
                <a:latin typeface="Calibri" pitchFamily="34" charset="0"/>
              </a:rPr>
              <a:t>A</a:t>
            </a:r>
            <a:r>
              <a:rPr lang="pt-BR" altLang="pt-BR" dirty="0" smtClean="0">
                <a:latin typeface="Calibri" pitchFamily="34" charset="0"/>
              </a:rPr>
              <a:t> e </a:t>
            </a:r>
            <a:r>
              <a:rPr lang="pt-BR" altLang="pt-BR" i="1" dirty="0" smtClean="0">
                <a:latin typeface="Calibri" pitchFamily="34" charset="0"/>
              </a:rPr>
              <a:t>D</a:t>
            </a:r>
            <a:r>
              <a:rPr lang="pt-BR" altLang="pt-BR" dirty="0" smtClean="0">
                <a:latin typeface="Calibri" pitchFamily="34" charset="0"/>
              </a:rPr>
              <a:t>, respectivamente. Sabendo que </a:t>
            </a:r>
            <a:r>
              <a:rPr lang="pt-BR" altLang="pt-BR" i="1" dirty="0" smtClean="0">
                <a:latin typeface="Calibri" pitchFamily="34" charset="0"/>
              </a:rPr>
              <a:t>AC</a:t>
            </a:r>
            <a:r>
              <a:rPr lang="pt-BR" altLang="pt-BR" dirty="0" smtClean="0">
                <a:latin typeface="Calibri" pitchFamily="34" charset="0"/>
              </a:rPr>
              <a:t> = 15 cm, </a:t>
            </a:r>
            <a:r>
              <a:rPr lang="pt-BR" altLang="pt-BR" i="1" dirty="0" smtClean="0">
                <a:latin typeface="Calibri" pitchFamily="34" charset="0"/>
              </a:rPr>
              <a:t>AD</a:t>
            </a:r>
            <a:r>
              <a:rPr lang="pt-BR" altLang="pt-BR" dirty="0" smtClean="0">
                <a:latin typeface="Calibri" pitchFamily="34" charset="0"/>
              </a:rPr>
              <a:t> = 16 cm e </a:t>
            </a:r>
            <a:r>
              <a:rPr lang="pt-BR" altLang="pt-BR" i="1" dirty="0" smtClean="0">
                <a:latin typeface="Calibri" pitchFamily="34" charset="0"/>
              </a:rPr>
              <a:t>BD</a:t>
            </a:r>
            <a:r>
              <a:rPr lang="pt-BR" altLang="pt-BR" dirty="0" smtClean="0">
                <a:latin typeface="Calibri" pitchFamily="34" charset="0"/>
              </a:rPr>
              <a:t> = 12 cm, determine, em cm</a:t>
            </a:r>
            <a:r>
              <a:rPr lang="pt-BR" altLang="pt-BR" baseline="30000" dirty="0" smtClean="0">
                <a:latin typeface="Calibri" pitchFamily="34" charset="0"/>
              </a:rPr>
              <a:t>2</a:t>
            </a:r>
            <a:r>
              <a:rPr lang="pt-BR" altLang="pt-BR" dirty="0" smtClean="0">
                <a:latin typeface="Calibri" pitchFamily="34" charset="0"/>
              </a:rPr>
              <a:t>, a área do triângulo </a:t>
            </a:r>
            <a:r>
              <a:rPr lang="pt-BR" altLang="pt-BR" i="1" dirty="0" smtClean="0">
                <a:latin typeface="Calibri" pitchFamily="34" charset="0"/>
              </a:rPr>
              <a:t>ABE</a:t>
            </a:r>
            <a:r>
              <a:rPr lang="pt-BR" altLang="pt-BR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pt-BR" altLang="pt-BR" dirty="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3573463"/>
            <a:ext cx="461433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XXXI </a:t>
            </a:r>
            <a:r>
              <a:rPr lang="pt-BR" dirty="0" err="1" smtClean="0"/>
              <a:t>obm</a:t>
            </a:r>
            <a:r>
              <a:rPr lang="pt-BR" dirty="0" smtClean="0"/>
              <a:t> nível 2 - 2ª fase – parte A</a:t>
            </a:r>
            <a:endParaRPr lang="pt-BR" dirty="0"/>
          </a:p>
        </p:txBody>
      </p:sp>
      <p:sp>
        <p:nvSpPr>
          <p:cNvPr id="4198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1828800"/>
          </a:xfrm>
        </p:spPr>
        <p:txBody>
          <a:bodyPr/>
          <a:lstStyle/>
          <a:p>
            <a:endParaRPr lang="pt-BR" altLang="pt-BR" b="1" dirty="0">
              <a:latin typeface="Calibri" pitchFamily="34" charset="0"/>
            </a:endParaRPr>
          </a:p>
          <a:p>
            <a:r>
              <a:rPr lang="pt-BR" altLang="pt-BR" dirty="0" smtClean="0">
                <a:latin typeface="Calibri" pitchFamily="34" charset="0"/>
              </a:rPr>
              <a:t>Na </a:t>
            </a:r>
            <a:r>
              <a:rPr lang="pt-BR" altLang="pt-BR" dirty="0" smtClean="0">
                <a:latin typeface="Calibri" pitchFamily="34" charset="0"/>
              </a:rPr>
              <a:t>figura abaixo, </a:t>
            </a:r>
            <a:r>
              <a:rPr lang="pt-BR" altLang="pt-BR" i="1" dirty="0" smtClean="0">
                <a:latin typeface="Calibri" pitchFamily="34" charset="0"/>
              </a:rPr>
              <a:t>ABCD</a:t>
            </a:r>
            <a:r>
              <a:rPr lang="pt-BR" altLang="pt-BR" dirty="0" smtClean="0">
                <a:latin typeface="Calibri" pitchFamily="34" charset="0"/>
              </a:rPr>
              <a:t> e </a:t>
            </a:r>
            <a:r>
              <a:rPr lang="pt-BR" altLang="pt-BR" i="1" dirty="0" smtClean="0">
                <a:latin typeface="Calibri" pitchFamily="34" charset="0"/>
              </a:rPr>
              <a:t>EFGH</a:t>
            </a:r>
            <a:r>
              <a:rPr lang="pt-BR" altLang="pt-BR" dirty="0" smtClean="0">
                <a:latin typeface="Calibri" pitchFamily="34" charset="0"/>
              </a:rPr>
              <a:t> são quadrados de lado 48 cm. Sabendo que </a:t>
            </a:r>
            <a:r>
              <a:rPr lang="pt-BR" altLang="pt-BR" i="1" dirty="0" smtClean="0">
                <a:latin typeface="Calibri" pitchFamily="34" charset="0"/>
              </a:rPr>
              <a:t>A</a:t>
            </a:r>
            <a:r>
              <a:rPr lang="pt-BR" altLang="pt-BR" dirty="0" smtClean="0">
                <a:latin typeface="Calibri" pitchFamily="34" charset="0"/>
              </a:rPr>
              <a:t> é o ponto médio de </a:t>
            </a:r>
            <a:r>
              <a:rPr lang="pt-BR" altLang="pt-BR" i="1" dirty="0" smtClean="0">
                <a:latin typeface="Calibri" pitchFamily="34" charset="0"/>
              </a:rPr>
              <a:t>EF</a:t>
            </a:r>
            <a:r>
              <a:rPr lang="pt-BR" altLang="pt-BR" dirty="0" smtClean="0">
                <a:latin typeface="Calibri" pitchFamily="34" charset="0"/>
              </a:rPr>
              <a:t> e </a:t>
            </a:r>
            <a:r>
              <a:rPr lang="pt-BR" altLang="pt-BR" i="1" dirty="0" smtClean="0">
                <a:latin typeface="Calibri" pitchFamily="34" charset="0"/>
              </a:rPr>
              <a:t>G</a:t>
            </a:r>
            <a:r>
              <a:rPr lang="pt-BR" altLang="pt-BR" dirty="0" smtClean="0">
                <a:latin typeface="Calibri" pitchFamily="34" charset="0"/>
              </a:rPr>
              <a:t> é o ponto médio de </a:t>
            </a:r>
            <a:r>
              <a:rPr lang="pt-BR" altLang="pt-BR" i="1" dirty="0" smtClean="0">
                <a:latin typeface="Calibri" pitchFamily="34" charset="0"/>
              </a:rPr>
              <a:t>DC</a:t>
            </a:r>
            <a:r>
              <a:rPr lang="pt-BR" altLang="pt-BR" dirty="0" smtClean="0">
                <a:latin typeface="Calibri" pitchFamily="34" charset="0"/>
              </a:rPr>
              <a:t>, determine a área destacada em cm</a:t>
            </a:r>
            <a:r>
              <a:rPr lang="pt-BR" altLang="pt-BR" baseline="30000" dirty="0" smtClean="0">
                <a:latin typeface="Calibri" pitchFamily="34" charset="0"/>
              </a:rPr>
              <a:t>2</a:t>
            </a:r>
            <a:r>
              <a:rPr lang="pt-BR" altLang="pt-BR" dirty="0" smtClean="0">
                <a:latin typeface="Calibri" pitchFamily="34" charset="0"/>
              </a:rPr>
              <a:t>.</a:t>
            </a:r>
          </a:p>
          <a:p>
            <a:endParaRPr lang="pt-BR" altLang="pt-BR" dirty="0" smtClean="0">
              <a:latin typeface="Calibri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7" y="2997200"/>
            <a:ext cx="50715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927351" y="3860801"/>
          <a:ext cx="102446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3" imgW="317160" imgH="190440" progId="Equation.DSMT4">
                  <p:embed/>
                </p:oleObj>
              </mc:Choice>
              <mc:Fallback>
                <p:oleObj name="Equation" r:id="rId3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3860801"/>
                        <a:ext cx="102446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6576485" y="3860800"/>
          <a:ext cx="9017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5" imgW="266400" imgH="190440" progId="Equation.DSMT4">
                  <p:embed/>
                </p:oleObj>
              </mc:Choice>
              <mc:Fallback>
                <p:oleObj name="Equation" r:id="rId5" imgW="266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485" y="3860800"/>
                        <a:ext cx="90170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8784167" y="3789363"/>
          <a:ext cx="2057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7" imgW="634680" imgH="266400" progId="Equation.DSMT4">
                  <p:embed/>
                </p:oleObj>
              </mc:Choice>
              <mc:Fallback>
                <p:oleObj name="Equation" r:id="rId7" imgW="634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167" y="3789363"/>
                        <a:ext cx="2057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CaixaDeTexto 11"/>
          <p:cNvSpPr txBox="1">
            <a:spLocks noChangeArrowheads="1"/>
          </p:cNvSpPr>
          <p:nvPr/>
        </p:nvSpPr>
        <p:spPr bwMode="auto">
          <a:xfrm>
            <a:off x="814917" y="1700213"/>
            <a:ext cx="106574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pt-BR" altLang="pt-BR" sz="2400" dirty="0" smtClean="0">
                <a:latin typeface="Calibri" pitchFamily="34" charset="0"/>
              </a:rPr>
              <a:t>Numa </a:t>
            </a:r>
            <a:r>
              <a:rPr lang="pt-BR" altLang="pt-BR" sz="2400" dirty="0">
                <a:latin typeface="Calibri" pitchFamily="34" charset="0"/>
              </a:rPr>
              <a:t>mesa de bilhar quadrada de lado 2 m, uma bola é atirada de um canto. Depois de tocar três lados, a bola atinge o canto B, conforme figura. Quantos metros a bola percorreu? (Lembre-se que o ângulo de incidência é igual ao ângulo de reflexão, conforme indicado na figura da direita).</a:t>
            </a:r>
          </a:p>
          <a:p>
            <a:endParaRPr lang="pt-BR" altLang="pt-BR" sz="2400" dirty="0">
              <a:latin typeface="Calibri" pitchFamily="34" charset="0"/>
            </a:endParaRPr>
          </a:p>
          <a:p>
            <a:r>
              <a:rPr lang="pt-BR" altLang="pt-BR" sz="2400" dirty="0">
                <a:latin typeface="Calibri" pitchFamily="34" charset="0"/>
              </a:rPr>
              <a:t>(A) 7        (B)                 (C) 8         (D)  		(E) </a:t>
            </a:r>
          </a:p>
          <a:p>
            <a:endParaRPr lang="pt-BR" altLang="pt-BR" sz="2400" dirty="0">
              <a:latin typeface="Calibri" pitchFamily="34" charset="0"/>
            </a:endParaRPr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4581525"/>
            <a:ext cx="537633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err="1" smtClean="0"/>
              <a:t>Obmep</a:t>
            </a:r>
            <a:r>
              <a:rPr lang="pt-BR" dirty="0" smtClean="0"/>
              <a:t> nível 3 1ª fase 2011</a:t>
            </a:r>
            <a:endParaRPr lang="pt-BR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667" y="1773238"/>
            <a:ext cx="9042400" cy="4392612"/>
          </a:xfrm>
        </p:spPr>
      </p:pic>
    </p:spTree>
    <p:extLst>
      <p:ext uri="{BB962C8B-B14F-4D97-AF65-F5344CB8AC3E}">
        <p14:creationId xmlns:p14="http://schemas.microsoft.com/office/powerpoint/2010/main" val="8747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Olimpíada </a:t>
            </a:r>
            <a:r>
              <a:rPr lang="pt-BR" dirty="0" err="1" smtClean="0"/>
              <a:t>Iberoamericana</a:t>
            </a:r>
            <a:r>
              <a:rPr lang="pt-BR" dirty="0" smtClean="0"/>
              <a:t> I</a:t>
            </a:r>
            <a:endParaRPr lang="pt-BR" dirty="0"/>
          </a:p>
        </p:txBody>
      </p:sp>
      <p:sp>
        <p:nvSpPr>
          <p:cNvPr id="4608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endParaRPr lang="es-ES" altLang="pt-BR" b="1" dirty="0" smtClean="0">
              <a:latin typeface="Calibri" pitchFamily="34" charset="0"/>
            </a:endParaRPr>
          </a:p>
          <a:p>
            <a:r>
              <a:rPr lang="es-ES" altLang="pt-BR" b="1" dirty="0" smtClean="0">
                <a:latin typeface="Calibri" pitchFamily="34" charset="0"/>
              </a:rPr>
              <a:t>Problema </a:t>
            </a:r>
            <a:r>
              <a:rPr lang="es-ES" altLang="pt-BR" b="1" dirty="0" smtClean="0">
                <a:latin typeface="Calibri" pitchFamily="34" charset="0"/>
              </a:rPr>
              <a:t>2</a:t>
            </a:r>
          </a:p>
          <a:p>
            <a:r>
              <a:rPr lang="es-ES" altLang="pt-BR" dirty="0" smtClean="0">
                <a:latin typeface="Calibri" pitchFamily="34" charset="0"/>
              </a:rPr>
              <a:t>Sea P un punto interior del triángulo equilátero ABC tal que:</a:t>
            </a:r>
          </a:p>
          <a:p>
            <a:r>
              <a:rPr lang="es-ES" altLang="pt-BR" dirty="0" smtClean="0">
                <a:latin typeface="Calibri" pitchFamily="34" charset="0"/>
              </a:rPr>
              <a:t>PA=5, PB=7, y PC=8</a:t>
            </a:r>
          </a:p>
          <a:p>
            <a:r>
              <a:rPr lang="es-ES" altLang="pt-BR" dirty="0" smtClean="0">
                <a:latin typeface="Calibri" pitchFamily="34" charset="0"/>
              </a:rPr>
              <a:t>Halle la longitud de un lado del triángulo ABC.</a:t>
            </a:r>
          </a:p>
          <a:p>
            <a:endParaRPr lang="pt-BR" altLang="pt-BR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Lista de exercícios.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Exercícios das seções 5.2 e 5.3 da </a:t>
            </a:r>
            <a:r>
              <a:rPr lang="pt-BR" dirty="0"/>
              <a:t>Apostila do PIC “Encontros de Geometria – Parte 1”, F. </a:t>
            </a:r>
            <a:r>
              <a:rPr lang="pt-BR" dirty="0" err="1"/>
              <a:t>Dutenhefner</a:t>
            </a:r>
            <a:r>
              <a:rPr lang="pt-BR" dirty="0"/>
              <a:t>, L. </a:t>
            </a:r>
            <a:r>
              <a:rPr lang="pt-BR" dirty="0" err="1"/>
              <a:t>Cadar</a:t>
            </a:r>
            <a:r>
              <a:rPr lang="pt-BR" dirty="0"/>
              <a:t> (http://www.obmep.org.br/docs/Geometria.pdf). 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1109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Lista de exercícios.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Exercícios </a:t>
            </a:r>
            <a:r>
              <a:rPr lang="pt-BR" dirty="0" smtClean="0"/>
              <a:t>da seção </a:t>
            </a:r>
            <a:r>
              <a:rPr lang="pt-BR" dirty="0" smtClean="0"/>
              <a:t>1 </a:t>
            </a:r>
            <a:r>
              <a:rPr lang="pt-BR" dirty="0" smtClean="0"/>
              <a:t>da </a:t>
            </a:r>
            <a:r>
              <a:rPr lang="pt-BR" dirty="0"/>
              <a:t>Apostila do </a:t>
            </a:r>
            <a:r>
              <a:rPr lang="pt-BR" dirty="0" smtClean="0"/>
              <a:t>PIC “Teorema </a:t>
            </a:r>
            <a:r>
              <a:rPr lang="pt-BR" dirty="0"/>
              <a:t>de Pitágoras e Áreas”, E. Wagner. http://</a:t>
            </a:r>
            <a:r>
              <a:rPr lang="pt-BR" dirty="0" smtClean="0"/>
              <a:t>www.obmep.org.br/docs/apostila3.pdf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38735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305</TotalTime>
  <Words>3230</Words>
  <Application>Microsoft Office PowerPoint</Application>
  <PresentationFormat>Personalizar</PresentationFormat>
  <Paragraphs>451</Paragraphs>
  <Slides>100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100</vt:i4>
      </vt:variant>
    </vt:vector>
  </HeadingPairs>
  <TitlesOfParts>
    <vt:vector size="103" baseType="lpstr">
      <vt:lpstr>Retrospectiva</vt:lpstr>
      <vt:lpstr>Equation</vt:lpstr>
      <vt:lpstr>Imagem de bitmap</vt:lpstr>
      <vt:lpstr>Aula 9 - Geometria</vt:lpstr>
      <vt:lpstr>Primeiros conceitos: reta e semi-reta</vt:lpstr>
      <vt:lpstr>Ângulos</vt:lpstr>
      <vt:lpstr>Nomeando ângulos</vt:lpstr>
      <vt:lpstr>Medindo ângulos</vt:lpstr>
      <vt:lpstr>Classificação dos ângulos</vt:lpstr>
      <vt:lpstr>Ângulos formados por retas paralelas cortadas por uma transversal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Congruência de Ângulos</vt:lpstr>
      <vt:lpstr>Classificação Quanto a Posição</vt:lpstr>
      <vt:lpstr>Apresentação do PowerPoint</vt:lpstr>
      <vt:lpstr>Classificação Quanto ao Ângulo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PROPRIEDADES DOS TRIÂNGULOS ISÓSCELES</vt:lpstr>
      <vt:lpstr>Apresentação do PowerPoint</vt:lpstr>
      <vt:lpstr>Apresentação do PowerPoint</vt:lpstr>
      <vt:lpstr>Apresentação do PowerPoint</vt:lpstr>
      <vt:lpstr>Um problema</vt:lpstr>
      <vt:lpstr>Tome uma decisão!</vt:lpstr>
      <vt:lpstr>Tanto faz...</vt:lpstr>
      <vt:lpstr>Isto (áreas dos quadrados, triângulo retângulo, etc.) sempre acontece assim? </vt:lpstr>
      <vt:lpstr>Teorema de Pitágoras</vt:lpstr>
      <vt:lpstr>O que é um teorema? </vt:lpstr>
      <vt:lpstr>Observações</vt:lpstr>
      <vt:lpstr>Triângulo retângulo</vt:lpstr>
      <vt:lpstr>Dois enunciados para o teorema de pitágoras</vt:lpstr>
      <vt:lpstr>um teorema para ajudar</vt:lpstr>
      <vt:lpstr>Demonstração 1: equivalência de áreas</vt:lpstr>
      <vt:lpstr>Apresentação do PowerPoint</vt:lpstr>
      <vt:lpstr>Escrevendo a demonstração</vt:lpstr>
      <vt:lpstr> </vt:lpstr>
      <vt:lpstr>Recíproca do teorema de pitágoras</vt:lpstr>
      <vt:lpstr>Problemas de olimpíadas e o teorema de pitágoras</vt:lpstr>
      <vt:lpstr>Apresentação do PowerPoint</vt:lpstr>
      <vt:lpstr>XXXII obm nível 2 - 2ª fase – parte A</vt:lpstr>
      <vt:lpstr>XXXI obm nível 2 - 2ª fase – parte A</vt:lpstr>
      <vt:lpstr>Apresentação do PowerPoint</vt:lpstr>
      <vt:lpstr>Obmep nível 3 1ª fase 2011</vt:lpstr>
      <vt:lpstr>Olimpíada Iberoamericana I</vt:lpstr>
      <vt:lpstr>Lista de exercícios.</vt:lpstr>
      <vt:lpstr>Lista de exercícios.</vt:lpstr>
      <vt:lpstr>Vídeo-aulas do Portal da Matemática: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Aritmética</dc:title>
  <dc:creator>Tiago Sousa Carmo</dc:creator>
  <cp:lastModifiedBy>ProfessorMatemática</cp:lastModifiedBy>
  <cp:revision>32</cp:revision>
  <dcterms:created xsi:type="dcterms:W3CDTF">2016-07-15T19:53:31Z</dcterms:created>
  <dcterms:modified xsi:type="dcterms:W3CDTF">2016-09-09T16:23:48Z</dcterms:modified>
</cp:coreProperties>
</file>