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67" r:id="rId4"/>
    <p:sldId id="269" r:id="rId5"/>
    <p:sldId id="270" r:id="rId6"/>
    <p:sldId id="268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2" r:id="rId18"/>
    <p:sldId id="283" r:id="rId19"/>
    <p:sldId id="281" r:id="rId20"/>
    <p:sldId id="284" r:id="rId21"/>
    <p:sldId id="285" r:id="rId22"/>
    <p:sldId id="289" r:id="rId23"/>
    <p:sldId id="286" r:id="rId24"/>
    <p:sldId id="290" r:id="rId25"/>
    <p:sldId id="287" r:id="rId26"/>
    <p:sldId id="292" r:id="rId27"/>
    <p:sldId id="288" r:id="rId28"/>
    <p:sldId id="291" r:id="rId29"/>
    <p:sldId id="258" r:id="rId30"/>
    <p:sldId id="261" r:id="rId31"/>
    <p:sldId id="259" r:id="rId32"/>
    <p:sldId id="262" r:id="rId33"/>
    <p:sldId id="260" r:id="rId34"/>
    <p:sldId id="263" r:id="rId35"/>
    <p:sldId id="264" r:id="rId36"/>
    <p:sldId id="265" r:id="rId37"/>
    <p:sldId id="266" r:id="rId3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84175-A7B3-4DEC-B736-1F0E91F185AC}" type="datetimeFigureOut">
              <a:rPr lang="pt-BR" smtClean="0"/>
              <a:t>10/09/2016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3D6A8-7F71-4B17-82F9-B437799E9BF7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424E-BDC5-4D84-A0B3-B03C091AE0BF}" type="datetime1">
              <a:rPr lang="pt-BR" smtClean="0"/>
              <a:t>10/09/2016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4E05-6130-4AAD-A59A-FDFC71C2B6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42C26-F037-444A-8C96-2F16AE3E8321}" type="datetime1">
              <a:rPr lang="pt-BR" smtClean="0"/>
              <a:t>10/09/2016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4E05-6130-4AAD-A59A-FDFC71C2B6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BCDFC-D417-4703-A1CE-CBFBD7D5D4D3}" type="datetime1">
              <a:rPr lang="pt-BR" smtClean="0"/>
              <a:t>10/09/2016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4E05-6130-4AAD-A59A-FDFC71C2B6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C7FFA-1C38-466E-9A78-B77EDABBDEA4}" type="datetime1">
              <a:rPr lang="pt-BR" smtClean="0"/>
              <a:t>10/09/2016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4E05-6130-4AAD-A59A-FDFC71C2B6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4907-6619-4012-B871-3965C01695E1}" type="datetime1">
              <a:rPr lang="pt-BR" smtClean="0"/>
              <a:t>10/09/2016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4E05-6130-4AAD-A59A-FDFC71C2B6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3C25-C959-4C6D-8AF6-6AC4D1404CA4}" type="datetime1">
              <a:rPr lang="pt-BR" smtClean="0"/>
              <a:t>10/09/2016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4E05-6130-4AAD-A59A-FDFC71C2B6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D936-6AE1-43A1-83CD-F7BBB568092C}" type="datetime1">
              <a:rPr lang="pt-BR" smtClean="0"/>
              <a:t>10/09/2016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4E05-6130-4AAD-A59A-FDFC71C2B6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8F737-E363-4FA9-9FB1-A73021C468B4}" type="datetime1">
              <a:rPr lang="pt-BR" smtClean="0"/>
              <a:t>10/09/2016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4E05-6130-4AAD-A59A-FDFC71C2B6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2FBE-554E-4DAE-8FFF-9E414C805B69}" type="datetime1">
              <a:rPr lang="pt-BR" smtClean="0"/>
              <a:t>10/09/2016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4E05-6130-4AAD-A59A-FDFC71C2B6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759B2-2B66-4A19-B4AC-1576B564533E}" type="datetime1">
              <a:rPr lang="pt-BR" smtClean="0"/>
              <a:t>10/09/2016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4E05-6130-4AAD-A59A-FDFC71C2B6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674B-F257-4DCA-874B-D4549D0DBAB8}" type="datetime1">
              <a:rPr lang="pt-BR" smtClean="0"/>
              <a:t>10/09/2016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4E05-6130-4AAD-A59A-FDFC71C2B6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9A121-ADB8-4849-9DE1-049B8B96168E}" type="datetime1">
              <a:rPr lang="pt-BR" smtClean="0"/>
              <a:t>10/09/2016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F4E05-6130-4AAD-A59A-FDFC71C2B6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955675" y="1493838"/>
            <a:ext cx="7121525" cy="12033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Ciclo 3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11560" y="3356992"/>
            <a:ext cx="7556500" cy="28623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/>
              <a:t>Aula 3:	Geometria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/>
              <a:t>Conteúdos:</a:t>
            </a:r>
            <a:endParaRPr lang="pt-BR" sz="24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b="1" dirty="0" smtClean="0"/>
              <a:t> </a:t>
            </a:r>
            <a:r>
              <a:rPr lang="pt-BR" sz="2400" dirty="0"/>
              <a:t>Congruência de </a:t>
            </a:r>
            <a:r>
              <a:rPr lang="pt-BR" sz="2400" dirty="0" smtClean="0"/>
              <a:t>triângulos;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dirty="0" smtClean="0"/>
              <a:t> </a:t>
            </a:r>
            <a:r>
              <a:rPr lang="pt-BR" sz="2400" dirty="0"/>
              <a:t>Teorema de Tales ;</a:t>
            </a:r>
            <a:endParaRPr lang="pt-BR" sz="2400" dirty="0" smtClean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dirty="0" smtClean="0"/>
              <a:t>Semelhança </a:t>
            </a:r>
            <a:r>
              <a:rPr lang="pt-BR" sz="2400" dirty="0"/>
              <a:t>de triângulos.</a:t>
            </a:r>
            <a:endParaRPr lang="pt-BR" sz="2400" dirty="0" smtClean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4E05-6130-4AAD-A59A-FDFC71C2B6C2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4E05-6130-4AAD-A59A-FDFC71C2B6C2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763688" y="692696"/>
            <a:ext cx="3481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O que é um triângulo acutângulo ?</a:t>
            </a:r>
            <a:endParaRPr lang="pt-BR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44824"/>
            <a:ext cx="5328592" cy="38179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4E05-6130-4AAD-A59A-FDFC71C2B6C2}" type="slidenum">
              <a:rPr lang="pt-BR" smtClean="0"/>
              <a:pPr/>
              <a:t>11</a:t>
            </a:fld>
            <a:endParaRPr lang="pt-B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42730"/>
            <a:ext cx="5328592" cy="35070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CaixaDeTexto 3"/>
          <p:cNvSpPr txBox="1"/>
          <p:nvPr/>
        </p:nvSpPr>
        <p:spPr>
          <a:xfrm>
            <a:off x="1763688" y="692696"/>
            <a:ext cx="3610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O que é um triângulo obtusângulo ?</a:t>
            </a:r>
            <a:endParaRPr lang="pt-BR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4E05-6130-4AAD-A59A-FDFC71C2B6C2}" type="slidenum">
              <a:rPr lang="pt-BR" smtClean="0"/>
              <a:pPr/>
              <a:t>12</a:t>
            </a:fld>
            <a:endParaRPr lang="pt-B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045856"/>
            <a:ext cx="5616624" cy="350511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CaixaDeTexto 3"/>
          <p:cNvSpPr txBox="1"/>
          <p:nvPr/>
        </p:nvSpPr>
        <p:spPr>
          <a:xfrm>
            <a:off x="1763688" y="692696"/>
            <a:ext cx="3340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O que é um triângulo retângulo ?</a:t>
            </a:r>
            <a:endParaRPr lang="pt-BR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4E05-6130-4AAD-A59A-FDFC71C2B6C2}" type="slidenum">
              <a:rPr lang="pt-BR" smtClean="0"/>
              <a:pPr/>
              <a:t>13</a:t>
            </a:fld>
            <a:endParaRPr lang="pt-B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5256584" cy="66289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4E05-6130-4AAD-A59A-FDFC71C2B6C2}" type="slidenum">
              <a:rPr lang="pt-BR" smtClean="0"/>
              <a:pPr/>
              <a:t>14</a:t>
            </a:fld>
            <a:endParaRPr lang="pt-B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08034"/>
            <a:ext cx="5328592" cy="40091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CaixaDeTexto 4"/>
          <p:cNvSpPr txBox="1"/>
          <p:nvPr/>
        </p:nvSpPr>
        <p:spPr>
          <a:xfrm>
            <a:off x="1115616" y="260648"/>
            <a:ext cx="2274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Casos de congruência:</a:t>
            </a:r>
            <a:endParaRPr lang="pt-BR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4E05-6130-4AAD-A59A-FDFC71C2B6C2}" type="slidenum">
              <a:rPr lang="pt-BR" smtClean="0"/>
              <a:pPr/>
              <a:t>15</a:t>
            </a:fld>
            <a:endParaRPr lang="pt-B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7600"/>
            <a:ext cx="4608512" cy="167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132856"/>
            <a:ext cx="5472608" cy="423600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4E05-6130-4AAD-A59A-FDFC71C2B6C2}" type="slidenum">
              <a:rPr lang="pt-BR" smtClean="0"/>
              <a:pPr/>
              <a:t>16</a:t>
            </a:fld>
            <a:endParaRPr lang="pt-B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491071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019325"/>
            <a:ext cx="4896544" cy="350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4E05-6130-4AAD-A59A-FDFC71C2B6C2}" type="slidenum">
              <a:rPr lang="pt-BR" smtClean="0"/>
              <a:pPr/>
              <a:t>17</a:t>
            </a:fld>
            <a:endParaRPr lang="pt-BR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7"/>
            <a:ext cx="4104456" cy="177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760202"/>
            <a:ext cx="4536504" cy="1183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221088"/>
            <a:ext cx="4032448" cy="187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4E05-6130-4AAD-A59A-FDFC71C2B6C2}" type="slidenum">
              <a:rPr lang="pt-BR" smtClean="0"/>
              <a:pPr/>
              <a:t>18</a:t>
            </a:fld>
            <a:endParaRPr lang="pt-BR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268760"/>
            <a:ext cx="5598464" cy="32602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4E05-6130-4AAD-A59A-FDFC71C2B6C2}" type="slidenum">
              <a:rPr lang="pt-BR" smtClean="0"/>
              <a:pPr/>
              <a:t>19</a:t>
            </a:fld>
            <a:endParaRPr lang="pt-B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5" y="979314"/>
            <a:ext cx="6408713" cy="74664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204864"/>
            <a:ext cx="6480720" cy="7821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501008"/>
            <a:ext cx="7692812" cy="50177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764704"/>
            <a:ext cx="8216900" cy="55750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/>
              <a:t>Texto básico:</a:t>
            </a:r>
            <a:r>
              <a:rPr lang="pt-BR" sz="2400" dirty="0" smtClean="0"/>
              <a:t>material </a:t>
            </a:r>
            <a:r>
              <a:rPr lang="pt-BR" sz="2400" dirty="0"/>
              <a:t>teórico do Portal da Matemática: 8º Ano do Ensino Fundamental -Módulo Elementos Básicos de Geometria Plana Parte 2: “Triângulos”, Ulisses Lima Parente (http://matematica.obmep.org.br/uploads/material_teorico/opbpuuia9q8ww.pdf) e material teórico do Portal da Matemática: 9º Ano do Ensino Fundamental -Módulo Semelhança de Triângulos e Teorema de Tales: “Teorema de Tales - Parte I” de Marcelo Mendes de Oliveira e Antonio Caminha M. Neto (http://matematica.obmep.org.br/uploads/material_teorico/5vn8z53x7vcw8.pdf</a:t>
            </a:r>
            <a:r>
              <a:rPr lang="pt-BR" sz="2400"/>
              <a:t>) </a:t>
            </a:r>
            <a:r>
              <a:rPr lang="pt-BR" sz="2400" smtClean="0"/>
              <a:t>.</a:t>
            </a:r>
            <a:endParaRPr lang="pt-BR" sz="2400" b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4E05-6130-4AAD-A59A-FDFC71C2B6C2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4E05-6130-4AAD-A59A-FDFC71C2B6C2}" type="slidenum">
              <a:rPr lang="pt-BR" smtClean="0"/>
              <a:pPr/>
              <a:t>20</a:t>
            </a:fld>
            <a:endParaRPr lang="pt-BR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8640"/>
            <a:ext cx="5184576" cy="30664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645024"/>
            <a:ext cx="3888432" cy="29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4E05-6130-4AAD-A59A-FDFC71C2B6C2}" type="slidenum">
              <a:rPr lang="pt-BR" smtClean="0"/>
              <a:pPr/>
              <a:t>21</a:t>
            </a:fld>
            <a:endParaRPr lang="pt-BR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24744"/>
            <a:ext cx="5616624" cy="39235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4E05-6130-4AAD-A59A-FDFC71C2B6C2}" type="slidenum">
              <a:rPr lang="pt-BR" smtClean="0"/>
              <a:pPr/>
              <a:t>22</a:t>
            </a:fld>
            <a:endParaRPr lang="pt-BR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708920"/>
            <a:ext cx="4608512" cy="195377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4E05-6130-4AAD-A59A-FDFC71C2B6C2}" type="slidenum">
              <a:rPr lang="pt-BR" smtClean="0"/>
              <a:pPr/>
              <a:t>23</a:t>
            </a:fld>
            <a:endParaRPr lang="pt-BR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5256584" cy="36511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4E05-6130-4AAD-A59A-FDFC71C2B6C2}" type="slidenum">
              <a:rPr lang="pt-BR" smtClean="0"/>
              <a:pPr/>
              <a:t>24</a:t>
            </a:fld>
            <a:endParaRPr lang="pt-BR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204864"/>
            <a:ext cx="4824536" cy="244051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4E05-6130-4AAD-A59A-FDFC71C2B6C2}" type="slidenum">
              <a:rPr lang="pt-BR" smtClean="0"/>
              <a:pPr/>
              <a:t>25</a:t>
            </a:fld>
            <a:endParaRPr lang="pt-BR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4732362" cy="359612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4E05-6130-4AAD-A59A-FDFC71C2B6C2}" type="slidenum">
              <a:rPr lang="pt-BR" smtClean="0"/>
              <a:pPr/>
              <a:t>26</a:t>
            </a:fld>
            <a:endParaRPr lang="pt-BR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132856"/>
            <a:ext cx="4104456" cy="20522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4E05-6130-4AAD-A59A-FDFC71C2B6C2}" type="slidenum">
              <a:rPr lang="pt-BR" smtClean="0"/>
              <a:pPr/>
              <a:t>27</a:t>
            </a:fld>
            <a:endParaRPr lang="pt-BR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420888"/>
            <a:ext cx="6336703" cy="10979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4E05-6130-4AAD-A59A-FDFC71C2B6C2}" type="slidenum">
              <a:rPr lang="pt-BR" smtClean="0"/>
              <a:pPr/>
              <a:t>28</a:t>
            </a:fld>
            <a:endParaRPr lang="pt-BR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01424"/>
            <a:ext cx="5112568" cy="61597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99592" y="764704"/>
            <a:ext cx="612068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dirty="0" smtClean="0"/>
              <a:t>Questão 201 do Nível 3, pág. 101, do Banco de Questões 2010 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60848"/>
            <a:ext cx="7563802" cy="199566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4E05-6130-4AAD-A59A-FDFC71C2B6C2}" type="slidenum">
              <a:rPr lang="pt-BR" smtClean="0"/>
              <a:pPr/>
              <a:t>29</a:t>
            </a:fld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7" y="620689"/>
            <a:ext cx="7272807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/>
              <a:t>O que é um triângulo?</a:t>
            </a:r>
          </a:p>
          <a:p>
            <a:pPr>
              <a:buFont typeface="Arial" pitchFamily="34" charset="0"/>
              <a:buChar char="•"/>
            </a:pPr>
            <a:endParaRPr lang="pt-BR" b="1" dirty="0" smtClean="0"/>
          </a:p>
          <a:p>
            <a:r>
              <a:rPr lang="pt-BR" dirty="0" smtClean="0"/>
              <a:t>Dados três </a:t>
            </a:r>
            <a:r>
              <a:rPr lang="pt-BR" dirty="0" smtClean="0"/>
              <a:t>pontos </a:t>
            </a:r>
            <a:r>
              <a:rPr lang="pt-BR" dirty="0" smtClean="0"/>
              <a:t>n</a:t>
            </a:r>
            <a:r>
              <a:rPr lang="pt-BR" dirty="0" smtClean="0"/>
              <a:t>ã</a:t>
            </a:r>
            <a:r>
              <a:rPr lang="pt-BR" dirty="0" smtClean="0"/>
              <a:t>o </a:t>
            </a:r>
            <a:r>
              <a:rPr lang="pt-BR" dirty="0" smtClean="0"/>
              <a:t>colineares A, B </a:t>
            </a:r>
            <a:r>
              <a:rPr lang="pt-BR" dirty="0" smtClean="0"/>
              <a:t>e C </a:t>
            </a:r>
            <a:r>
              <a:rPr lang="pt-BR" dirty="0" smtClean="0"/>
              <a:t>no plano, o </a:t>
            </a:r>
            <a:r>
              <a:rPr lang="pt-BR" dirty="0" smtClean="0"/>
              <a:t>triângulo </a:t>
            </a:r>
            <a:r>
              <a:rPr lang="pt-BR" dirty="0" smtClean="0"/>
              <a:t>ABC  é</a:t>
            </a:r>
            <a:r>
              <a:rPr lang="pt-BR" dirty="0" smtClean="0"/>
              <a:t> </a:t>
            </a:r>
            <a:r>
              <a:rPr lang="pt-BR" dirty="0" smtClean="0"/>
              <a:t>a </a:t>
            </a:r>
            <a:r>
              <a:rPr lang="pt-BR" dirty="0" smtClean="0"/>
              <a:t>união </a:t>
            </a:r>
            <a:r>
              <a:rPr lang="pt-BR" dirty="0" smtClean="0"/>
              <a:t>dos </a:t>
            </a:r>
            <a:r>
              <a:rPr lang="pt-BR" dirty="0" smtClean="0"/>
              <a:t>três segmentos de </a:t>
            </a:r>
            <a:r>
              <a:rPr lang="pt-BR" dirty="0" smtClean="0"/>
              <a:t>reta AB, BC e </a:t>
            </a:r>
            <a:r>
              <a:rPr lang="pt-BR" dirty="0" smtClean="0"/>
              <a:t>AC .</a:t>
            </a:r>
            <a:endParaRPr lang="pt-BR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24860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3" y="2387166"/>
            <a:ext cx="3672409" cy="96982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7" y="4293096"/>
            <a:ext cx="3811731" cy="1169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4E05-6130-4AAD-A59A-FDFC71C2B6C2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7440424" cy="528823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4E05-6130-4AAD-A59A-FDFC71C2B6C2}" type="slidenum">
              <a:rPr lang="pt-BR" smtClean="0"/>
              <a:pPr/>
              <a:t>30</a:t>
            </a:fld>
            <a:endParaRPr lang="pt-B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43608" y="476672"/>
            <a:ext cx="6318448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dirty="0" smtClean="0"/>
              <a:t>Questão 14 da Prova do Nível 3 da 1ª fase da OBMEP de 2009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72816"/>
            <a:ext cx="4940882" cy="27187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4E05-6130-4AAD-A59A-FDFC71C2B6C2}" type="slidenum">
              <a:rPr lang="pt-BR" smtClean="0"/>
              <a:pPr/>
              <a:t>31</a:t>
            </a:fld>
            <a:endParaRPr lang="pt-B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7824535" cy="320094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4E05-6130-4AAD-A59A-FDFC71C2B6C2}" type="slidenum">
              <a:rPr lang="pt-BR" smtClean="0"/>
              <a:pPr/>
              <a:t>32</a:t>
            </a:fld>
            <a:endParaRPr lang="pt-BR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43608" y="476672"/>
            <a:ext cx="588640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dirty="0" smtClean="0"/>
              <a:t>Questão 36 do Nível 3, pág. 54, do Banco de Questões 2012 </a:t>
            </a:r>
            <a:endParaRPr lang="pt-BR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7272808" cy="53596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4E05-6130-4AAD-A59A-FDFC71C2B6C2}" type="slidenum">
              <a:rPr lang="pt-BR" smtClean="0"/>
              <a:pPr/>
              <a:t>33</a:t>
            </a:fld>
            <a:endParaRPr lang="pt-B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458390" cy="52388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4E05-6130-4AAD-A59A-FDFC71C2B6C2}" type="slidenum">
              <a:rPr lang="pt-BR" smtClean="0"/>
              <a:pPr/>
              <a:t>34</a:t>
            </a:fld>
            <a:endParaRPr lang="pt-B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568952" cy="55988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4E05-6130-4AAD-A59A-FDFC71C2B6C2}" type="slidenum">
              <a:rPr lang="pt-BR" smtClean="0"/>
              <a:pPr/>
              <a:t>35</a:t>
            </a:fld>
            <a:endParaRPr lang="pt-B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8658493" cy="409780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589305"/>
            <a:ext cx="8640960" cy="70173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4E05-6130-4AAD-A59A-FDFC71C2B6C2}" type="slidenum">
              <a:rPr lang="pt-BR" smtClean="0"/>
              <a:pPr/>
              <a:t>36</a:t>
            </a:fld>
            <a:endParaRPr lang="pt-BR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8592074" cy="35710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4E05-6130-4AAD-A59A-FDFC71C2B6C2}" type="slidenum">
              <a:rPr lang="pt-BR" smtClean="0"/>
              <a:pPr/>
              <a:t>37</a:t>
            </a:fld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5085845" cy="12241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693988"/>
            <a:ext cx="374441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755576" y="4653136"/>
            <a:ext cx="5112568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dirty="0" smtClean="0"/>
              <a:t>Observe que, </a:t>
            </a:r>
            <a:r>
              <a:rPr lang="pt-BR" dirty="0" smtClean="0"/>
              <a:t>além dos ângulos externos mostrados </a:t>
            </a:r>
            <a:r>
              <a:rPr lang="pt-BR" dirty="0" smtClean="0"/>
              <a:t>na </a:t>
            </a:r>
            <a:r>
              <a:rPr lang="pt-BR" dirty="0" smtClean="0"/>
              <a:t>figura, </a:t>
            </a:r>
            <a:r>
              <a:rPr lang="pt-BR" dirty="0" smtClean="0"/>
              <a:t>o </a:t>
            </a:r>
            <a:r>
              <a:rPr lang="pt-BR" dirty="0" smtClean="0"/>
              <a:t>triângulo ABC </a:t>
            </a:r>
            <a:r>
              <a:rPr lang="pt-BR" dirty="0" smtClean="0"/>
              <a:t>tem outros </a:t>
            </a:r>
            <a:r>
              <a:rPr lang="pt-BR" dirty="0" smtClean="0"/>
              <a:t>tr</a:t>
            </a:r>
            <a:r>
              <a:rPr lang="pt-BR" dirty="0" smtClean="0"/>
              <a:t>ê</a:t>
            </a:r>
            <a:r>
              <a:rPr lang="pt-BR" dirty="0" smtClean="0"/>
              <a:t>s ângulos </a:t>
            </a:r>
            <a:r>
              <a:rPr lang="pt-BR" dirty="0" smtClean="0"/>
              <a:t>externos, os quais </a:t>
            </a:r>
            <a:r>
              <a:rPr lang="pt-BR" dirty="0" smtClean="0"/>
              <a:t>s</a:t>
            </a:r>
            <a:r>
              <a:rPr lang="pt-BR" dirty="0" smtClean="0"/>
              <a:t>ã</a:t>
            </a:r>
            <a:r>
              <a:rPr lang="pt-BR" dirty="0" smtClean="0"/>
              <a:t>o OPV (opostos pelo vértice) aos ângulos </a:t>
            </a:r>
            <a:r>
              <a:rPr lang="pt-BR" dirty="0" smtClean="0"/>
              <a:t>externos mostrados na </a:t>
            </a:r>
            <a:r>
              <a:rPr lang="pt-BR" dirty="0" smtClean="0"/>
              <a:t>figura.</a:t>
            </a:r>
            <a:r>
              <a:rPr lang="pt-BR" dirty="0" smtClean="0">
                <a:solidFill>
                  <a:srgbClr val="FF0000"/>
                </a:solidFill>
              </a:rPr>
              <a:t>Complete o desenho com os outros ângulos externos.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4E05-6130-4AAD-A59A-FDFC71C2B6C2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55576" y="764704"/>
            <a:ext cx="457200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pt-BR" dirty="0" smtClean="0"/>
              <a:t>Definimos, ainda, o interior de um </a:t>
            </a:r>
            <a:r>
              <a:rPr lang="pt-BR" dirty="0" smtClean="0"/>
              <a:t>tri</a:t>
            </a:r>
            <a:r>
              <a:rPr lang="pt-BR" dirty="0" smtClean="0"/>
              <a:t>â</a:t>
            </a:r>
            <a:r>
              <a:rPr lang="pt-BR" dirty="0" smtClean="0"/>
              <a:t>ngulo </a:t>
            </a:r>
            <a:r>
              <a:rPr lang="pt-BR" dirty="0" smtClean="0"/>
              <a:t>ABC </a:t>
            </a:r>
            <a:r>
              <a:rPr lang="pt-BR" dirty="0" smtClean="0"/>
              <a:t>como o </a:t>
            </a:r>
            <a:r>
              <a:rPr lang="pt-BR" dirty="0" smtClean="0"/>
              <a:t>interior da </a:t>
            </a:r>
            <a:r>
              <a:rPr lang="pt-BR" dirty="0" smtClean="0"/>
              <a:t>regi</a:t>
            </a:r>
            <a:r>
              <a:rPr lang="pt-BR" dirty="0" smtClean="0"/>
              <a:t>ã</a:t>
            </a:r>
            <a:r>
              <a:rPr lang="pt-BR" dirty="0" smtClean="0"/>
              <a:t>o </a:t>
            </a:r>
            <a:r>
              <a:rPr lang="pt-BR" dirty="0" smtClean="0"/>
              <a:t>convexa do plano delimitada pelos </a:t>
            </a:r>
            <a:r>
              <a:rPr lang="pt-BR" dirty="0" smtClean="0"/>
              <a:t>seus </a:t>
            </a:r>
            <a:r>
              <a:rPr lang="pt-BR" dirty="0" smtClean="0"/>
              <a:t>lados. Dessa forma, o exterior de ABC  </a:t>
            </a:r>
            <a:r>
              <a:rPr lang="pt-BR" dirty="0" smtClean="0"/>
              <a:t>é  </a:t>
            </a:r>
            <a:r>
              <a:rPr lang="pt-BR" dirty="0" smtClean="0"/>
              <a:t>definido </a:t>
            </a:r>
            <a:r>
              <a:rPr lang="pt-BR" dirty="0" smtClean="0"/>
              <a:t>como o </a:t>
            </a:r>
            <a:r>
              <a:rPr lang="pt-BR" dirty="0" smtClean="0"/>
              <a:t>complementar da </a:t>
            </a:r>
            <a:r>
              <a:rPr lang="pt-BR" dirty="0" smtClean="0"/>
              <a:t>reuni</a:t>
            </a:r>
            <a:r>
              <a:rPr lang="pt-BR" dirty="0" smtClean="0"/>
              <a:t>ã</a:t>
            </a:r>
            <a:r>
              <a:rPr lang="pt-BR" dirty="0" smtClean="0"/>
              <a:t>o </a:t>
            </a:r>
            <a:r>
              <a:rPr lang="pt-BR" dirty="0" smtClean="0"/>
              <a:t>entre o seu interior e o </a:t>
            </a:r>
            <a:r>
              <a:rPr lang="pt-BR" dirty="0" smtClean="0"/>
              <a:t>próprio triângulo </a:t>
            </a:r>
            <a:r>
              <a:rPr lang="pt-BR" dirty="0" smtClean="0"/>
              <a:t>ABC.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109638"/>
            <a:ext cx="3816424" cy="233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4E05-6130-4AAD-A59A-FDFC71C2B6C2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83568" y="1268760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b="1" dirty="0" smtClean="0"/>
              <a:t>Quanto </a:t>
            </a:r>
            <a:r>
              <a:rPr lang="pt-BR" b="1" dirty="0" smtClean="0"/>
              <a:t>aos comprimentos de seus  </a:t>
            </a:r>
            <a:r>
              <a:rPr lang="pt-BR" b="1" dirty="0" smtClean="0"/>
              <a:t>lados quais os tipos de classificação um triângulo pode receber </a:t>
            </a:r>
            <a:r>
              <a:rPr lang="pt-BR" b="1" dirty="0" smtClean="0"/>
              <a:t>?</a:t>
            </a:r>
          </a:p>
          <a:p>
            <a:pPr algn="just"/>
            <a:endParaRPr lang="pt-BR" b="1" dirty="0" smtClean="0"/>
          </a:p>
          <a:p>
            <a:pPr algn="just">
              <a:buFont typeface="Arial" pitchFamily="34" charset="0"/>
              <a:buChar char="•"/>
            </a:pPr>
            <a:r>
              <a:rPr lang="pt-BR" b="1" dirty="0" smtClean="0"/>
              <a:t>O que é um triângulo equilátero?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4E05-6130-4AAD-A59A-FDFC71C2B6C2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611560" y="188640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Os </a:t>
            </a:r>
            <a:r>
              <a:rPr lang="pt-BR" b="1" dirty="0" smtClean="0"/>
              <a:t>triângulos </a:t>
            </a:r>
            <a:r>
              <a:rPr lang="pt-BR" b="1" dirty="0" smtClean="0"/>
              <a:t>podem ser classificados em </a:t>
            </a:r>
            <a:r>
              <a:rPr lang="pt-BR" b="1" dirty="0" smtClean="0"/>
              <a:t>relação aos </a:t>
            </a:r>
            <a:r>
              <a:rPr lang="pt-BR" b="1" dirty="0" smtClean="0">
                <a:solidFill>
                  <a:srgbClr val="FF0000"/>
                </a:solidFill>
              </a:rPr>
              <a:t>comprimentos </a:t>
            </a:r>
            <a:r>
              <a:rPr lang="pt-BR" b="1" dirty="0" smtClean="0">
                <a:solidFill>
                  <a:srgbClr val="FF0000"/>
                </a:solidFill>
              </a:rPr>
              <a:t>de seus lados </a:t>
            </a:r>
            <a:r>
              <a:rPr lang="pt-BR" b="1" dirty="0" smtClean="0"/>
              <a:t>ou em </a:t>
            </a:r>
            <a:r>
              <a:rPr lang="pt-BR" b="1" dirty="0" smtClean="0"/>
              <a:t>relação às </a:t>
            </a:r>
            <a:r>
              <a:rPr lang="pt-BR" b="1" dirty="0" smtClean="0">
                <a:solidFill>
                  <a:srgbClr val="FF0000"/>
                </a:solidFill>
              </a:rPr>
              <a:t>medidas </a:t>
            </a:r>
            <a:r>
              <a:rPr lang="pt-BR" b="1" dirty="0" smtClean="0">
                <a:solidFill>
                  <a:srgbClr val="FF0000"/>
                </a:solidFill>
              </a:rPr>
              <a:t>de seus ângulos </a:t>
            </a:r>
            <a:r>
              <a:rPr lang="pt-BR" b="1" dirty="0" smtClean="0">
                <a:solidFill>
                  <a:srgbClr val="FF0000"/>
                </a:solidFill>
              </a:rPr>
              <a:t>internos</a:t>
            </a:r>
            <a:r>
              <a:rPr lang="pt-BR" b="1" dirty="0" smtClean="0"/>
              <a:t>.</a:t>
            </a:r>
            <a:endParaRPr lang="pt-BR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92896"/>
            <a:ext cx="4968986" cy="41764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4E05-6130-4AAD-A59A-FDFC71C2B6C2}" type="slidenum">
              <a:rPr lang="pt-BR" smtClean="0"/>
              <a:pPr/>
              <a:t>7</a:t>
            </a:fld>
            <a:endParaRPr lang="pt-B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7" y="1628800"/>
            <a:ext cx="6004841" cy="445520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Retângulo 4"/>
          <p:cNvSpPr/>
          <p:nvPr/>
        </p:nvSpPr>
        <p:spPr>
          <a:xfrm>
            <a:off x="2051975" y="908720"/>
            <a:ext cx="3284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b="1" dirty="0" smtClean="0"/>
              <a:t>O que é um triângulo </a:t>
            </a:r>
            <a:r>
              <a:rPr lang="pt-BR" b="1" dirty="0" smtClean="0"/>
              <a:t>isósceles?</a:t>
            </a:r>
            <a:endParaRPr lang="pt-BR" b="1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4E05-6130-4AAD-A59A-FDFC71C2B6C2}" type="slidenum">
              <a:rPr lang="pt-BR" smtClean="0"/>
              <a:pPr/>
              <a:t>8</a:t>
            </a:fld>
            <a:endParaRPr lang="pt-BR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6230336" cy="37444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Retângulo 4"/>
          <p:cNvSpPr/>
          <p:nvPr/>
        </p:nvSpPr>
        <p:spPr>
          <a:xfrm>
            <a:off x="1691680" y="764704"/>
            <a:ext cx="3598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b="1" dirty="0" smtClean="0"/>
              <a:t>O que é um triângulo </a:t>
            </a:r>
            <a:r>
              <a:rPr lang="pt-BR" b="1" dirty="0" smtClean="0"/>
              <a:t>escaleno</a:t>
            </a:r>
            <a:r>
              <a:rPr lang="pt-BR" b="1" dirty="0" smtClean="0"/>
              <a:t>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4E05-6130-4AAD-A59A-FDFC71C2B6C2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683568" y="908720"/>
            <a:ext cx="506472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Observação: </a:t>
            </a:r>
            <a:r>
              <a:rPr lang="pt-BR" b="1" dirty="0" smtClean="0"/>
              <a:t>Todo triângulo equilátero  é  isósceles.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611560" y="2132856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/>
              <a:t>Qual é a soma dos ângulos internos de um triângulo</a:t>
            </a:r>
            <a:r>
              <a:rPr lang="pt-BR" b="1" dirty="0" smtClean="0"/>
              <a:t>?</a:t>
            </a:r>
            <a:endParaRPr lang="pt-BR" b="1" dirty="0"/>
          </a:p>
        </p:txBody>
      </p:sp>
      <p:sp>
        <p:nvSpPr>
          <p:cNvPr id="6" name="Retângulo 5"/>
          <p:cNvSpPr/>
          <p:nvPr/>
        </p:nvSpPr>
        <p:spPr>
          <a:xfrm>
            <a:off x="539552" y="3140968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b="1" dirty="0" smtClean="0"/>
              <a:t>Quanto </a:t>
            </a:r>
            <a:r>
              <a:rPr lang="pt-BR" b="1" dirty="0" smtClean="0"/>
              <a:t>às medidas de seus ângulos  </a:t>
            </a:r>
            <a:r>
              <a:rPr lang="pt-BR" b="1" dirty="0" smtClean="0"/>
              <a:t>quais os tipos de classificação um triângulo pode receber ?</a:t>
            </a:r>
            <a:endParaRPr lang="pt-BR" b="1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413</Words>
  <Application>Microsoft Office PowerPoint</Application>
  <PresentationFormat>Apresentação na tela (4:3)</PresentationFormat>
  <Paragraphs>65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38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Company>PARTICULAR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25</cp:revision>
  <dcterms:created xsi:type="dcterms:W3CDTF">2016-09-03T00:35:25Z</dcterms:created>
  <dcterms:modified xsi:type="dcterms:W3CDTF">2016-09-10T15:02:21Z</dcterms:modified>
</cp:coreProperties>
</file>