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474" r:id="rId2"/>
    <p:sldId id="645" r:id="rId3"/>
    <p:sldId id="646" r:id="rId4"/>
    <p:sldId id="572" r:id="rId5"/>
    <p:sldId id="621" r:id="rId6"/>
    <p:sldId id="574" r:id="rId7"/>
    <p:sldId id="633" r:id="rId8"/>
    <p:sldId id="626" r:id="rId9"/>
    <p:sldId id="632" r:id="rId10"/>
    <p:sldId id="627" r:id="rId11"/>
    <p:sldId id="635" r:id="rId12"/>
    <p:sldId id="652" r:id="rId13"/>
    <p:sldId id="628" r:id="rId14"/>
    <p:sldId id="647" r:id="rId15"/>
    <p:sldId id="629" r:id="rId16"/>
    <p:sldId id="648" r:id="rId17"/>
    <p:sldId id="630" r:id="rId18"/>
    <p:sldId id="649" r:id="rId19"/>
    <p:sldId id="577" r:id="rId20"/>
    <p:sldId id="650" r:id="rId21"/>
    <p:sldId id="579" r:id="rId22"/>
    <p:sldId id="651" r:id="rId2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50B75"/>
    <a:srgbClr val="829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434" autoAdjust="0"/>
  </p:normalViewPr>
  <p:slideViewPr>
    <p:cSldViewPr snapToGrid="0">
      <p:cViewPr>
        <p:scale>
          <a:sx n="80" d="100"/>
          <a:sy n="80" d="100"/>
        </p:scale>
        <p:origin x="-1086" y="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D2BEE5D-752D-4756-A78C-B2263B8C789B}" type="datetimeFigureOut">
              <a:rPr lang="pt-BR"/>
              <a:pPr>
                <a:defRPr/>
              </a:pPr>
              <a:t>10/12/2016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CB27FFF-C172-43C4-92B2-601959ECBA2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8607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8772B-6C95-4A84-A1C0-545AD65833DF}" type="datetimeFigureOut">
              <a:rPr lang="pt-BR"/>
              <a:pPr>
                <a:defRPr/>
              </a:pPr>
              <a:t>10/12/2016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93571-692E-45E1-ABC6-34720ACEFF3C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6EF5D-235A-44F1-B4A0-4A56251742DA}" type="datetimeFigureOut">
              <a:rPr lang="pt-BR"/>
              <a:pPr>
                <a:defRPr/>
              </a:pPr>
              <a:t>10/12/2016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27FAC-F3F3-407A-AA92-46C99F31C4C8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D434E-B998-479B-B682-7E1F25626047}" type="datetimeFigureOut">
              <a:rPr lang="pt-BR"/>
              <a:pPr>
                <a:defRPr/>
              </a:pPr>
              <a:t>10/12/2016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C8F98-81BB-4202-8473-27E253D2E18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6553C-06BF-4E1A-A1A1-7343CEB46469}" type="datetimeFigureOut">
              <a:rPr lang="pt-BR"/>
              <a:pPr>
                <a:defRPr/>
              </a:pPr>
              <a:t>10/12/2016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4D188-D431-40A6-B564-4EAB9DC5693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C2D8E-58A8-4C40-A2DD-B41B376B4E5C}" type="datetimeFigureOut">
              <a:rPr lang="pt-BR"/>
              <a:pPr>
                <a:defRPr/>
              </a:pPr>
              <a:t>10/12/2016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5C315-090B-47B5-8F34-2FE3CE799C4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D6C09-CD25-4AC2-A88D-CC0339EE3DEC}" type="datetimeFigureOut">
              <a:rPr lang="pt-BR"/>
              <a:pPr>
                <a:defRPr/>
              </a:pPr>
              <a:t>10/12/2016</a:t>
            </a:fld>
            <a:endParaRPr lang="pt-B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FE45D-0326-4BC8-94B6-5C5D43E44072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00875-7EE2-42B7-AC86-A532E2CE4A90}" type="datetimeFigureOut">
              <a:rPr lang="pt-BR"/>
              <a:pPr>
                <a:defRPr/>
              </a:pPr>
              <a:t>10/12/2016</a:t>
            </a:fld>
            <a:endParaRPr lang="pt-B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C5F37-86F5-4351-BDA3-3FD762113DD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EB3B0-AD56-4DB2-9ACA-69DCCCE161D5}" type="datetimeFigureOut">
              <a:rPr lang="pt-BR"/>
              <a:pPr>
                <a:defRPr/>
              </a:pPr>
              <a:t>10/12/2016</a:t>
            </a:fld>
            <a:endParaRPr lang="pt-BR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E3D22-688B-4482-80E8-543AC23643F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80976-CC06-41B1-BF87-CFD4A897546F}" type="datetimeFigureOut">
              <a:rPr lang="pt-BR"/>
              <a:pPr>
                <a:defRPr/>
              </a:pPr>
              <a:t>10/12/2016</a:t>
            </a:fld>
            <a:endParaRPr lang="pt-BR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0B91B-9E55-425E-AA4A-F3C8CE0B2B4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5CFBF-B0BB-4771-B03D-0682E4C6B8E6}" type="datetimeFigureOut">
              <a:rPr lang="pt-BR"/>
              <a:pPr>
                <a:defRPr/>
              </a:pPr>
              <a:t>10/12/2016</a:t>
            </a:fld>
            <a:endParaRPr lang="pt-B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5E37EF-C7C9-4C2B-82BA-F12EB85D493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90CD1-6621-42C3-842F-FF0E0A0796BC}" type="datetimeFigureOut">
              <a:rPr lang="pt-BR"/>
              <a:pPr>
                <a:defRPr/>
              </a:pPr>
              <a:t>10/12/2016</a:t>
            </a:fld>
            <a:endParaRPr lang="pt-BR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E4F68-D66F-476E-BD62-F0F9BAC3F6A5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0CF3823-8756-4D7C-81DE-E43A668AFC61}" type="datetimeFigureOut">
              <a:rPr lang="pt-BR"/>
              <a:pPr>
                <a:defRPr/>
              </a:pPr>
              <a:t>10/12/2016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E7663-8FC9-42E9-984D-1C5EF7A8C79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  <p:pic>
        <p:nvPicPr>
          <p:cNvPr id="1031" name="Imagem 6"/>
          <p:cNvPicPr>
            <a:picLocks noChangeAspect="1"/>
          </p:cNvPicPr>
          <p:nvPr/>
        </p:nvPicPr>
        <p:blipFill>
          <a:blip r:embed="rId13" cstate="print"/>
          <a:srcRect l="11507" t="22366" r="10811" b="14252"/>
          <a:stretch>
            <a:fillRect/>
          </a:stretch>
        </p:blipFill>
        <p:spPr bwMode="auto">
          <a:xfrm>
            <a:off x="0" y="92075"/>
            <a:ext cx="31940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ector reto 7"/>
          <p:cNvCxnSpPr/>
          <p:nvPr/>
        </p:nvCxnSpPr>
        <p:spPr>
          <a:xfrm>
            <a:off x="3194050" y="450850"/>
            <a:ext cx="5949950" cy="0"/>
          </a:xfrm>
          <a:prstGeom prst="line">
            <a:avLst/>
          </a:prstGeom>
          <a:ln w="111125" cmpd="thinThick">
            <a:solidFill>
              <a:srgbClr val="829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582737"/>
          </a:xfrm>
        </p:spPr>
        <p:txBody>
          <a:bodyPr/>
          <a:lstStyle/>
          <a:p>
            <a:r>
              <a:rPr lang="pt-BR" b="1" dirty="0" smtClean="0">
                <a:latin typeface="Cambria" pitchFamily="18" charset="0"/>
              </a:rPr>
              <a:t>Aula 3 – Ciclo 6</a:t>
            </a:r>
            <a:endParaRPr lang="pt-BR" b="1" dirty="0">
              <a:latin typeface="Cambria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287210"/>
            <a:ext cx="6858000" cy="2199190"/>
          </a:xfrm>
        </p:spPr>
        <p:txBody>
          <a:bodyPr/>
          <a:lstStyle/>
          <a:p>
            <a:r>
              <a:rPr lang="pt-BR" b="1" dirty="0" smtClean="0">
                <a:latin typeface="Cambria" pitchFamily="18" charset="0"/>
              </a:rPr>
              <a:t>Semelhança de Triângulos</a:t>
            </a:r>
          </a:p>
          <a:p>
            <a:endParaRPr lang="pt-BR" b="1" dirty="0" smtClean="0">
              <a:latin typeface="Cambria" pitchFamily="18" charset="0"/>
            </a:endParaRPr>
          </a:p>
          <a:p>
            <a:r>
              <a:rPr lang="pt-BR" b="1" dirty="0" smtClean="0">
                <a:latin typeface="Cambria" pitchFamily="18" charset="0"/>
              </a:rPr>
              <a:t>10/12/2016</a:t>
            </a:r>
            <a:endParaRPr lang="pt-BR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35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26275"/>
                <a:ext cx="7886700" cy="52506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b="1" dirty="0" smtClean="0"/>
                  <a:t>4. (Problema SJ2.15, pág. 236, Um Círculo Matemático de Moscou – Sergey </a:t>
                </a:r>
                <a:r>
                  <a:rPr lang="pt-BR" b="1" dirty="0" err="1"/>
                  <a:t>Dorichenko</a:t>
                </a:r>
                <a:r>
                  <a:rPr lang="pt-BR" b="1" dirty="0"/>
                  <a:t>)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𝐴𝐵𝐶𝐷</m:t>
                    </m:r>
                  </m:oMath>
                </a14:m>
                <a:r>
                  <a:rPr lang="pt-BR" dirty="0"/>
                  <a:t> é um quadrilátero (considere somente o caso </a:t>
                </a:r>
                <a:r>
                  <a:rPr lang="pt-BR" dirty="0" smtClean="0"/>
                  <a:t>convexo</a:t>
                </a:r>
                <a:r>
                  <a:rPr lang="pt-BR" dirty="0"/>
                  <a:t>) de área 1. Os pontos médios </a:t>
                </a:r>
                <a:r>
                  <a:rPr lang="pt-BR" dirty="0" smtClean="0"/>
                  <a:t>dos lados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𝐴𝐵</m:t>
                    </m:r>
                    <m:r>
                      <a:rPr lang="pt-BR" i="1">
                        <a:latin typeface="Cambria Math"/>
                      </a:rPr>
                      <m:t>, </m:t>
                    </m:r>
                    <m:r>
                      <a:rPr lang="pt-BR" i="1">
                        <a:latin typeface="Cambria Math"/>
                      </a:rPr>
                      <m:t>𝐵𝐶</m:t>
                    </m:r>
                    <m:r>
                      <a:rPr lang="pt-BR" i="1">
                        <a:latin typeface="Cambria Math"/>
                      </a:rPr>
                      <m:t>, </m:t>
                    </m:r>
                    <m:r>
                      <a:rPr lang="pt-BR" i="1">
                        <a:latin typeface="Cambria Math"/>
                      </a:rPr>
                      <m:t>𝐶𝐷</m:t>
                    </m:r>
                    <m:r>
                      <a:rPr lang="pt-BR" i="1">
                        <a:latin typeface="Cambria Math"/>
                      </a:rPr>
                      <m:t> </m:t>
                    </m:r>
                    <m:r>
                      <a:rPr lang="pt-BR" i="1">
                        <a:latin typeface="Cambria Math"/>
                      </a:rPr>
                      <m:t>𝑒</m:t>
                    </m:r>
                    <m:r>
                      <a:rPr lang="pt-BR" i="1">
                        <a:latin typeface="Cambria Math"/>
                      </a:rPr>
                      <m:t> </m:t>
                    </m:r>
                    <m:r>
                      <a:rPr lang="pt-BR" i="1">
                        <a:latin typeface="Cambria Math"/>
                      </a:rPr>
                      <m:t>𝐴𝐷</m:t>
                    </m:r>
                    <m:r>
                      <a:rPr lang="pt-BR" i="1">
                        <a:latin typeface="Cambria Math"/>
                      </a:rPr>
                      <m:t> </m:t>
                    </m:r>
                  </m:oMath>
                </a14:m>
                <a:r>
                  <a:rPr lang="pt-BR" dirty="0"/>
                  <a:t>são denotados, respectivamente, por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𝐾</m:t>
                    </m:r>
                    <m:r>
                      <a:rPr lang="pt-BR" i="1">
                        <a:latin typeface="Cambria Math"/>
                      </a:rPr>
                      <m:t>, </m:t>
                    </m:r>
                    <m:r>
                      <a:rPr lang="pt-BR" i="1">
                        <a:latin typeface="Cambria Math"/>
                      </a:rPr>
                      <m:t>𝐿</m:t>
                    </m:r>
                    <m:r>
                      <a:rPr lang="pt-BR" i="1">
                        <a:latin typeface="Cambria Math"/>
                      </a:rPr>
                      <m:t>, </m:t>
                    </m:r>
                    <m:r>
                      <a:rPr lang="pt-BR" i="1">
                        <a:latin typeface="Cambria Math"/>
                      </a:rPr>
                      <m:t>𝑀</m:t>
                    </m:r>
                    <m:r>
                      <a:rPr lang="pt-BR" i="1">
                        <a:latin typeface="Cambria Math"/>
                      </a:rPr>
                      <m:t> </m:t>
                    </m:r>
                    <m:r>
                      <a:rPr lang="pt-BR" i="1">
                        <a:latin typeface="Cambria Math"/>
                      </a:rPr>
                      <m:t>𝑒</m:t>
                    </m:r>
                    <m:r>
                      <a:rPr lang="pt-BR" i="1">
                        <a:latin typeface="Cambria Math"/>
                      </a:rPr>
                      <m:t> </m:t>
                    </m:r>
                    <m:r>
                      <a:rPr lang="pt-BR" i="1">
                        <a:latin typeface="Cambria Math"/>
                      </a:rPr>
                      <m:t>𝑁</m:t>
                    </m:r>
                  </m:oMath>
                </a14:m>
                <a:r>
                  <a:rPr lang="pt-BR" dirty="0"/>
                  <a:t>. Encontre a área de</a:t>
                </a:r>
                <a14:m>
                  <m:oMath xmlns:m="http://schemas.openxmlformats.org/officeDocument/2006/math">
                    <m:r>
                      <a:rPr lang="pt-BR" b="0" i="0" smtClean="0">
                        <a:latin typeface="Cambria Math"/>
                      </a:rPr>
                      <m:t> </m:t>
                    </m:r>
                    <m:r>
                      <a:rPr lang="pt-BR" i="1">
                        <a:latin typeface="Cambria Math"/>
                      </a:rPr>
                      <m:t>𝐾𝐿𝑀𝑁</m:t>
                    </m:r>
                  </m:oMath>
                </a14:m>
                <a:r>
                  <a:rPr lang="pt-BR" dirty="0"/>
                  <a:t>.</a:t>
                </a:r>
                <a:r>
                  <a:rPr lang="pt-BR" b="1" dirty="0"/>
                  <a:t> </a:t>
                </a:r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26275"/>
                <a:ext cx="7886700" cy="5250688"/>
              </a:xfrm>
              <a:blipFill rotWithShape="1">
                <a:blip r:embed="rId2" cstate="print"/>
                <a:stretch>
                  <a:fillRect l="-1546" t="-1858" r="-38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:\PIC-OBMEP\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913" y="3320823"/>
            <a:ext cx="3213837" cy="302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229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882127"/>
                <a:ext cx="7886700" cy="529483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sz="2000" b="1" dirty="0" smtClean="0">
                    <a:latin typeface="Cambria" pitchFamily="18" charset="0"/>
                  </a:rPr>
                  <a:t>4)		 </a:t>
                </a:r>
                <a14:m>
                  <m:oMath xmlns:m="http://schemas.openxmlformats.org/officeDocument/2006/math">
                    <m:r>
                      <a:rPr lang="pt-BR" sz="20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𝐴𝐾𝑁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~∆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𝐴𝐵𝐷</m:t>
                    </m:r>
                  </m:oMath>
                </a14:m>
                <a:endParaRPr lang="pt-BR" sz="2000" dirty="0" smtClean="0">
                  <a:latin typeface="Cambria" pitchFamily="18" charset="0"/>
                </a:endParaRPr>
              </a:p>
              <a:p>
                <a:pPr marL="0" indent="0"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Observe que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/>
                          </a:rPr>
                          <m:t>𝐴𝐾</m:t>
                        </m:r>
                      </m:num>
                      <m:den>
                        <m:r>
                          <a:rPr lang="pt-BR" sz="2400" b="0" i="1" smtClean="0">
                            <a:latin typeface="Cambria Math"/>
                          </a:rPr>
                          <m:t>𝐴𝐵</m:t>
                        </m:r>
                      </m:den>
                    </m:f>
                    <m:r>
                      <a:rPr lang="pt-BR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/>
                          </a:rPr>
                          <m:t>𝐴</m:t>
                        </m:r>
                        <m:r>
                          <a:rPr lang="pt-BR" sz="2400" b="0" i="1" smtClean="0">
                            <a:latin typeface="Cambria Math"/>
                          </a:rPr>
                          <m:t>𝑁</m:t>
                        </m:r>
                      </m:num>
                      <m:den>
                        <m:r>
                          <a:rPr lang="pt-BR" sz="2400" i="1">
                            <a:latin typeface="Cambria Math"/>
                          </a:rPr>
                          <m:t>𝐴</m:t>
                        </m:r>
                        <m:r>
                          <a:rPr lang="pt-BR" sz="2400" b="0" i="1" smtClean="0">
                            <a:latin typeface="Cambria Math"/>
                          </a:rPr>
                          <m:t>𝐷</m:t>
                        </m:r>
                      </m:den>
                    </m:f>
                    <m:r>
                      <a:rPr lang="pt-BR" sz="2400" b="0" i="1" smtClean="0">
                        <a:latin typeface="Cambria Math"/>
                      </a:rPr>
                      <m:t>=</m:t>
                    </m:r>
                    <m:r>
                      <a:rPr lang="pt-BR" sz="2400" b="0" i="1" smtClean="0">
                        <a:latin typeface="Cambria Math"/>
                      </a:rPr>
                      <m:t>𝑘</m:t>
                    </m:r>
                    <m:r>
                      <a:rPr lang="pt-BR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sz="24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pt-BR" sz="2400" dirty="0" smtClean="0">
                  <a:latin typeface="Cambria" pitchFamily="18" charset="0"/>
                </a:endParaRPr>
              </a:p>
              <a:p>
                <a:pPr marL="0" indent="0"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então a razão de semelhança entre as áreas</a:t>
                </a:r>
              </a:p>
              <a:p>
                <a:pPr marL="0" indent="0"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É: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pt-BR" sz="2200" b="0" i="1" smtClean="0">
                          <a:latin typeface="Cambria Math"/>
                        </a:rPr>
                        <m:t>       </m:t>
                      </m:r>
                      <m:f>
                        <m:fPr>
                          <m:ctrlPr>
                            <a:rPr lang="pt-BR" sz="22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pt-BR" sz="2200" b="0" i="1" smtClean="0">
                              <a:latin typeface="Cambria Math"/>
                            </a:rPr>
                            <m:t>′</m:t>
                          </m:r>
                        </m:den>
                      </m:f>
                      <m:r>
                        <a:rPr lang="pt-BR" sz="2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2200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pt-BR" sz="2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sz="2200" b="0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pt-BR" sz="2200" b="0" i="1" smtClean="0">
                          <a:latin typeface="Cambria Math"/>
                        </a:rPr>
                        <m:t>   </m:t>
                      </m:r>
                      <m:f>
                        <m:f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/>
                            </a:rPr>
                            <m:t>[</m:t>
                          </m:r>
                          <m:r>
                            <a:rPr lang="pt-BR" sz="2200" b="0" i="1" smtClean="0">
                              <a:latin typeface="Cambria Math"/>
                            </a:rPr>
                            <m:t>𝐴𝐾𝑁</m:t>
                          </m:r>
                          <m:r>
                            <a:rPr lang="pt-BR" sz="2200" b="0" i="1" smtClean="0">
                              <a:latin typeface="Cambria Math"/>
                            </a:rPr>
                            <m:t>]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/>
                            </a:rPr>
                            <m:t>[</m:t>
                          </m:r>
                          <m:r>
                            <a:rPr lang="pt-BR" sz="2200" b="0" i="1" smtClean="0">
                              <a:latin typeface="Cambria Math"/>
                            </a:rPr>
                            <m:t>𝐴𝐵𝐷</m:t>
                          </m:r>
                          <m:r>
                            <a:rPr lang="pt-BR" sz="2200" b="0" i="1" smtClean="0">
                              <a:latin typeface="Cambria Math"/>
                            </a:rPr>
                            <m:t>]</m:t>
                          </m:r>
                        </m:den>
                      </m:f>
                      <m:r>
                        <a:rPr lang="pt-BR" sz="2200" b="0" i="0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sz="2200" b="0" i="1" smtClean="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pt-BR" sz="2200" b="0" i="1" smtClean="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22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pt-BR" sz="2200" dirty="0" smtClean="0">
                  <a:latin typeface="Cambria" pitchFamily="18" charset="0"/>
                </a:endParaRPr>
              </a:p>
              <a:p>
                <a:pPr marL="0" indent="0"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Note que</a:t>
                </a:r>
              </a:p>
              <a:p>
                <a:pPr marL="0" indent="0" algn="ctr">
                  <a:buNone/>
                </a:pPr>
                <a:r>
                  <a:rPr lang="pt-BR" sz="2200" dirty="0" smtClean="0">
                    <a:latin typeface="Cambria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200" b="0" i="1" smtClean="0">
                            <a:latin typeface="Cambria Math"/>
                          </a:rPr>
                          <m:t>𝐴𝐾𝑁</m:t>
                        </m:r>
                      </m:e>
                    </m:d>
                    <m:r>
                      <a:rPr lang="pt-BR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2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sz="2200" b="0" i="1" smtClean="0">
                            <a:latin typeface="Cambria Math"/>
                          </a:rPr>
                          <m:t>4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pt-BR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200" b="0" i="1" smtClean="0">
                            <a:latin typeface="Cambria Math"/>
                          </a:rPr>
                          <m:t>𝐴𝐵𝐷</m:t>
                        </m:r>
                      </m:e>
                    </m:d>
                    <m:groupChr>
                      <m:groupChrPr>
                        <m:chr m:val="⇒"/>
                        <m:pos m:val="top"/>
                        <m:ctrlPr>
                          <a:rPr lang="pt-BR" sz="2200" b="0" i="1" smtClean="0">
                            <a:latin typeface="Cambria Math"/>
                          </a:rPr>
                        </m:ctrlPr>
                      </m:groupChrPr>
                      <m:e/>
                    </m:groupChr>
                    <m:d>
                      <m:dPr>
                        <m:begChr m:val="["/>
                        <m:endChr m:val="]"/>
                        <m:ctrlPr>
                          <a:rPr lang="pt-BR" sz="22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pt-BR" sz="2200" b="0" i="1" smtClean="0">
                            <a:latin typeface="Cambria Math"/>
                          </a:rPr>
                          <m:t>𝐴𝐾𝑁</m:t>
                        </m:r>
                      </m:e>
                    </m:d>
                    <m:r>
                      <a:rPr lang="pt-BR" sz="2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2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22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sz="2200" b="0" i="1" smtClean="0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pt-BR" sz="2200" b="0" i="1" smtClean="0"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pt-BR" sz="22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sz="22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pt-BR" sz="22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pt-BR" sz="22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pt-BR" sz="22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sz="22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pt-BR" sz="2200" b="0" i="1" smtClean="0">
                            <a:latin typeface="Cambria Math"/>
                            <a:ea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pt-BR" sz="2200" dirty="0" smtClean="0">
                  <a:latin typeface="Cambria" pitchFamily="18" charset="0"/>
                </a:endParaRPr>
              </a:p>
              <a:p>
                <a:pPr marL="0" indent="0"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 </a:t>
                </a:r>
                <a:r>
                  <a:rPr lang="pt-BR" sz="2000" dirty="0">
                    <a:latin typeface="Cambria" pitchFamily="18" charset="0"/>
                  </a:rPr>
                  <a:t>Analogamente, a área de </a:t>
                </a:r>
                <a:r>
                  <a:rPr lang="pt-BR" sz="2000" dirty="0" smtClean="0">
                    <a:latin typeface="Cambria" pitchFamily="18" charset="0"/>
                  </a:rPr>
                  <a:t>CLM </a:t>
                </a:r>
                <a:r>
                  <a:rPr lang="pt-BR" sz="2000" dirty="0">
                    <a:latin typeface="Cambria" pitchFamily="18" charset="0"/>
                  </a:rPr>
                  <a:t>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sz="20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2000" dirty="0">
                    <a:latin typeface="Cambria" pitchFamily="18" charset="0"/>
                  </a:rPr>
                  <a:t> da área de </a:t>
                </a:r>
                <a:r>
                  <a:rPr lang="pt-BR" sz="2000" dirty="0" smtClean="0">
                    <a:latin typeface="Cambria" pitchFamily="18" charset="0"/>
                  </a:rPr>
                  <a:t>CDB, </a:t>
                </a:r>
                <a:r>
                  <a:rPr lang="pt-BR" sz="2000" dirty="0">
                    <a:latin typeface="Cambria" pitchFamily="18" charset="0"/>
                  </a:rPr>
                  <a:t>a área de </a:t>
                </a:r>
                <a:r>
                  <a:rPr lang="pt-BR" sz="2000" dirty="0" smtClean="0">
                    <a:latin typeface="Cambria" pitchFamily="18" charset="0"/>
                  </a:rPr>
                  <a:t>BLK </a:t>
                </a:r>
                <a:r>
                  <a:rPr lang="pt-BR" sz="2000" dirty="0">
                    <a:latin typeface="Cambria" pitchFamily="18" charset="0"/>
                  </a:rPr>
                  <a:t>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sz="20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2000" dirty="0">
                    <a:latin typeface="Cambria" pitchFamily="18" charset="0"/>
                  </a:rPr>
                  <a:t> da área de </a:t>
                </a:r>
                <a:r>
                  <a:rPr lang="pt-BR" sz="2000" dirty="0" smtClean="0">
                    <a:latin typeface="Cambria" pitchFamily="18" charset="0"/>
                  </a:rPr>
                  <a:t>ACD e </a:t>
                </a:r>
                <a:r>
                  <a:rPr lang="pt-BR" sz="2000" dirty="0">
                    <a:latin typeface="Cambria" pitchFamily="18" charset="0"/>
                  </a:rPr>
                  <a:t>a área de </a:t>
                </a:r>
                <a:r>
                  <a:rPr lang="pt-BR" sz="2000" dirty="0" smtClean="0">
                    <a:latin typeface="Cambria" pitchFamily="18" charset="0"/>
                  </a:rPr>
                  <a:t>DMN </a:t>
                </a:r>
                <a:r>
                  <a:rPr lang="pt-BR" sz="2000" dirty="0">
                    <a:latin typeface="Cambria" pitchFamily="18" charset="0"/>
                  </a:rPr>
                  <a:t>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sz="2000" i="1"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pt-BR" sz="2000" dirty="0">
                    <a:latin typeface="Cambria" pitchFamily="18" charset="0"/>
                  </a:rPr>
                  <a:t> da área de </a:t>
                </a:r>
                <a:r>
                  <a:rPr lang="pt-BR" sz="2000" dirty="0" smtClean="0">
                    <a:latin typeface="Cambria" pitchFamily="18" charset="0"/>
                  </a:rPr>
                  <a:t>ACD. Assim, temos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𝐴𝐾𝑁</m:t>
                          </m:r>
                        </m:e>
                      </m:d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𝐶𝐿𝑀</m:t>
                          </m:r>
                        </m:e>
                      </m:d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𝐵𝐿𝐾</m:t>
                          </m:r>
                        </m:e>
                      </m:d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𝐷𝑀𝑁</m:t>
                          </m:r>
                        </m:e>
                      </m:d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pt-BR" sz="2000" dirty="0" smtClean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882127"/>
                <a:ext cx="7886700" cy="5294836"/>
              </a:xfrm>
              <a:blipFill rotWithShape="1">
                <a:blip r:embed="rId2" cstate="print"/>
                <a:stretch>
                  <a:fillRect l="-773" t="-115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 descr="H:\PIC-OBMEP\4.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178" y="772946"/>
            <a:ext cx="3626181" cy="303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579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38151"/>
                <a:ext cx="7886700" cy="5238812"/>
              </a:xfrm>
            </p:spPr>
            <p:txBody>
              <a:bodyPr/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Portanto</a:t>
                </a:r>
                <a:r>
                  <a:rPr lang="pt-BR" sz="2000" dirty="0">
                    <a:latin typeface="Cambria" pitchFamily="18" charset="0"/>
                  </a:rPr>
                  <a:t>, a área de KLMN é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pt-B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i="1">
                              <a:latin typeface="Cambria Math"/>
                            </a:rPr>
                            <m:t>𝐾𝐿𝑀𝑁</m:t>
                          </m:r>
                        </m:e>
                      </m:d>
                      <m:r>
                        <a:rPr lang="pt-BR" sz="2000" i="1">
                          <a:latin typeface="Cambria Math"/>
                        </a:rPr>
                        <m:t>=1−{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i="1">
                              <a:latin typeface="Cambria Math"/>
                            </a:rPr>
                            <m:t>𝐴𝐾𝑁</m:t>
                          </m:r>
                        </m:e>
                      </m:d>
                      <m:r>
                        <a:rPr lang="pt-BR" sz="2000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i="1">
                              <a:latin typeface="Cambria Math"/>
                            </a:rPr>
                            <m:t>𝐶𝐿𝑀</m:t>
                          </m:r>
                        </m:e>
                      </m:d>
                      <m:r>
                        <a:rPr lang="pt-BR" sz="2000" i="1">
                          <a:latin typeface="Cambria Math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i="1">
                              <a:latin typeface="Cambria Math"/>
                            </a:rPr>
                            <m:t>𝐵𝐿𝐾</m:t>
                          </m:r>
                        </m:e>
                      </m:d>
                      <m:r>
                        <a:rPr lang="pt-BR" sz="2000" i="1">
                          <a:latin typeface="Cambria Math"/>
                        </a:rPr>
                        <m:t>+[</m:t>
                      </m:r>
                      <m:r>
                        <a:rPr lang="pt-BR" sz="2000" i="1">
                          <a:latin typeface="Cambria Math"/>
                        </a:rPr>
                        <m:t>𝐷𝑁𝑀</m:t>
                      </m:r>
                      <m:r>
                        <a:rPr lang="pt-BR" sz="2000" i="1"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pt-BR" sz="2000" dirty="0">
                  <a:latin typeface="Cambria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pos m:val="top"/>
                          <m:ctrlPr>
                            <a:rPr lang="pt-BR" sz="2000" i="1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pt-BR" sz="2000" i="1">
                          <a:latin typeface="Cambria Math"/>
                        </a:rPr>
                        <m:t>   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i="1">
                              <a:latin typeface="Cambria Math"/>
                            </a:rPr>
                            <m:t>𝐾𝐿𝑀𝑁</m:t>
                          </m:r>
                        </m:e>
                      </m:d>
                      <m:r>
                        <a:rPr lang="pt-BR" sz="2000" i="1">
                          <a:latin typeface="Cambria Math"/>
                        </a:rPr>
                        <m:t>=1−</m:t>
                      </m:r>
                      <m:d>
                        <m:dPr>
                          <m:ctrlPr>
                            <a:rPr lang="pt-BR" sz="20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pt-BR" sz="20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pt-BR" sz="20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  <m:r>
                            <a:rPr lang="pt-BR" sz="2000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/>
                                </a:rPr>
                                <m:t>8</m:t>
                              </m:r>
                            </m:den>
                          </m:f>
                        </m:e>
                      </m:d>
                      <m:groupChr>
                        <m:groupChrPr>
                          <m:chr m:val="⇒"/>
                          <m:pos m:val="top"/>
                          <m:ctrlPr>
                            <a:rPr lang="pt-BR" sz="2000" i="1">
                              <a:latin typeface="Cambria Math"/>
                            </a:rPr>
                          </m:ctrlPr>
                        </m:groupChrPr>
                        <m:e/>
                      </m:groupChr>
                    </m:oMath>
                  </m:oMathPara>
                </a14:m>
                <a:endParaRPr lang="pt-BR" sz="2000" dirty="0">
                  <a:latin typeface="Cambria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pos m:val="top"/>
                          <m:ctrlPr>
                            <a:rPr lang="pt-BR" sz="2000" i="1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pt-BR" sz="2000" i="1">
                          <a:latin typeface="Cambria Math"/>
                        </a:rPr>
                        <m:t>   </m:t>
                      </m:r>
                      <m:d>
                        <m:dPr>
                          <m:begChr m:val="["/>
                          <m:endChr m:val="]"/>
                          <m:ctrlPr>
                            <a:rPr lang="pt-B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i="1">
                              <a:latin typeface="Cambria Math"/>
                            </a:rPr>
                            <m:t>𝐾𝐿𝑀𝑁</m:t>
                          </m:r>
                        </m:e>
                      </m:d>
                      <m:r>
                        <a:rPr lang="pt-BR" sz="2000" i="1"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pt-B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groupChr>
                        <m:groupChrPr>
                          <m:chr m:val="⇒"/>
                          <m:pos m:val="top"/>
                          <m:ctrlPr>
                            <a:rPr lang="pt-BR" sz="2000" i="1">
                              <a:latin typeface="Cambria Math"/>
                            </a:rPr>
                          </m:ctrlPr>
                        </m:groupChrPr>
                        <m:e/>
                      </m:groupChr>
                    </m:oMath>
                  </m:oMathPara>
                </a14:m>
                <a:endParaRPr lang="pt-BR" sz="2000" dirty="0" smtClean="0">
                  <a:latin typeface="Cambria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pos m:val="top"/>
                          <m:ctrlPr>
                            <a:rPr lang="pt-BR" sz="2000" i="1">
                              <a:latin typeface="Cambria Math"/>
                            </a:rPr>
                          </m:ctrlPr>
                        </m:groupChrPr>
                        <m:e/>
                      </m:groupChr>
                      <m:d>
                        <m:dPr>
                          <m:begChr m:val="["/>
                          <m:endChr m:val="]"/>
                          <m:ctrlPr>
                            <a:rPr lang="pt-BR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i="1">
                              <a:latin typeface="Cambria Math"/>
                            </a:rPr>
                            <m:t>𝐾𝐿𝑀𝑁</m:t>
                          </m:r>
                        </m:e>
                      </m:d>
                      <m:r>
                        <a:rPr lang="pt-BR" sz="2000" i="1">
                          <a:latin typeface="Cambria Math"/>
                        </a:rPr>
                        <m:t>=1−</m:t>
                      </m:r>
                      <m:f>
                        <m:fPr>
                          <m:ctrlPr>
                            <a:rPr lang="pt-B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2000" i="1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pt-BR" sz="2000" dirty="0" smtClean="0">
                  <a:latin typeface="Cambria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Portanto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pt-BR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pt-BR" sz="2400" i="1">
                            <a:latin typeface="Cambria Math"/>
                          </a:rPr>
                          <m:t>𝐾𝐿𝑀𝑁</m:t>
                        </m:r>
                      </m:e>
                    </m:d>
                    <m:r>
                      <a:rPr lang="pt-BR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sz="2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pt-BR" sz="24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pt-BR" sz="2400" dirty="0">
                  <a:latin typeface="Cambria" pitchFamily="18" charset="0"/>
                </a:endParaRPr>
              </a:p>
              <a:p>
                <a:pPr marL="0" indent="0">
                  <a:buNone/>
                </a:pPr>
                <a:endParaRPr lang="pt-BR" dirty="0">
                  <a:latin typeface="Cambria" pitchFamily="18" charset="0"/>
                </a:endParaRPr>
              </a:p>
              <a:p>
                <a:pPr marL="0" indent="0">
                  <a:buNone/>
                </a:pPr>
                <a:endParaRPr lang="pt-BR" dirty="0">
                  <a:latin typeface="Cambria" pitchFamily="18" charset="0"/>
                </a:endParaRPr>
              </a:p>
              <a:p>
                <a:pPr marL="0" indent="0">
                  <a:buNone/>
                </a:pPr>
                <a:endParaRPr lang="pt-BR" dirty="0">
                  <a:latin typeface="Cambria" pitchFamily="18" charset="0"/>
                </a:endParaRP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38151"/>
                <a:ext cx="7886700" cy="5238812"/>
              </a:xfrm>
              <a:blipFill rotWithShape="1">
                <a:blip r:embed="rId2" cstate="print"/>
                <a:stretch>
                  <a:fillRect l="-77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253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57431"/>
                <a:ext cx="7886700" cy="5219532"/>
              </a:xfrm>
            </p:spPr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pt-BR" b="1" dirty="0" smtClean="0"/>
                  <a:t>5. (exercício 7, caderno de questões “Semelhança de triângulos”)</a:t>
                </a:r>
                <a:r>
                  <a:rPr lang="pt-BR" dirty="0"/>
                  <a:t> Sabendo que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𝐴𝐵</m:t>
                    </m:r>
                    <m:r>
                      <a:rPr lang="pt-BR" i="1" dirty="0" smtClean="0">
                        <a:latin typeface="Cambria Math"/>
                      </a:rPr>
                      <m:t>=15,  </m:t>
                    </m:r>
                    <m:r>
                      <a:rPr lang="pt-BR" i="1" dirty="0" smtClean="0">
                        <a:latin typeface="Cambria Math"/>
                      </a:rPr>
                      <m:t>𝐵𝐶</m:t>
                    </m:r>
                    <m:r>
                      <a:rPr lang="pt-BR" i="1" dirty="0" smtClean="0">
                        <a:latin typeface="Cambria Math"/>
                      </a:rPr>
                      <m:t>=20, </m:t>
                    </m:r>
                  </m:oMath>
                </a14:m>
                <a:endParaRPr lang="pt-BR" i="1" dirty="0" smtClean="0">
                  <a:latin typeface="Cambria Math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𝐴𝐷</m:t>
                    </m:r>
                    <m:r>
                      <a:rPr lang="pt-BR" i="1" dirty="0" smtClean="0">
                        <a:latin typeface="Cambria Math"/>
                      </a:rPr>
                      <m:t>=10 </m:t>
                    </m:r>
                    <m:r>
                      <a:rPr lang="pt-BR" i="1" dirty="0" smtClean="0">
                        <a:latin typeface="Cambria Math"/>
                      </a:rPr>
                      <m:t>𝑒</m:t>
                    </m:r>
                    <m:r>
                      <a:rPr lang="pt-BR" i="1" dirty="0" smtClean="0">
                        <a:latin typeface="Cambria Math"/>
                      </a:rPr>
                      <m:t> </m:t>
                    </m:r>
                    <m:r>
                      <a:rPr lang="pt-BR" i="1" dirty="0" smtClean="0">
                        <a:latin typeface="Cambria Math"/>
                      </a:rPr>
                      <m:t>𝐷𝐶</m:t>
                    </m:r>
                    <m:r>
                      <a:rPr lang="pt-BR" i="1" dirty="0" smtClean="0">
                        <a:latin typeface="Cambria Math"/>
                      </a:rPr>
                      <m:t>=15</m:t>
                    </m:r>
                  </m:oMath>
                </a14:m>
                <a:r>
                  <a:rPr lang="pt-BR" dirty="0"/>
                  <a:t>, determine a medida de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𝐷𝐸</m:t>
                    </m:r>
                  </m:oMath>
                </a14:m>
                <a:r>
                  <a:rPr lang="pt-BR" dirty="0"/>
                  <a:t> na figura abaixo.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57431"/>
                <a:ext cx="7886700" cy="5219532"/>
              </a:xfrm>
              <a:blipFill rotWithShape="1">
                <a:blip r:embed="rId2" cstate="print"/>
                <a:stretch>
                  <a:fillRect l="-1546" t="-1869" r="-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 descr="H:\PIC-OBMEP\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896" y="2568600"/>
            <a:ext cx="3918304" cy="2891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229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870428"/>
                <a:ext cx="7886700" cy="530653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sz="2000" b="1" dirty="0" smtClean="0">
                    <a:latin typeface="Cambria" pitchFamily="18" charset="0"/>
                  </a:rPr>
                  <a:t>5) </a:t>
                </a:r>
                <a:r>
                  <a:rPr lang="pt-BR" sz="2000" dirty="0" smtClean="0">
                    <a:latin typeface="Cambria" pitchFamily="18" charset="0"/>
                  </a:rPr>
                  <a:t>Observe que </a:t>
                </a:r>
              </a:p>
              <a:p>
                <a:pPr marL="0" indent="0">
                  <a:buNone/>
                </a:pPr>
                <a:r>
                  <a:rPr lang="pt-BR" sz="200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pt-BR" sz="2000" i="1" dirty="0" smtClean="0">
                        <a:latin typeface="Cambria Math"/>
                      </a:rPr>
                      <m:t>𝐸𝐶𝐷</m:t>
                    </m:r>
                    <m:r>
                      <a:rPr lang="pt-BR" sz="2000" i="1" dirty="0" smtClean="0">
                        <a:latin typeface="Cambria Math"/>
                      </a:rPr>
                      <m:t> ≡ ∆</m:t>
                    </m:r>
                    <m:r>
                      <a:rPr lang="pt-BR" sz="2000" i="1" dirty="0" smtClean="0">
                        <a:latin typeface="Cambria Math"/>
                      </a:rPr>
                      <m:t>𝐴𝐶𝐵</m:t>
                    </m:r>
                    <m:r>
                      <a:rPr lang="pt-BR" sz="2000" b="0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pt-BR" sz="2000" dirty="0" smtClean="0"/>
                  <a:t>	  </a:t>
                </a:r>
              </a:p>
              <a:p>
                <a:pPr marL="0" indent="0">
                  <a:buNone/>
                </a:pPr>
                <a:r>
                  <a:rPr lang="pt-BR" sz="2000" dirty="0" smtClean="0"/>
                  <a:t>E	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/>
                      </a:rPr>
                      <m:t>𝐴𝐵𝐶</m:t>
                    </m:r>
                    <m:r>
                      <a:rPr lang="pt-BR" sz="2000" i="1" dirty="0" smtClean="0">
                        <a:latin typeface="Cambria Math"/>
                      </a:rPr>
                      <m:t> ≡ </m:t>
                    </m:r>
                    <m:r>
                      <a:rPr lang="pt-BR" sz="2000" i="1" dirty="0" smtClean="0">
                        <a:latin typeface="Cambria Math"/>
                      </a:rPr>
                      <m:t>𝐸𝐷𝐶</m:t>
                    </m:r>
                    <m:r>
                      <a:rPr lang="pt-BR" sz="2000" i="1" dirty="0" smtClean="0">
                        <a:latin typeface="Cambria Math"/>
                      </a:rPr>
                      <m:t> = 90°</m:t>
                    </m:r>
                  </m:oMath>
                </a14:m>
                <a:endParaRPr lang="pt-BR" sz="2000" dirty="0" smtClean="0"/>
              </a:p>
              <a:p>
                <a:pPr marL="0" indent="0">
                  <a:buNone/>
                </a:pPr>
                <a:endParaRPr lang="pt-BR" sz="2000" dirty="0" smtClean="0"/>
              </a:p>
              <a:p>
                <a:pPr marL="0" indent="0">
                  <a:buNone/>
                </a:pPr>
                <a:r>
                  <a:rPr lang="pt-BR" sz="2000" dirty="0" smtClean="0"/>
                  <a:t>Assim temos que </a:t>
                </a:r>
              </a:p>
              <a:p>
                <a:pPr marL="0" indent="0">
                  <a:buNone/>
                </a:pPr>
                <a:r>
                  <a:rPr lang="pt-BR" sz="200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pt-BR" sz="20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~∆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𝐸𝐷𝐶</m:t>
                    </m:r>
                  </m:oMath>
                </a14:m>
                <a:endParaRPr lang="pt-BR" sz="2000" b="0" dirty="0" smtClean="0">
                  <a:ea typeface="Cambria Math"/>
                </a:endParaRPr>
              </a:p>
              <a:p>
                <a:pPr marL="0" indent="0">
                  <a:buNone/>
                </a:pPr>
                <a:r>
                  <a:rPr lang="pt-BR" sz="2000" dirty="0"/>
                  <a:t>(</a:t>
                </a:r>
                <a:r>
                  <a:rPr lang="pt-BR" sz="2000" dirty="0" smtClean="0"/>
                  <a:t>os </a:t>
                </a:r>
                <a:r>
                  <a:rPr lang="pt-BR" sz="2000" dirty="0"/>
                  <a:t>triângulos ABC e EDC são </a:t>
                </a:r>
                <a:endParaRPr lang="pt-BR" sz="2000" dirty="0" smtClean="0"/>
              </a:p>
              <a:p>
                <a:pPr marL="0" indent="0">
                  <a:buNone/>
                </a:pPr>
                <a:r>
                  <a:rPr lang="pt-BR" sz="2000" dirty="0" smtClean="0"/>
                  <a:t>Semelhantes).</a:t>
                </a:r>
              </a:p>
              <a:p>
                <a:pPr marL="0" indent="0">
                  <a:buNone/>
                </a:pPr>
                <a:r>
                  <a:rPr lang="pt-BR" sz="2000" dirty="0" smtClean="0"/>
                  <a:t>Aplicando </a:t>
                </a:r>
                <a:r>
                  <a:rPr lang="pt-BR" sz="2000" dirty="0"/>
                  <a:t>a razão de semelhança, temos: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𝐵𝐶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/>
                            </a:rPr>
                            <m:t>𝐷𝐶</m:t>
                          </m:r>
                        </m:den>
                      </m:f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𝐴𝐵</m:t>
                          </m:r>
                        </m:num>
                        <m:den>
                          <m:r>
                            <a:rPr lang="pt-BR" sz="2000" i="1">
                              <a:latin typeface="Cambria Math"/>
                            </a:rPr>
                            <m:t>𝐷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𝐸</m:t>
                          </m:r>
                        </m:den>
                      </m:f>
                      <m:groupChr>
                        <m:groupChrPr>
                          <m:chr m:val="⇒"/>
                          <m:pos m:val="top"/>
                          <m:ctrlPr>
                            <a:rPr lang="pt-BR" sz="2000" i="1" smtClean="0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20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/>
                            </a:rPr>
                            <m:t>15</m:t>
                          </m:r>
                        </m:den>
                      </m:f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/>
                            </a:rPr>
                            <m:t>𝐷𝐸</m:t>
                          </m:r>
                        </m:den>
                      </m:f>
                    </m:oMath>
                  </m:oMathPara>
                </a14:m>
                <a:endParaRPr lang="pt-BR" sz="2000" dirty="0" smtClean="0"/>
              </a:p>
              <a:p>
                <a:pPr marL="0" indent="0">
                  <a:buNone/>
                </a:pPr>
                <a:endParaRPr lang="pt-BR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/>
                        </a:rPr>
                        <m:t>20</m:t>
                      </m:r>
                      <m:r>
                        <a:rPr lang="pt-BR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pt-BR" sz="2000" b="0" i="1" smtClean="0">
                          <a:latin typeface="Cambria Math"/>
                        </a:rPr>
                        <m:t>𝐷𝐸</m:t>
                      </m:r>
                      <m:r>
                        <a:rPr lang="pt-BR" sz="2000" b="0" i="1" smtClean="0">
                          <a:latin typeface="Cambria Math"/>
                        </a:rPr>
                        <m:t>=225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pt-BR" sz="2000" b="0" i="1" smtClean="0">
                          <a:latin typeface="Cambria Math"/>
                        </a:rPr>
                        <m:t>𝐷𝐸</m:t>
                      </m:r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225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/>
                            </a:rPr>
                            <m:t>20</m:t>
                          </m:r>
                        </m:den>
                      </m:f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45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pt-BR" sz="2000" b="0" i="1" smtClean="0">
                          <a:latin typeface="Cambria Math"/>
                        </a:rPr>
                        <m:t>=11,25</m:t>
                      </m:r>
                    </m:oMath>
                  </m:oMathPara>
                </a14:m>
                <a:endParaRPr lang="pt-BR" sz="2000" dirty="0">
                  <a:latin typeface="Cambria" pitchFamily="18" charset="0"/>
                </a:endParaRP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870428"/>
                <a:ext cx="7886700" cy="5306535"/>
              </a:xfrm>
              <a:blipFill rotWithShape="1">
                <a:blip r:embed="rId2"/>
                <a:stretch>
                  <a:fillRect l="-773" t="-11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 descr="H:\PIC-OBMEP\5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123" y="736271"/>
            <a:ext cx="3716976" cy="23038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Conector reto 5"/>
          <p:cNvCxnSpPr/>
          <p:nvPr/>
        </p:nvCxnSpPr>
        <p:spPr>
          <a:xfrm>
            <a:off x="5213268" y="4500748"/>
            <a:ext cx="261257" cy="3325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 flipV="1">
            <a:off x="5213268" y="4500748"/>
            <a:ext cx="261257" cy="33250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9228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89704"/>
                <a:ext cx="7886700" cy="518725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b="1" dirty="0"/>
                  <a:t>6. (exercício 9, caderno de questões “Semelhança de triângulos”) </a:t>
                </a:r>
                <a:r>
                  <a:rPr lang="pt-BR" dirty="0"/>
                  <a:t>No retângulo da figura abaixo temos que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𝐴𝐵</m:t>
                    </m:r>
                    <m:r>
                      <a:rPr lang="pt-BR" i="1" dirty="0" smtClean="0">
                        <a:latin typeface="Cambria Math"/>
                      </a:rPr>
                      <m:t>=20, </m:t>
                    </m:r>
                    <m:r>
                      <a:rPr lang="pt-BR" i="1" dirty="0" smtClean="0">
                        <a:latin typeface="Cambria Math"/>
                      </a:rPr>
                      <m:t>𝐵𝐶</m:t>
                    </m:r>
                    <m:r>
                      <a:rPr lang="pt-BR" i="1" dirty="0" smtClean="0">
                        <a:latin typeface="Cambria Math"/>
                      </a:rPr>
                      <m:t>=12 </m:t>
                    </m:r>
                    <m:r>
                      <a:rPr lang="pt-BR" i="1" dirty="0" smtClean="0">
                        <a:latin typeface="Cambria Math"/>
                      </a:rPr>
                      <m:t>𝑒</m:t>
                    </m:r>
                    <m:r>
                      <a:rPr lang="pt-BR" i="1" dirty="0" smtClean="0">
                        <a:latin typeface="Cambria Math"/>
                      </a:rPr>
                      <m:t> </m:t>
                    </m:r>
                    <m:r>
                      <a:rPr lang="pt-BR" i="1" dirty="0" smtClean="0">
                        <a:latin typeface="Cambria Math"/>
                      </a:rPr>
                      <m:t>𝐴𝑀</m:t>
                    </m:r>
                    <m:r>
                      <a:rPr lang="pt-BR" i="1" dirty="0" smtClean="0">
                        <a:latin typeface="Cambria Math"/>
                      </a:rPr>
                      <m:t>=</m:t>
                    </m:r>
                    <m:r>
                      <a:rPr lang="pt-BR" i="1" dirty="0" smtClean="0">
                        <a:latin typeface="Cambria Math"/>
                      </a:rPr>
                      <m:t>𝑀𝐵</m:t>
                    </m:r>
                    <m:r>
                      <a:rPr lang="pt-BR" i="1" dirty="0" smtClean="0">
                        <a:latin typeface="Cambria Math"/>
                      </a:rPr>
                      <m:t>. </m:t>
                    </m:r>
                  </m:oMath>
                </a14:m>
                <a:r>
                  <a:rPr lang="pt-BR" dirty="0"/>
                  <a:t>Determine a medida de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𝐸𝐹</m:t>
                    </m:r>
                    <m:r>
                      <a:rPr lang="pt-BR" i="1" dirty="0" smtClean="0">
                        <a:latin typeface="Cambria Math"/>
                      </a:rPr>
                      <m:t>.</m:t>
                    </m:r>
                  </m:oMath>
                </a14:m>
                <a:endParaRPr lang="pt-BR" dirty="0"/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89704"/>
                <a:ext cx="7886700" cy="5187259"/>
              </a:xfrm>
              <a:blipFill rotWithShape="1">
                <a:blip r:embed="rId2" cstate="print"/>
                <a:stretch>
                  <a:fillRect l="-1546" t="-1880" r="-30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 descr="H:\PIC-OBMEP\6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652" y="2733675"/>
            <a:ext cx="3969572" cy="2774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2299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25975"/>
                <a:ext cx="7886700" cy="52509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sz="2000" b="1" dirty="0" smtClean="0">
                    <a:latin typeface="Cambria" pitchFamily="18" charset="0"/>
                  </a:rPr>
                  <a:t>6) </a:t>
                </a:r>
                <a:r>
                  <a:rPr lang="pt-BR" sz="2000" dirty="0">
                    <a:latin typeface="Cambria" pitchFamily="18" charset="0"/>
                  </a:rPr>
                  <a:t>Fazendo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/>
                      </a:rPr>
                      <m:t>𝐸𝐹</m:t>
                    </m:r>
                    <m:r>
                      <a:rPr lang="pt-BR" sz="2000" i="1" dirty="0" smtClean="0">
                        <a:latin typeface="Cambria Math"/>
                      </a:rPr>
                      <m:t> = </m:t>
                    </m:r>
                    <m:r>
                      <a:rPr lang="pt-BR" sz="2000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pt-BR" sz="2000" dirty="0">
                    <a:latin typeface="Cambria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/>
                      </a:rPr>
                      <m:t>𝐹𝐵</m:t>
                    </m:r>
                    <m:r>
                      <a:rPr lang="pt-BR" sz="2000" i="1" dirty="0" smtClean="0">
                        <a:latin typeface="Cambria Math"/>
                      </a:rPr>
                      <m:t> = </m:t>
                    </m:r>
                    <m:r>
                      <a:rPr lang="pt-BR" sz="200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pt-BR" sz="2000" dirty="0">
                    <a:latin typeface="Cambria" pitchFamily="18" charset="0"/>
                  </a:rPr>
                  <a:t>, </a:t>
                </a:r>
                <a:r>
                  <a:rPr lang="pt-BR" sz="2000" dirty="0" smtClean="0">
                    <a:latin typeface="Cambria" pitchFamily="18" charset="0"/>
                  </a:rPr>
                  <a:t>temos</a:t>
                </a:r>
              </a:p>
              <a:p>
                <a:pPr marL="0" indent="0"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/>
                      </a:rPr>
                      <m:t>𝐹𝑀</m:t>
                    </m:r>
                    <m:r>
                      <a:rPr lang="pt-BR" sz="2000" i="1" dirty="0" smtClean="0">
                        <a:latin typeface="Cambria Math"/>
                      </a:rPr>
                      <m:t> = 10 – </m:t>
                    </m:r>
                    <m:r>
                      <a:rPr lang="pt-BR" sz="2000" i="1" dirty="0" smtClean="0">
                        <a:latin typeface="Cambria Math"/>
                      </a:rPr>
                      <m:t>𝑦</m:t>
                    </m:r>
                  </m:oMath>
                </a14:m>
                <a:r>
                  <a:rPr lang="pt-BR" sz="2000" dirty="0">
                    <a:latin typeface="Cambria" pitchFamily="18" charset="0"/>
                  </a:rPr>
                  <a:t>. </a:t>
                </a:r>
                <a:endParaRPr lang="pt-BR" sz="2000" dirty="0" smtClean="0">
                  <a:latin typeface="Cambria" pitchFamily="18" charset="0"/>
                </a:endParaRPr>
              </a:p>
              <a:p>
                <a:pPr marL="0" indent="0"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Podemos </a:t>
                </a:r>
                <a:r>
                  <a:rPr lang="pt-BR" sz="2000" dirty="0">
                    <a:latin typeface="Cambria" pitchFamily="18" charset="0"/>
                  </a:rPr>
                  <a:t>observar </a:t>
                </a:r>
                <a:r>
                  <a:rPr lang="pt-BR" sz="2000" dirty="0" smtClean="0">
                    <a:latin typeface="Cambria" pitchFamily="18" charset="0"/>
                  </a:rPr>
                  <a:t> que </a:t>
                </a:r>
                <a:endParaRPr lang="pt-BR" sz="2000" dirty="0">
                  <a:latin typeface="Cambria" pitchFamily="18" charset="0"/>
                </a:endParaRPr>
              </a:p>
              <a:p>
                <a:pPr marL="0" indent="0">
                  <a:buNone/>
                </a:pPr>
                <a:r>
                  <a:rPr lang="pt-BR" sz="200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pt-BR" sz="20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𝐴𝐷𝐵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~∆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𝐹𝐸𝐵</m:t>
                    </m:r>
                  </m:oMath>
                </a14:m>
                <a:endParaRPr lang="pt-BR" sz="2000" dirty="0" smtClean="0">
                  <a:latin typeface="Cambria" pitchFamily="18" charset="0"/>
                </a:endParaRPr>
              </a:p>
              <a:p>
                <a:pPr marL="0" indent="0"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além de</a:t>
                </a:r>
              </a:p>
              <a:p>
                <a:pPr marL="0" indent="0">
                  <a:buNone/>
                </a:pPr>
                <a:r>
                  <a:rPr lang="pt-BR" sz="200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pt-BR" sz="20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𝐶𝐵𝑀</m:t>
                    </m:r>
                    <m:r>
                      <a:rPr lang="pt-BR" sz="2000" i="1">
                        <a:latin typeface="Cambria Math"/>
                        <a:ea typeface="Cambria Math"/>
                      </a:rPr>
                      <m:t>~∆</m:t>
                    </m:r>
                    <m:r>
                      <a:rPr lang="pt-BR" sz="2000" i="1">
                        <a:latin typeface="Cambria Math"/>
                        <a:ea typeface="Cambria Math"/>
                      </a:rPr>
                      <m:t>𝐸𝐹𝑀</m:t>
                    </m:r>
                  </m:oMath>
                </a14:m>
                <a:endParaRPr lang="pt-BR" sz="2000" dirty="0" smtClean="0">
                  <a:latin typeface="Cambria" pitchFamily="18" charset="0"/>
                </a:endParaRPr>
              </a:p>
              <a:p>
                <a:pPr marL="0" indent="0">
                  <a:buNone/>
                </a:pPr>
                <a:r>
                  <a:rPr lang="pt-BR" sz="2000" dirty="0">
                    <a:latin typeface="Cambria" pitchFamily="18" charset="0"/>
                  </a:rPr>
                  <a:t> Aplicando </a:t>
                </a:r>
                <a:r>
                  <a:rPr lang="pt-BR" sz="2000" dirty="0" smtClean="0">
                    <a:latin typeface="Cambria" pitchFamily="18" charset="0"/>
                  </a:rPr>
                  <a:t>a  </a:t>
                </a:r>
                <a:r>
                  <a:rPr lang="pt-BR" sz="2000" dirty="0">
                    <a:latin typeface="Cambria" pitchFamily="18" charset="0"/>
                  </a:rPr>
                  <a:t>razão de semelhança de triângulos </a:t>
                </a:r>
                <a:r>
                  <a:rPr lang="pt-BR" sz="2000" dirty="0" smtClean="0">
                    <a:latin typeface="Cambria" pitchFamily="18" charset="0"/>
                  </a:rPr>
                  <a:t>em </a:t>
                </a:r>
                <a:r>
                  <a:rPr lang="pt-BR" sz="2000" dirty="0">
                    <a:latin typeface="Cambria" pitchFamily="18" charset="0"/>
                  </a:rPr>
                  <a:t>ambos os casos temos  o sistema:</a:t>
                </a:r>
              </a:p>
              <a:p>
                <a:pPr marL="0" indent="0"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pt-BR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sz="2000" i="1">
                                    <a:latin typeface="Cambria Math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pt-BR" sz="2000" i="1">
                                    <a:latin typeface="Cambria Math"/>
                                  </a:rPr>
                                  <m:t>20</m:t>
                                </m:r>
                              </m:den>
                            </m:f>
                            <m:r>
                              <a:rPr lang="pt-BR" sz="2000" i="1">
                                <a:latin typeface="Cambria Math"/>
                              </a:rPr>
                              <m:t>= </m:t>
                            </m:r>
                            <m:f>
                              <m:f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sz="2000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pt-BR" sz="2000" i="1">
                                    <a:latin typeface="Cambria Math"/>
                                  </a:rPr>
                                  <m:t>12</m:t>
                                </m:r>
                              </m:den>
                            </m:f>
                          </m:e>
                          <m:e>
                            <m:f>
                              <m:f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sz="2000" i="1">
                                    <a:latin typeface="Cambria Math"/>
                                  </a:rPr>
                                  <m:t>10−</m:t>
                                </m:r>
                                <m:r>
                                  <a:rPr lang="pt-BR" sz="2000" i="1">
                                    <a:latin typeface="Cambria Math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pt-BR" sz="2000" i="1">
                                    <a:latin typeface="Cambria Math"/>
                                  </a:rPr>
                                  <m:t>10</m:t>
                                </m:r>
                              </m:den>
                            </m:f>
                            <m:r>
                              <a:rPr lang="pt-BR" sz="2000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pt-BR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sz="2000" i="1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pt-BR" sz="2000" i="1">
                                    <a:latin typeface="Cambria Math"/>
                                  </a:rPr>
                                  <m:t>12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pt-BR" sz="2000" b="0" i="1" smtClean="0">
                        <a:latin typeface="Cambria Math"/>
                      </a:rPr>
                      <m:t>   </m:t>
                    </m:r>
                    <m:groupChr>
                      <m:groupChrPr>
                        <m:chr m:val="⇒"/>
                        <m:pos m:val="top"/>
                        <m:ctrlPr>
                          <a:rPr lang="pt-BR" sz="2000" i="1" smtClean="0">
                            <a:latin typeface="Cambria Math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pt-BR" sz="2000" b="0" i="1" smtClean="0">
                            <a:latin typeface="Cambria Math"/>
                          </a:rPr>
                          <m:t> </m:t>
                        </m:r>
                      </m:e>
                    </m:groupChr>
                    <m:r>
                      <a:rPr lang="pt-BR" sz="2000" b="0" i="1" smtClean="0">
                        <a:latin typeface="Cambria Math"/>
                      </a:rPr>
                      <m:t>   </m:t>
                    </m:r>
                    <m:d>
                      <m:dPr>
                        <m:begChr m:val="{"/>
                        <m:endChr m:val=""/>
                        <m:ctrlPr>
                          <a:rPr lang="pt-BR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pt-BR" sz="2000" b="0" i="1" smtClean="0">
                                <a:latin typeface="Cambria Math"/>
                              </a:rPr>
                              <m:t>12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𝑦</m:t>
                            </m:r>
                            <m:r>
                              <a:rPr lang="pt-BR" sz="2000" i="1">
                                <a:latin typeface="Cambria Math"/>
                              </a:rPr>
                              <m:t>=20</m:t>
                            </m:r>
                            <m:r>
                              <a:rPr lang="pt-BR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  <m:e>
                            <m:r>
                              <a:rPr lang="pt-BR" sz="2000" b="0" i="1" smtClean="0">
                                <a:latin typeface="Cambria Math"/>
                              </a:rPr>
                              <m:t>12(10−</m:t>
                            </m:r>
                            <m:r>
                              <a:rPr lang="pt-BR" sz="20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pt-BR" sz="2000" b="0" i="1" smtClean="0">
                                <a:latin typeface="Cambria Math"/>
                              </a:rPr>
                              <m:t>)=10</m:t>
                            </m:r>
                            <m:r>
                              <a:rPr lang="pt-BR" sz="2000" b="0" i="1" smtClean="0">
                                <a:latin typeface="Cambria Math"/>
                              </a:rPr>
                              <m:t>𝑥</m:t>
                            </m:r>
                          </m:e>
                        </m:eqArr>
                        <m:r>
                          <a:rPr lang="pt-BR" sz="2000" b="0" i="1" smtClean="0">
                            <a:latin typeface="Cambria Math"/>
                          </a:rPr>
                          <m:t>   </m:t>
                        </m:r>
                        <m:groupChr>
                          <m:groupChrPr>
                            <m:chr m:val="⇒"/>
                            <m:pos m:val="top"/>
                            <m:ctrlPr>
                              <a:rPr lang="pt-BR" sz="2000" b="0" i="1" smtClean="0">
                                <a:latin typeface="Cambria Math"/>
                              </a:rPr>
                            </m:ctrlPr>
                          </m:groupChrPr>
                          <m:e/>
                        </m:groupChr>
                        <m:r>
                          <a:rPr lang="pt-BR" sz="2000" b="0" i="1" smtClean="0">
                            <a:latin typeface="Cambria Math"/>
                          </a:rPr>
                          <m:t>   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pt-BR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pt-BR" sz="20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20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−12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=0</m:t>
                                </m:r>
                              </m:e>
                              <m:e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10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𝑥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+12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𝑦</m:t>
                                </m:r>
                                <m:r>
                                  <a:rPr lang="pt-BR" sz="2000" b="0" i="1" smtClean="0">
                                    <a:latin typeface="Cambria Math"/>
                                  </a:rPr>
                                  <m:t>=120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pt-BR" sz="2000" dirty="0" smtClean="0">
                  <a:latin typeface="Cambria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pos m:val="top"/>
                          <m:ctrlPr>
                            <a:rPr lang="pt-BR" sz="2000" i="1" smtClean="0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pt-BR" sz="2000" b="0" i="1" smtClean="0">
                          <a:latin typeface="Cambria Math"/>
                        </a:rPr>
                        <m:t>30</m:t>
                      </m:r>
                      <m:r>
                        <a:rPr lang="pt-BR" sz="2000" b="0" i="1" smtClean="0">
                          <a:latin typeface="Cambria Math"/>
                        </a:rPr>
                        <m:t>𝑥</m:t>
                      </m:r>
                      <m:r>
                        <a:rPr lang="pt-BR" sz="2000" b="0" i="1" smtClean="0">
                          <a:latin typeface="Cambria Math"/>
                        </a:rPr>
                        <m:t>=120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pt-BR" sz="2000" b="0" i="1" smtClean="0">
                          <a:latin typeface="Cambria Math"/>
                        </a:rPr>
                        <m:t>𝑥</m:t>
                      </m:r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120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/>
                            </a:rPr>
                            <m:t>30</m:t>
                          </m:r>
                        </m:den>
                      </m:f>
                      <m:r>
                        <a:rPr lang="pt-BR" sz="20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pt-BR" sz="2000" dirty="0">
                  <a:latin typeface="Cambria" pitchFamily="18" charset="0"/>
                </a:endParaRPr>
              </a:p>
              <a:p>
                <a:pPr marL="0" indent="0">
                  <a:buNone/>
                </a:pPr>
                <a:r>
                  <a:rPr lang="pt-BR" sz="2000" dirty="0">
                    <a:latin typeface="Cambria" pitchFamily="18" charset="0"/>
                  </a:rPr>
                  <a:t>Segue que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/>
                      </a:rPr>
                      <m:t>𝐸𝐹</m:t>
                    </m:r>
                    <m:r>
                      <a:rPr lang="pt-BR" sz="2000" i="1" dirty="0" smtClean="0">
                        <a:latin typeface="Cambria Math"/>
                      </a:rPr>
                      <m:t> = </m:t>
                    </m:r>
                    <m:r>
                      <a:rPr lang="pt-BR" sz="2000" i="1" dirty="0" smtClean="0">
                        <a:latin typeface="Cambria Math"/>
                      </a:rPr>
                      <m:t>𝑥</m:t>
                    </m:r>
                    <m:r>
                      <a:rPr lang="pt-BR" sz="2000" i="1" dirty="0" smtClean="0">
                        <a:latin typeface="Cambria Math"/>
                      </a:rPr>
                      <m:t> = 4</m:t>
                    </m:r>
                  </m:oMath>
                </a14:m>
                <a:r>
                  <a:rPr lang="pt-BR" sz="2000" dirty="0">
                    <a:latin typeface="Cambria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pt-BR" sz="2000" b="1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25975"/>
                <a:ext cx="7886700" cy="5250988"/>
              </a:xfrm>
              <a:blipFill rotWithShape="1">
                <a:blip r:embed="rId2" cstate="print"/>
                <a:stretch>
                  <a:fillRect l="-773" t="-11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:\PIC-OBMEP\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095" y="949490"/>
            <a:ext cx="3706813" cy="239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228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032734"/>
                <a:ext cx="7886700" cy="514422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dirty="0"/>
                  <a:t> </a:t>
                </a:r>
                <a:r>
                  <a:rPr lang="pt-BR" b="1" dirty="0" smtClean="0"/>
                  <a:t>7</a:t>
                </a:r>
                <a:r>
                  <a:rPr lang="pt-BR" b="1" dirty="0"/>
                  <a:t>. (exercício 11, caderno de questões “Semelhança de triângulos”) </a:t>
                </a:r>
                <a:r>
                  <a:rPr lang="pt-BR" dirty="0"/>
                  <a:t>Na figura </a:t>
                </a:r>
                <a:r>
                  <a:rPr lang="pt-BR" dirty="0" smtClean="0"/>
                  <a:t>abaixo </a:t>
                </a:r>
                <a:r>
                  <a:rPr lang="pt-BR" dirty="0"/>
                  <a:t>temos um triângulo inscrito. Se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𝐴𝐵</m:t>
                    </m:r>
                    <m:r>
                      <a:rPr lang="pt-BR" i="1" dirty="0" smtClean="0">
                        <a:latin typeface="Cambria Math"/>
                      </a:rPr>
                      <m:t>=10, </m:t>
                    </m:r>
                    <m:r>
                      <a:rPr lang="pt-BR" i="1" dirty="0" smtClean="0">
                        <a:latin typeface="Cambria Math"/>
                      </a:rPr>
                      <m:t>𝐴𝐶</m:t>
                    </m:r>
                    <m:r>
                      <a:rPr lang="pt-BR" i="1" dirty="0" smtClean="0">
                        <a:latin typeface="Cambria Math"/>
                      </a:rPr>
                      <m:t>=12 </m:t>
                    </m:r>
                    <m:r>
                      <a:rPr lang="pt-BR" i="1" dirty="0" smtClean="0">
                        <a:latin typeface="Cambria Math"/>
                      </a:rPr>
                      <m:t>𝑒</m:t>
                    </m:r>
                    <m:r>
                      <a:rPr lang="pt-BR" i="1" dirty="0" smtClean="0">
                        <a:latin typeface="Cambria Math"/>
                      </a:rPr>
                      <m:t> </m:t>
                    </m:r>
                    <m:r>
                      <a:rPr lang="pt-BR" i="1" dirty="0" smtClean="0">
                        <a:latin typeface="Cambria Math"/>
                      </a:rPr>
                      <m:t>𝐴𝐻</m:t>
                    </m:r>
                    <m:r>
                      <a:rPr lang="pt-BR" i="1" dirty="0" smtClean="0">
                        <a:latin typeface="Cambria Math"/>
                      </a:rPr>
                      <m:t>=4</m:t>
                    </m:r>
                  </m:oMath>
                </a14:m>
                <a:r>
                  <a:rPr lang="pt-BR" dirty="0"/>
                  <a:t>. Determine o raio da circunferência.</a:t>
                </a:r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032734"/>
                <a:ext cx="7886700" cy="5144229"/>
              </a:xfrm>
              <a:blipFill rotWithShape="1">
                <a:blip r:embed="rId2" cstate="print"/>
                <a:stretch>
                  <a:fillRect l="-1546" t="-1896" r="-17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 descr="H:\PIC-OBMEP\7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595" y="2632897"/>
            <a:ext cx="3613728" cy="3143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229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25975"/>
                <a:ext cx="7886700" cy="52509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sz="2000" b="1" dirty="0" smtClean="0">
                    <a:latin typeface="Cambria" pitchFamily="18" charset="0"/>
                  </a:rPr>
                  <a:t>7) </a:t>
                </a:r>
                <a:r>
                  <a:rPr lang="pt-BR" sz="2000" dirty="0" smtClean="0">
                    <a:latin typeface="Cambria" pitchFamily="18" charset="0"/>
                  </a:rPr>
                  <a:t>Traçando o diâmetro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𝐴𝐷</m:t>
                    </m:r>
                    <m:r>
                      <a:rPr lang="pt-BR" sz="2000" b="0" i="1" smtClean="0">
                        <a:latin typeface="Cambria Math"/>
                      </a:rPr>
                      <m:t>=2</m:t>
                    </m:r>
                    <m:r>
                      <a:rPr lang="pt-BR" sz="2000" b="0" i="1" smtClean="0">
                        <a:latin typeface="Cambria Math"/>
                      </a:rPr>
                      <m:t>𝑅</m:t>
                    </m:r>
                    <m:r>
                      <a:rPr lang="pt-BR" sz="2000" b="1" i="0" smtClean="0">
                        <a:latin typeface="Cambria Math"/>
                      </a:rPr>
                      <m:t>,</m:t>
                    </m:r>
                  </m:oMath>
                </a14:m>
                <a:r>
                  <a:rPr lang="pt-BR" sz="2000" dirty="0" smtClean="0">
                    <a:latin typeface="Cambria" pitchFamily="18" charset="0"/>
                  </a:rPr>
                  <a:t> onde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𝑅</m:t>
                    </m:r>
                  </m:oMath>
                </a14:m>
                <a:r>
                  <a:rPr lang="pt-BR" sz="2000" b="1" dirty="0" smtClean="0">
                    <a:latin typeface="Cambria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É o raio</a:t>
                </a:r>
                <a:r>
                  <a:rPr lang="pt-BR" sz="2000" dirty="0">
                    <a:latin typeface="Cambria" pitchFamily="18" charset="0"/>
                  </a:rPr>
                  <a:t> </a:t>
                </a:r>
                <a:r>
                  <a:rPr lang="pt-BR" sz="2000" dirty="0" smtClean="0">
                    <a:latin typeface="Cambria" pitchFamily="18" charset="0"/>
                  </a:rPr>
                  <a:t>da circunferência, e em seguida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𝐷𝐶</m:t>
                    </m:r>
                  </m:oMath>
                </a14:m>
                <a:r>
                  <a:rPr lang="pt-BR" sz="2000" b="1" dirty="0" smtClean="0">
                    <a:latin typeface="Cambria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Como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/>
                      </a:rPr>
                      <m:t>∠</m:t>
                    </m:r>
                    <m:r>
                      <a:rPr lang="pt-BR" sz="2000" i="1" dirty="0" smtClean="0">
                        <a:latin typeface="Cambria Math"/>
                      </a:rPr>
                      <m:t>𝐴𝐵𝐻</m:t>
                    </m:r>
                    <m:r>
                      <a:rPr lang="pt-BR" sz="2000" i="1" dirty="0" smtClean="0">
                        <a:latin typeface="Cambria Math"/>
                      </a:rPr>
                      <m:t> ≡ ∠</m:t>
                    </m:r>
                    <m:r>
                      <a:rPr lang="pt-BR" sz="2000" i="1" dirty="0" smtClean="0">
                        <a:latin typeface="Cambria Math"/>
                      </a:rPr>
                      <m:t>𝐴𝐷𝐶</m:t>
                    </m:r>
                  </m:oMath>
                </a14:m>
                <a:r>
                  <a:rPr lang="pt-BR" sz="2000" b="0" dirty="0" smtClean="0">
                    <a:latin typeface="Cambria" pitchFamily="18" charset="0"/>
                  </a:rPr>
                  <a:t>, pois ambos são </a:t>
                </a:r>
              </a:p>
              <a:p>
                <a:pPr marL="0" indent="0">
                  <a:buNone/>
                </a:pPr>
                <a:r>
                  <a:rPr lang="pt-BR" sz="2000" dirty="0">
                    <a:latin typeface="Cambria" pitchFamily="18" charset="0"/>
                  </a:rPr>
                  <a:t>â</a:t>
                </a:r>
                <a:r>
                  <a:rPr lang="pt-BR" sz="2000" dirty="0" smtClean="0">
                    <a:latin typeface="Cambria" pitchFamily="18" charset="0"/>
                  </a:rPr>
                  <a:t>ngulos inscritos que “olham” para o </a:t>
                </a:r>
              </a:p>
              <a:p>
                <a:pPr marL="0" indent="0"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Mesmo arco</a:t>
                </a:r>
                <a:r>
                  <a:rPr lang="pt-BR" sz="2000" b="0" dirty="0" smtClean="0">
                    <a:latin typeface="Cambria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Além disso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/>
                      </a:rPr>
                      <m:t>∠</m:t>
                    </m:r>
                    <m:r>
                      <a:rPr lang="pt-BR" sz="2000" i="1" dirty="0">
                        <a:latin typeface="Cambria Math"/>
                      </a:rPr>
                      <m:t>𝐴𝐶𝐷</m:t>
                    </m:r>
                    <m:r>
                      <a:rPr lang="pt-BR" sz="2000" i="1" dirty="0">
                        <a:latin typeface="Cambria Math"/>
                      </a:rPr>
                      <m:t> = ∠</m:t>
                    </m:r>
                    <m:r>
                      <a:rPr lang="pt-BR" sz="2000" i="1" dirty="0">
                        <a:latin typeface="Cambria Math"/>
                      </a:rPr>
                      <m:t>𝐴𝐻𝐵</m:t>
                    </m:r>
                    <m:r>
                      <a:rPr lang="pt-BR" sz="2000" i="1" dirty="0">
                        <a:latin typeface="Cambria Math"/>
                      </a:rPr>
                      <m:t> = 90°</m:t>
                    </m:r>
                  </m:oMath>
                </a14:m>
                <a:r>
                  <a:rPr lang="pt-BR" sz="2000" dirty="0">
                    <a:latin typeface="Cambria" pitchFamily="18" charset="0"/>
                  </a:rPr>
                  <a:t> e</a:t>
                </a:r>
                <a:r>
                  <a:rPr lang="pt-BR" sz="2000" dirty="0" smtClean="0">
                    <a:latin typeface="Cambria" pitchFamily="18" charset="0"/>
                  </a:rPr>
                  <a:t>,</a:t>
                </a:r>
              </a:p>
              <a:p>
                <a:pPr marL="0" indent="0"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portanto</a:t>
                </a:r>
                <a:r>
                  <a:rPr lang="pt-BR" sz="2000" dirty="0">
                    <a:latin typeface="Cambria" pitchFamily="18" charset="0"/>
                  </a:rPr>
                  <a:t>, </a:t>
                </a:r>
                <a:endParaRPr lang="pt-BR" sz="2000" dirty="0" smtClean="0">
                  <a:latin typeface="Cambria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pt-BR" sz="2000" b="0" i="1" smtClean="0">
                          <a:latin typeface="Cambria Math"/>
                          <a:ea typeface="Cambria Math"/>
                        </a:rPr>
                        <m:t>𝐴𝐶𝐷</m:t>
                      </m:r>
                      <m:r>
                        <a:rPr lang="pt-BR" sz="2000" b="0" i="1" smtClean="0">
                          <a:latin typeface="Cambria Math"/>
                          <a:ea typeface="Cambria Math"/>
                        </a:rPr>
                        <m:t>~∆</m:t>
                      </m:r>
                      <m:r>
                        <a:rPr lang="pt-BR" sz="2000" b="0" i="1" smtClean="0">
                          <a:latin typeface="Cambria Math"/>
                          <a:ea typeface="Cambria Math"/>
                        </a:rPr>
                        <m:t>𝐴𝐻𝐵</m:t>
                      </m:r>
                    </m:oMath>
                  </m:oMathPara>
                </a14:m>
                <a:endParaRPr lang="pt-BR" sz="2000" dirty="0">
                  <a:latin typeface="Cambria" pitchFamily="18" charset="0"/>
                </a:endParaRPr>
              </a:p>
              <a:p>
                <a:pPr marL="0" indent="0"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Aplicando </a:t>
                </a:r>
                <a:r>
                  <a:rPr lang="pt-BR" sz="2000" dirty="0">
                    <a:latin typeface="Cambria" pitchFamily="18" charset="0"/>
                  </a:rPr>
                  <a:t>a </a:t>
                </a:r>
                <a:r>
                  <a:rPr lang="pt-BR" sz="2000" dirty="0" smtClean="0">
                    <a:latin typeface="Cambria" pitchFamily="18" charset="0"/>
                  </a:rPr>
                  <a:t>razão </a:t>
                </a:r>
                <a:r>
                  <a:rPr lang="pt-BR" sz="2000" dirty="0">
                    <a:latin typeface="Cambria" pitchFamily="18" charset="0"/>
                  </a:rPr>
                  <a:t>de </a:t>
                </a:r>
                <a:r>
                  <a:rPr lang="pt-BR" sz="2000" dirty="0" smtClean="0">
                    <a:latin typeface="Cambria" pitchFamily="18" charset="0"/>
                  </a:rPr>
                  <a:t>semelhança temos,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𝐴𝐷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/>
                            </a:rPr>
                            <m:t>𝐴𝐵</m:t>
                          </m:r>
                        </m:den>
                      </m:f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/>
                            </a:rPr>
                            <m:t>𝐴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𝐶</m:t>
                          </m:r>
                        </m:num>
                        <m:den>
                          <m:r>
                            <a:rPr lang="pt-BR" sz="2000" i="1">
                              <a:latin typeface="Cambria Math"/>
                            </a:rPr>
                            <m:t>𝐴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𝐻</m:t>
                          </m:r>
                        </m:den>
                      </m:f>
                      <m:r>
                        <a:rPr lang="pt-BR" sz="2000" b="0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groupChrPr>
                        <m:e/>
                      </m:groupChr>
                      <m:f>
                        <m:fPr>
                          <m:ctrlPr>
                            <a:rPr lang="pt-B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𝑅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/>
                            </a:rPr>
                            <m:t>10</m:t>
                          </m:r>
                        </m:den>
                      </m:f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12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pt-BR" sz="2000" b="0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pt-BR" sz="2000" b="0" i="1" smtClean="0">
                          <a:latin typeface="Cambria Math"/>
                        </a:rPr>
                        <m:t>   8</m:t>
                      </m:r>
                      <m:r>
                        <a:rPr lang="pt-BR" sz="2000" b="0" i="1" smtClean="0">
                          <a:latin typeface="Cambria Math"/>
                        </a:rPr>
                        <m:t>𝑅</m:t>
                      </m:r>
                      <m:r>
                        <a:rPr lang="pt-BR" sz="2000" b="0" i="1" smtClean="0">
                          <a:latin typeface="Cambria Math"/>
                        </a:rPr>
                        <m:t>=120   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pt-BR" sz="2000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pt-BR" sz="2000" b="0" i="1" dirty="0" smtClean="0">
                  <a:latin typeface="Cambria Math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pos m:val="top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pt-BR" sz="2000" b="0" i="1" smtClean="0">
                          <a:latin typeface="Cambria Math"/>
                        </a:rPr>
                        <m:t>  </m:t>
                      </m:r>
                      <m:r>
                        <a:rPr lang="pt-BR" sz="2000" b="0" i="1" smtClean="0">
                          <a:latin typeface="Cambria Math"/>
                        </a:rPr>
                        <m:t>𝑅</m:t>
                      </m:r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120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  <m:r>
                        <a:rPr lang="pt-BR" sz="2000" b="0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pt-BR" sz="2000" b="0" i="1" smtClean="0">
                          <a:latin typeface="Cambria Math"/>
                        </a:rPr>
                        <m:t>   </m:t>
                      </m:r>
                      <m:r>
                        <a:rPr lang="pt-BR" sz="2000" b="0" i="1" smtClean="0">
                          <a:latin typeface="Cambria Math"/>
                        </a:rPr>
                        <m:t>𝑅</m:t>
                      </m:r>
                      <m:r>
                        <a:rPr lang="pt-BR" sz="2000" b="0" i="1" smtClean="0">
                          <a:latin typeface="Cambria Math"/>
                        </a:rPr>
                        <m:t>=15</m:t>
                      </m:r>
                    </m:oMath>
                  </m:oMathPara>
                </a14:m>
                <a:endParaRPr lang="pt-BR" sz="2000" dirty="0" smtClean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25975"/>
                <a:ext cx="7886700" cy="5250988"/>
              </a:xfrm>
              <a:blipFill rotWithShape="1">
                <a:blip r:embed="rId2" cstate="print"/>
                <a:stretch>
                  <a:fillRect l="-773" t="-11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:\PIC-OBMEP\7.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084" y="948975"/>
            <a:ext cx="3147641" cy="291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228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46673"/>
                <a:ext cx="7886700" cy="52302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b="1" dirty="0"/>
                  <a:t>8. (exercício 10, caderno de questões “Semelhança de triângulos”) </a:t>
                </a:r>
                <a:r>
                  <a:rPr lang="pt-BR" dirty="0"/>
                  <a:t>Determine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𝑥</m:t>
                    </m:r>
                  </m:oMath>
                </a14:m>
                <a:r>
                  <a:rPr lang="pt-BR" dirty="0"/>
                  <a:t> na figura abaixo, na qual existem três quadrados de lados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9, </m:t>
                    </m:r>
                    <m:r>
                      <a:rPr lang="pt-BR" i="1" dirty="0" smtClean="0">
                        <a:latin typeface="Cambria Math"/>
                      </a:rPr>
                      <m:t>𝑥</m:t>
                    </m:r>
                    <m:r>
                      <a:rPr lang="pt-BR" i="1" dirty="0" smtClean="0">
                        <a:latin typeface="Cambria Math"/>
                      </a:rPr>
                      <m:t> </m:t>
                    </m:r>
                    <m:r>
                      <a:rPr lang="pt-BR" i="1" dirty="0" smtClean="0">
                        <a:latin typeface="Cambria Math"/>
                      </a:rPr>
                      <m:t>𝑒</m:t>
                    </m:r>
                    <m:r>
                      <a:rPr lang="pt-BR" i="1" dirty="0" smtClean="0">
                        <a:latin typeface="Cambria Math"/>
                      </a:rPr>
                      <m:t> 4</m:t>
                    </m:r>
                  </m:oMath>
                </a14:m>
                <a:r>
                  <a:rPr lang="pt-BR" dirty="0"/>
                  <a:t>.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46673"/>
                <a:ext cx="7886700" cy="5230290"/>
              </a:xfrm>
              <a:blipFill rotWithShape="1">
                <a:blip r:embed="rId2" cstate="print"/>
                <a:stretch>
                  <a:fillRect l="-1546" t="-1865" r="-255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 descr="H:\PIC-OBMEP\8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018" y="2624137"/>
            <a:ext cx="4206482" cy="2786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839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205491"/>
          </a:xfrm>
        </p:spPr>
        <p:txBody>
          <a:bodyPr/>
          <a:lstStyle/>
          <a:p>
            <a:pPr algn="ctr"/>
            <a:r>
              <a:rPr lang="pt-BR" sz="4000" b="1" dirty="0" smtClean="0">
                <a:cs typeface="Arial" pitchFamily="34" charset="0"/>
              </a:rPr>
              <a:t>Semelhança de polígonos</a:t>
            </a:r>
            <a:endParaRPr lang="pt-BR" sz="4000" b="1" dirty="0"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7135" y="156744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Dois </a:t>
            </a:r>
            <a:r>
              <a:rPr lang="pt-BR" dirty="0"/>
              <a:t>polígonos são semelhantes se os ângulos internos forem ordenadamente congruentes e se os lados que formam ângulos congruentes forem </a:t>
            </a:r>
            <a:r>
              <a:rPr lang="pt-BR" dirty="0" smtClean="0"/>
              <a:t>proporcionais.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1026" name="Picture 2" descr="E:\PIC-OBMEP\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81090" y="3087584"/>
            <a:ext cx="4694711" cy="35210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41880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831273"/>
                <a:ext cx="7886700" cy="561702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sz="2000" b="1" dirty="0" smtClean="0">
                    <a:latin typeface="Cambria" pitchFamily="18" charset="0"/>
                  </a:rPr>
                  <a:t>8) </a:t>
                </a:r>
                <a:r>
                  <a:rPr lang="pt-BR" sz="2000" dirty="0" smtClean="0">
                    <a:latin typeface="Cambria" pitchFamily="18" charset="0"/>
                  </a:rPr>
                  <a:t>Nomeando alguns pontos </a:t>
                </a:r>
              </a:p>
              <a:p>
                <a:pPr marL="0" indent="0"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Importantes, podemos observar</a:t>
                </a:r>
              </a:p>
              <a:p>
                <a:pPr marL="0" indent="0">
                  <a:buNone/>
                </a:pPr>
                <a:r>
                  <a:rPr lang="pt-BR" sz="2000" dirty="0">
                    <a:latin typeface="Cambria" pitchFamily="18" charset="0"/>
                  </a:rPr>
                  <a:t>q</a:t>
                </a:r>
                <a:r>
                  <a:rPr lang="pt-BR" sz="2000" dirty="0" smtClean="0">
                    <a:latin typeface="Cambria" pitchFamily="18" charset="0"/>
                  </a:rPr>
                  <a:t>ue:</a:t>
                </a:r>
              </a:p>
              <a:p>
                <a:pPr marL="0" indent="0">
                  <a:buNone/>
                </a:pPr>
                <a:r>
                  <a:rPr lang="pt-BR" sz="2000" dirty="0" smtClean="0">
                    <a:ea typeface="Cambria Math"/>
                  </a:rPr>
                  <a:t>	</a:t>
                </a:r>
                <a14:m>
                  <m:oMath xmlns:m="http://schemas.openxmlformats.org/officeDocument/2006/math">
                    <m:r>
                      <a:rPr lang="pt-BR" sz="20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𝐴𝐵𝐶</m:t>
                    </m:r>
                    <m:r>
                      <a:rPr lang="pt-BR" sz="2000" i="1" smtClean="0">
                        <a:latin typeface="Cambria Math"/>
                        <a:ea typeface="Cambria Math"/>
                      </a:rPr>
                      <m:t>~∆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𝐶𝐷𝐸</m:t>
                    </m:r>
                  </m:oMath>
                </a14:m>
                <a:endParaRPr lang="pt-BR" sz="2000" dirty="0" smtClean="0">
                  <a:latin typeface="Cambria" pitchFamily="18" charset="0"/>
                </a:endParaRPr>
              </a:p>
              <a:p>
                <a:pPr marL="0" indent="0"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Aplicando a razão de semelhança</a:t>
                </a:r>
              </a:p>
              <a:p>
                <a:pPr marL="0" indent="0"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Temos:</a:t>
                </a:r>
              </a:p>
              <a:p>
                <a:pPr marL="0" indent="0">
                  <a:buNone/>
                </a:pPr>
                <a:endParaRPr lang="pt-BR" sz="2000" dirty="0" smtClean="0">
                  <a:latin typeface="Cambria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𝐴𝐵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/>
                            </a:rPr>
                            <m:t>𝐶𝐷</m:t>
                          </m:r>
                        </m:den>
                      </m:f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𝐵𝐶</m:t>
                          </m:r>
                        </m:num>
                        <m:den>
                          <m:r>
                            <a:rPr lang="pt-BR" sz="2000" i="1">
                              <a:latin typeface="Cambria Math"/>
                            </a:rPr>
                            <m:t>𝐷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𝐸</m:t>
                          </m:r>
                        </m:den>
                      </m:f>
                      <m:r>
                        <a:rPr lang="pt-BR" sz="2000" b="0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groupChrPr>
                        <m:e/>
                      </m:groupChr>
                      <m:f>
                        <m:fPr>
                          <m:ctrlPr>
                            <a:rPr lang="pt-B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9−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−4</m:t>
                          </m:r>
                        </m:den>
                      </m:f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pt-BR" sz="2000" b="0" i="1" smtClean="0">
                          <a:latin typeface="Cambria Math"/>
                        </a:rPr>
                        <m:t>  </m:t>
                      </m:r>
                      <m:groupChr>
                        <m:groupChrPr>
                          <m:chr m:val="⇒"/>
                          <m:vertJc m:val="bot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groupChrPr>
                        <m:e/>
                      </m:groupChr>
                    </m:oMath>
                  </m:oMathPara>
                </a14:m>
                <a:endParaRPr lang="pt-BR" sz="2000" b="0" dirty="0" smtClean="0">
                  <a:latin typeface="Cambria" pitchFamily="18" charset="0"/>
                </a:endParaRPr>
              </a:p>
              <a:p>
                <a:pPr marL="0" indent="0">
                  <a:buNone/>
                </a:pPr>
                <a:endParaRPr lang="pt-BR" sz="2000" dirty="0" smtClean="0">
                  <a:latin typeface="Cambria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/>
                        </a:rPr>
                        <m:t>4</m:t>
                      </m:r>
                      <m:d>
                        <m:d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9−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r>
                        <a:rPr lang="pt-BR" sz="20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pt-BR" sz="2000" b="0" i="0" smtClean="0">
                              <a:latin typeface="Cambria Math"/>
                            </a:rPr>
                            <m:t>x</m:t>
                          </m:r>
                          <m:r>
                            <a:rPr lang="pt-BR" sz="2000" b="0" i="0" smtClean="0">
                              <a:latin typeface="Cambria Math"/>
                            </a:rPr>
                            <m:t>−4</m:t>
                          </m:r>
                        </m:e>
                      </m:d>
                      <m:r>
                        <a:rPr lang="pt-BR" sz="2000" b="0" i="0" smtClean="0">
                          <a:latin typeface="Cambria Math"/>
                        </a:rPr>
                        <m:t>  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pt-BR" sz="2000" b="0" i="1" smtClean="0">
                          <a:latin typeface="Cambria Math"/>
                        </a:rPr>
                        <m:t>   36−4</m:t>
                      </m:r>
                      <m:r>
                        <a:rPr lang="pt-BR" sz="2000" b="0" i="1" smtClean="0">
                          <a:latin typeface="Cambria Math"/>
                        </a:rPr>
                        <m:t>𝑥</m:t>
                      </m:r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pt-BR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sz="2000" b="0" i="1" smtClean="0">
                          <a:latin typeface="Cambria Math"/>
                        </a:rPr>
                        <m:t>−4</m:t>
                      </m:r>
                      <m:r>
                        <a:rPr lang="pt-BR" sz="2000" b="0" i="1" smtClean="0">
                          <a:latin typeface="Cambria Math"/>
                        </a:rPr>
                        <m:t>𝑥</m:t>
                      </m:r>
                      <m:r>
                        <a:rPr lang="pt-BR" sz="2000" b="0" i="1" smtClean="0">
                          <a:latin typeface="Cambria Math"/>
                        </a:rPr>
                        <m:t>  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groupChrPr>
                        <m:e/>
                      </m:groupChr>
                    </m:oMath>
                  </m:oMathPara>
                </a14:m>
                <a:endParaRPr lang="pt-BR" sz="2000" b="0" dirty="0" smtClean="0">
                  <a:latin typeface="Cambria" pitchFamily="18" charset="0"/>
                </a:endParaRPr>
              </a:p>
              <a:p>
                <a:pPr marL="0" indent="0">
                  <a:buNone/>
                </a:pPr>
                <a:endParaRPr lang="pt-BR" sz="2000" dirty="0" smtClean="0">
                  <a:latin typeface="Cambria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t-BR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pt-BR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sz="2000" b="0" i="1" smtClean="0">
                          <a:latin typeface="Cambria Math"/>
                        </a:rPr>
                        <m:t>=36   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pt-BR" sz="2000" b="0" i="1" smtClean="0">
                          <a:latin typeface="Cambria Math"/>
                        </a:rPr>
                        <m:t>   </m:t>
                      </m:r>
                      <m:r>
                        <a:rPr lang="pt-BR" sz="2000" b="0" i="1" smtClean="0">
                          <a:latin typeface="Cambria Math"/>
                        </a:rPr>
                        <m:t>𝑥</m:t>
                      </m:r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36</m:t>
                          </m:r>
                        </m:e>
                      </m:rad>
                      <m:r>
                        <a:rPr lang="pt-BR" sz="2000" b="0" i="1" smtClean="0">
                          <a:latin typeface="Cambria Math"/>
                        </a:rPr>
                        <m:t>    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pt-BR" sz="2000" b="0" i="1" smtClean="0">
                          <a:latin typeface="Cambria Math"/>
                        </a:rPr>
                        <m:t>   </m:t>
                      </m:r>
                      <m:r>
                        <a:rPr lang="pt-BR" sz="2000" b="0" i="1" smtClean="0">
                          <a:latin typeface="Cambria Math"/>
                        </a:rPr>
                        <m:t>𝑥</m:t>
                      </m:r>
                      <m:r>
                        <a:rPr lang="pt-BR" sz="2000" b="0" i="1" smtClean="0">
                          <a:latin typeface="Cambria Math"/>
                        </a:rPr>
                        <m:t>=±6</m:t>
                      </m:r>
                    </m:oMath>
                  </m:oMathPara>
                </a14:m>
                <a:endParaRPr lang="pt-BR" sz="2000" dirty="0" smtClean="0">
                  <a:latin typeface="Cambria" pitchFamily="18" charset="0"/>
                </a:endParaRPr>
              </a:p>
              <a:p>
                <a:pPr marL="0" indent="0"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Como estamos falando em medida, e sabemos que não há medida negativa temos que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𝑥</m:t>
                    </m:r>
                    <m:r>
                      <a:rPr lang="pt-BR" sz="2000" b="0" i="1" smtClean="0">
                        <a:latin typeface="Cambria Math"/>
                      </a:rPr>
                      <m:t>=6</m:t>
                    </m:r>
                  </m:oMath>
                </a14:m>
                <a:r>
                  <a:rPr lang="pt-BR" sz="2000" dirty="0" smtClean="0">
                    <a:latin typeface="Cambria" pitchFamily="18" charset="0"/>
                  </a:rPr>
                  <a:t>.</a:t>
                </a:r>
                <a:endParaRPr lang="pt-BR" sz="2000" dirty="0">
                  <a:latin typeface="Cambria" pitchFamily="18" charset="0"/>
                </a:endParaRP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831273"/>
                <a:ext cx="7886700" cy="5617028"/>
              </a:xfrm>
              <a:blipFill rotWithShape="1">
                <a:blip r:embed="rId2"/>
                <a:stretch>
                  <a:fillRect l="-773" t="-1085" b="-1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H:\PIC-OBMEP\8.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684" y="985652"/>
            <a:ext cx="4212014" cy="2278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2282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032734"/>
                <a:ext cx="7886700" cy="514422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b="1" dirty="0"/>
                  <a:t>9. (exercício 14, caderno de questões “Semelhança de triângulos”)</a:t>
                </a:r>
                <a:r>
                  <a:rPr lang="pt-BR" dirty="0"/>
                  <a:t> Na figura abaixo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𝐷𝐸</m:t>
                    </m:r>
                    <m:r>
                      <a:rPr lang="pt-BR" i="1" dirty="0" smtClean="0">
                        <a:latin typeface="Cambria Math"/>
                      </a:rPr>
                      <m:t>//</m:t>
                    </m:r>
                    <m:r>
                      <a:rPr lang="pt-BR" i="1" dirty="0" smtClean="0">
                        <a:latin typeface="Cambria Math"/>
                      </a:rPr>
                      <m:t>𝐴𝐶</m:t>
                    </m:r>
                    <m:r>
                      <a:rPr lang="pt-BR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pt-BR" dirty="0"/>
                  <a:t>e os ângulos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𝐴𝐶𝐷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𝐵𝐶𝐷</m:t>
                    </m:r>
                  </m:oMath>
                </a14:m>
                <a:r>
                  <a:rPr lang="pt-BR" dirty="0"/>
                  <a:t> são congruentes,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𝐵𝐶</m:t>
                    </m:r>
                    <m:r>
                      <a:rPr lang="pt-BR" i="1" dirty="0" smtClean="0">
                        <a:latin typeface="Cambria Math"/>
                      </a:rPr>
                      <m:t>=</m:t>
                    </m:r>
                    <m:r>
                      <a:rPr lang="pt-BR" i="1" dirty="0" smtClean="0">
                        <a:latin typeface="Cambria Math"/>
                      </a:rPr>
                      <m:t>𝑚</m:t>
                    </m:r>
                    <m:r>
                      <a:rPr lang="pt-BR" i="1" dirty="0" smtClean="0">
                        <a:latin typeface="Cambria Math"/>
                      </a:rPr>
                      <m:t> </m:t>
                    </m:r>
                    <m:r>
                      <a:rPr lang="pt-BR" i="1" dirty="0" smtClean="0">
                        <a:latin typeface="Cambria Math"/>
                      </a:rPr>
                      <m:t>𝑒</m:t>
                    </m:r>
                    <m:r>
                      <a:rPr lang="pt-BR" i="1" dirty="0" smtClean="0">
                        <a:latin typeface="Cambria Math"/>
                      </a:rPr>
                      <m:t> </m:t>
                    </m:r>
                    <m:r>
                      <a:rPr lang="pt-BR" i="1" dirty="0" smtClean="0">
                        <a:latin typeface="Cambria Math"/>
                      </a:rPr>
                      <m:t>𝐴𝐶</m:t>
                    </m:r>
                    <m:r>
                      <a:rPr lang="pt-BR" i="1" dirty="0" smtClean="0">
                        <a:latin typeface="Cambria Math"/>
                      </a:rPr>
                      <m:t>=</m:t>
                    </m:r>
                    <m:r>
                      <a:rPr lang="pt-BR" i="1" dirty="0" smtClean="0">
                        <a:latin typeface="Cambria Math"/>
                      </a:rPr>
                      <m:t>𝑛</m:t>
                    </m:r>
                    <m:r>
                      <a:rPr lang="pt-BR" i="1" dirty="0" smtClean="0">
                        <a:latin typeface="Cambria Math"/>
                      </a:rPr>
                      <m:t>. </m:t>
                    </m:r>
                  </m:oMath>
                </a14:m>
                <a:r>
                  <a:rPr lang="pt-BR" dirty="0"/>
                  <a:t>Determine a medida de </a:t>
                </a:r>
                <a14:m>
                  <m:oMath xmlns:m="http://schemas.openxmlformats.org/officeDocument/2006/math">
                    <m:r>
                      <a:rPr lang="pt-BR" i="1" dirty="0" smtClean="0">
                        <a:latin typeface="Cambria Math"/>
                      </a:rPr>
                      <m:t>𝐷𝐸</m:t>
                    </m:r>
                  </m:oMath>
                </a14:m>
                <a:r>
                  <a:rPr lang="pt-BR" dirty="0"/>
                  <a:t>, em função de m e n.</a:t>
                </a:r>
              </a:p>
              <a:p>
                <a:pPr marL="0" indent="0"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032734"/>
                <a:ext cx="7886700" cy="5144229"/>
              </a:xfrm>
              <a:blipFill rotWithShape="1">
                <a:blip r:embed="rId2" cstate="print"/>
                <a:stretch>
                  <a:fillRect l="-1546" t="-1896" r="-108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 descr="H:\PIC-OBMEP\9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170" y="2849712"/>
            <a:ext cx="3290831" cy="24645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839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760020"/>
                <a:ext cx="7886700" cy="5913912"/>
              </a:xfrm>
            </p:spPr>
            <p:txBody>
              <a:bodyPr/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pt-BR" sz="2000" b="1" dirty="0" smtClean="0">
                    <a:latin typeface="Cambria" pitchFamily="18" charset="0"/>
                  </a:rPr>
                  <a:t>9) </a:t>
                </a:r>
                <a:r>
                  <a:rPr lang="pt-BR" sz="2000" dirty="0"/>
                  <a:t>Como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/>
                      </a:rPr>
                      <m:t>𝐷𝐸</m:t>
                    </m:r>
                    <m:r>
                      <a:rPr lang="pt-BR" sz="2000" i="1" dirty="0" smtClean="0">
                        <a:latin typeface="Cambria Math"/>
                      </a:rPr>
                      <m:t>//</m:t>
                    </m:r>
                    <m:r>
                      <a:rPr lang="pt-BR" sz="2000" i="1" dirty="0" smtClean="0">
                        <a:latin typeface="Cambria Math"/>
                      </a:rPr>
                      <m:t>𝐴𝐶</m:t>
                    </m:r>
                  </m:oMath>
                </a14:m>
                <a:r>
                  <a:rPr lang="pt-BR" sz="2000" dirty="0"/>
                  <a:t>, então </a:t>
                </a:r>
                <a:endParaRPr lang="pt-BR" sz="20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pt-BR" sz="2000" dirty="0" smtClean="0"/>
                  <a:t>	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/>
                      </a:rPr>
                      <m:t>∠</m:t>
                    </m:r>
                    <m:r>
                      <a:rPr lang="pt-BR" sz="2000" i="1" dirty="0" smtClean="0">
                        <a:latin typeface="Cambria Math"/>
                      </a:rPr>
                      <m:t>𝐷𝐸𝐵</m:t>
                    </m:r>
                    <m:r>
                      <a:rPr lang="pt-BR" sz="2000" i="1" dirty="0" smtClean="0">
                        <a:latin typeface="Cambria Math"/>
                      </a:rPr>
                      <m:t> = ∠</m:t>
                    </m:r>
                    <m:r>
                      <a:rPr lang="pt-BR" sz="2000" i="1" dirty="0" smtClean="0">
                        <a:latin typeface="Cambria Math"/>
                      </a:rPr>
                      <m:t>𝐴𝐶𝐵</m:t>
                    </m:r>
                    <m:r>
                      <a:rPr lang="pt-BR" sz="2000" i="1" dirty="0" smtClean="0">
                        <a:latin typeface="Cambria Math"/>
                      </a:rPr>
                      <m:t> = 2</m:t>
                    </m:r>
                    <m:r>
                      <a:rPr lang="pt-BR" sz="2000" i="1" dirty="0" smtClean="0">
                        <a:latin typeface="Cambria Math"/>
                      </a:rPr>
                      <m:t>𝛼</m:t>
                    </m:r>
                  </m:oMath>
                </a14:m>
                <a:endParaRPr lang="pt-BR" sz="20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pt-BR" sz="2000" dirty="0" smtClean="0"/>
                  <a:t>Pelo </a:t>
                </a:r>
                <a:r>
                  <a:rPr lang="pt-BR" sz="2000" dirty="0"/>
                  <a:t>Teorema do Angulo Externo</a:t>
                </a:r>
                <a:r>
                  <a:rPr lang="pt-BR" sz="2000" dirty="0" smtClean="0"/>
                  <a:t>,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pt-BR" sz="2000" dirty="0" smtClean="0"/>
                  <a:t> 	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/>
                      </a:rPr>
                      <m:t>∠</m:t>
                    </m:r>
                    <m:r>
                      <a:rPr lang="pt-BR" sz="2000" i="1" dirty="0" smtClean="0">
                        <a:latin typeface="Cambria Math"/>
                      </a:rPr>
                      <m:t>𝐶𝐷𝐸</m:t>
                    </m:r>
                    <m:r>
                      <a:rPr lang="pt-BR" sz="2000" i="1" dirty="0" smtClean="0">
                        <a:latin typeface="Cambria Math"/>
                      </a:rPr>
                      <m:t> = </m:t>
                    </m:r>
                    <m:r>
                      <a:rPr lang="pt-BR" sz="2000" i="1" dirty="0" smtClean="0">
                        <a:latin typeface="Cambria Math"/>
                      </a:rPr>
                      <m:t>𝛼</m:t>
                    </m:r>
                  </m:oMath>
                </a14:m>
                <a:r>
                  <a:rPr lang="pt-BR" sz="2000" dirty="0"/>
                  <a:t> </a:t>
                </a:r>
                <a:endParaRPr lang="pt-BR" sz="20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pt-BR" sz="2000" dirty="0" smtClean="0"/>
                  <a:t>e</a:t>
                </a:r>
                <a:r>
                  <a:rPr lang="pt-BR" sz="2000" dirty="0"/>
                  <a:t>, por consequência</a:t>
                </a:r>
                <a:r>
                  <a:rPr lang="pt-BR" sz="2000" dirty="0" smtClean="0"/>
                  <a:t>,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/>
                      </a:rPr>
                      <m:t>𝐶𝐸</m:t>
                    </m:r>
                    <m:r>
                      <a:rPr lang="pt-BR" sz="2000" i="1" dirty="0" smtClean="0">
                        <a:latin typeface="Cambria Math"/>
                      </a:rPr>
                      <m:t> ≡ </m:t>
                    </m:r>
                    <m:r>
                      <a:rPr lang="pt-BR" sz="2000" i="1" dirty="0" smtClean="0">
                        <a:latin typeface="Cambria Math"/>
                      </a:rPr>
                      <m:t>𝐷𝐸</m:t>
                    </m:r>
                  </m:oMath>
                </a14:m>
                <a:r>
                  <a:rPr lang="pt-BR" sz="2000" dirty="0" smtClean="0"/>
                  <a:t>,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pt-BR" sz="2000" dirty="0" smtClean="0"/>
                  <a:t> </a:t>
                </a:r>
                <a:r>
                  <a:rPr lang="pt-BR" sz="2000" dirty="0"/>
                  <a:t>pois  o triangulo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/>
                      </a:rPr>
                      <m:t>𝐶𝐷𝐸</m:t>
                    </m:r>
                  </m:oMath>
                </a14:m>
                <a:r>
                  <a:rPr lang="pt-BR" sz="2000" dirty="0"/>
                  <a:t> é isósceles. </a:t>
                </a:r>
                <a:endParaRPr lang="pt-BR" sz="2000" dirty="0" smtClean="0"/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pt-BR" sz="2000" dirty="0" smtClean="0"/>
                  <a:t>Como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/>
                      </a:rPr>
                      <m:t>𝐷𝐸</m:t>
                    </m:r>
                    <m:r>
                      <a:rPr lang="pt-BR" sz="2000" i="1" dirty="0" smtClean="0">
                        <a:latin typeface="Cambria Math"/>
                      </a:rPr>
                      <m:t>//</m:t>
                    </m:r>
                    <m:r>
                      <a:rPr lang="pt-BR" sz="2000" i="1" dirty="0" smtClean="0">
                        <a:latin typeface="Cambria Math"/>
                      </a:rPr>
                      <m:t>𝐴𝐶</m:t>
                    </m:r>
                  </m:oMath>
                </a14:m>
                <a:r>
                  <a:rPr lang="pt-BR" sz="2000" dirty="0"/>
                  <a:t>, temos, </a:t>
                </a:r>
                <a:r>
                  <a:rPr lang="pt-BR" sz="2000" dirty="0" smtClean="0"/>
                  <a:t>que</a:t>
                </a:r>
                <a14:m>
                  <m:oMath xmlns:m="http://schemas.openxmlformats.org/officeDocument/2006/math">
                    <m:r>
                      <a:rPr lang="pt-BR" sz="2000" b="0" i="0" dirty="0" smtClean="0">
                        <a:latin typeface="Cambria Math"/>
                      </a:rPr>
                      <m:t> </m:t>
                    </m:r>
                    <m:r>
                      <a:rPr lang="pt-BR" sz="2000" i="1" dirty="0">
                        <a:latin typeface="Cambria Math"/>
                      </a:rPr>
                      <m:t>∠</m:t>
                    </m:r>
                    <m:r>
                      <a:rPr lang="pt-BR" sz="2000" b="0" i="1" dirty="0" smtClean="0">
                        <a:latin typeface="Cambria Math"/>
                      </a:rPr>
                      <m:t>𝐶𝐴𝐷</m:t>
                    </m:r>
                    <m:r>
                      <a:rPr lang="pt-BR" sz="2000" b="0" i="1" dirty="0" smtClean="0">
                        <a:latin typeface="Cambria Math"/>
                        <a:ea typeface="Cambria Math"/>
                      </a:rPr>
                      <m:t>≡</m:t>
                    </m:r>
                    <m:r>
                      <a:rPr lang="pt-BR" sz="2000" i="1" dirty="0">
                        <a:latin typeface="Cambria Math"/>
                      </a:rPr>
                      <m:t>∠</m:t>
                    </m:r>
                    <m:r>
                      <a:rPr lang="pt-BR" sz="2000" b="0" i="1" dirty="0" smtClean="0">
                        <a:latin typeface="Cambria Math"/>
                      </a:rPr>
                      <m:t>𝐵𝐷𝐸</m:t>
                    </m:r>
                  </m:oMath>
                </a14:m>
                <a:r>
                  <a:rPr lang="pt-BR" sz="2000" b="1" dirty="0" smtClean="0">
                    <a:latin typeface="Cambria" pitchFamily="18" charset="0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Assim, podemos observar s seguinte semelhança de triângulos: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pt-BR" sz="2000" b="0" i="1" smtClean="0">
                          <a:latin typeface="Cambria Math"/>
                          <a:ea typeface="Cambria Math"/>
                        </a:rPr>
                        <m:t>𝐴𝐵𝐶</m:t>
                      </m:r>
                      <m:r>
                        <a:rPr lang="pt-BR" sz="2000" b="0" i="1" smtClean="0">
                          <a:latin typeface="Cambria Math"/>
                          <a:ea typeface="Cambria Math"/>
                        </a:rPr>
                        <m:t>~∆</m:t>
                      </m:r>
                      <m:r>
                        <a:rPr lang="pt-BR" sz="2000" b="0" i="1" smtClean="0">
                          <a:latin typeface="Cambria Math"/>
                          <a:ea typeface="Cambria Math"/>
                        </a:rPr>
                        <m:t>𝐵𝐷𝐸</m:t>
                      </m:r>
                    </m:oMath>
                  </m:oMathPara>
                </a14:m>
                <a:endParaRPr lang="pt-BR" sz="2000" dirty="0" smtClean="0">
                  <a:latin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Logo temos a razão de semelhança: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𝐷𝐸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/>
                            </a:rPr>
                            <m:t>𝐴𝐶</m:t>
                          </m:r>
                        </m:den>
                      </m:f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𝐵𝐸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/>
                            </a:rPr>
                            <m:t>𝐵𝐶</m:t>
                          </m:r>
                        </m:den>
                      </m:f>
                      <m:r>
                        <a:rPr lang="pt-BR" sz="2000" b="0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pt-BR" sz="2000" b="0" i="1" smtClean="0">
                          <a:latin typeface="Cambria Math"/>
                        </a:rPr>
                        <m:t>   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𝑥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/>
                            </a:rPr>
                            <m:t>𝑚</m:t>
                          </m:r>
                        </m:den>
                      </m:f>
                      <m:r>
                        <a:rPr lang="pt-BR" sz="2000" b="0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groupChrPr>
                        <m:e/>
                      </m:groupChr>
                    </m:oMath>
                  </m:oMathPara>
                </a14:m>
                <a:endParaRPr lang="pt-BR" sz="2000" b="0" dirty="0" smtClean="0">
                  <a:latin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000" b="0" i="1" smtClean="0">
                          <a:latin typeface="Cambria Math"/>
                        </a:rPr>
                        <m:t>𝑚𝑥</m:t>
                      </m:r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r>
                        <a:rPr lang="pt-BR" sz="2000" b="0" i="1" smtClean="0">
                          <a:latin typeface="Cambria Math"/>
                        </a:rPr>
                        <m:t>𝑛</m:t>
                      </m:r>
                      <m:d>
                        <m:d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pt-BR" sz="2000" b="0" i="1" smtClean="0">
                          <a:latin typeface="Cambria Math"/>
                        </a:rPr>
                        <m:t>  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pt-BR" sz="2000" b="0" i="1" smtClean="0">
                          <a:latin typeface="Cambria Math"/>
                        </a:rPr>
                        <m:t>   </m:t>
                      </m:r>
                      <m:r>
                        <a:rPr lang="pt-BR" sz="2000" b="0" i="1" smtClean="0">
                          <a:latin typeface="Cambria Math"/>
                        </a:rPr>
                        <m:t>𝑚𝑥</m:t>
                      </m:r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r>
                        <a:rPr lang="pt-BR" sz="2000" b="0" i="1" smtClean="0">
                          <a:latin typeface="Cambria Math"/>
                        </a:rPr>
                        <m:t>𝑚𝑛</m:t>
                      </m:r>
                      <m:r>
                        <a:rPr lang="pt-BR" sz="2000" b="0" i="1" smtClean="0">
                          <a:latin typeface="Cambria Math"/>
                        </a:rPr>
                        <m:t>−</m:t>
                      </m:r>
                      <m:r>
                        <a:rPr lang="pt-BR" sz="2000" b="0" i="1" smtClean="0">
                          <a:latin typeface="Cambria Math"/>
                        </a:rPr>
                        <m:t>𝑛𝑥</m:t>
                      </m:r>
                      <m:r>
                        <a:rPr lang="pt-BR" sz="2000" b="0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pt-BR" sz="2000" b="0" i="1" smtClean="0">
                          <a:latin typeface="Cambria Math"/>
                        </a:rPr>
                        <m:t>   </m:t>
                      </m:r>
                      <m:r>
                        <a:rPr lang="pt-BR" sz="2000" b="0" i="1" smtClean="0">
                          <a:latin typeface="Cambria Math"/>
                        </a:rPr>
                        <m:t>𝑚𝑥</m:t>
                      </m:r>
                      <m:r>
                        <a:rPr lang="pt-BR" sz="2000" b="0" i="1" smtClean="0">
                          <a:latin typeface="Cambria Math"/>
                        </a:rPr>
                        <m:t>+</m:t>
                      </m:r>
                      <m:r>
                        <a:rPr lang="pt-BR" sz="2000" b="0" i="1" smtClean="0">
                          <a:latin typeface="Cambria Math"/>
                        </a:rPr>
                        <m:t>𝑛𝑥</m:t>
                      </m:r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r>
                        <a:rPr lang="pt-BR" sz="2000" b="0" i="1" smtClean="0">
                          <a:latin typeface="Cambria Math"/>
                        </a:rPr>
                        <m:t>𝑚𝑛</m:t>
                      </m:r>
                      <m:r>
                        <a:rPr lang="pt-BR" sz="2000" b="0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groupChrPr>
                        <m:e/>
                      </m:groupChr>
                    </m:oMath>
                  </m:oMathPara>
                </a14:m>
                <a:endParaRPr lang="pt-BR" sz="2000" b="0" dirty="0" smtClean="0">
                  <a:latin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pos m:val="top"/>
                          <m:ctrlPr>
                            <a:rPr lang="pt-BR" sz="2000" i="1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pt-BR" sz="2000" b="0" i="1" smtClean="0">
                          <a:latin typeface="Cambria Math"/>
                        </a:rPr>
                        <m:t>𝑥</m:t>
                      </m:r>
                      <m:d>
                        <m:d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r>
                        <a:rPr lang="pt-BR" sz="2000" b="0" i="1" smtClean="0">
                          <a:latin typeface="Cambria Math"/>
                        </a:rPr>
                        <m:t>𝑚𝑛</m:t>
                      </m:r>
                      <m:r>
                        <a:rPr lang="pt-BR" sz="2000" b="0" i="1" smtClean="0">
                          <a:latin typeface="Cambria Math"/>
                        </a:rPr>
                        <m:t>   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pt-BR" sz="2000" i="1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pt-BR" sz="2000" b="0" i="1" smtClean="0">
                          <a:latin typeface="Cambria Math"/>
                        </a:rPr>
                        <m:t>   </m:t>
                      </m:r>
                      <m:r>
                        <a:rPr lang="pt-BR" sz="2000" b="0" i="1" smtClean="0">
                          <a:latin typeface="Cambria Math"/>
                        </a:rPr>
                        <m:t>𝑥</m:t>
                      </m:r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𝑚𝑛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/>
                            </a:rPr>
                            <m:t>𝑚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pt-BR" sz="2000" b="0" i="1" smtClean="0">
                          <a:latin typeface="Cambria Math"/>
                        </a:rPr>
                        <m:t>    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pt-BR" sz="2000" i="1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pt-BR" sz="2000" b="0" i="1" smtClean="0">
                          <a:latin typeface="Cambria Math"/>
                        </a:rPr>
                        <m:t>   </m:t>
                      </m:r>
                      <m:r>
                        <a:rPr lang="pt-BR" sz="2000" b="0" i="1" smtClean="0">
                          <a:latin typeface="Cambria Math"/>
                        </a:rPr>
                        <m:t>𝐷𝐸</m:t>
                      </m:r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/>
                            </a:rPr>
                            <m:t>𝑚𝑛</m:t>
                          </m:r>
                        </m:num>
                        <m:den>
                          <m:r>
                            <a:rPr lang="pt-BR" sz="2000" i="1">
                              <a:latin typeface="Cambria Math"/>
                            </a:rPr>
                            <m:t>𝑚</m:t>
                          </m:r>
                          <m:r>
                            <a:rPr lang="pt-BR" sz="2000" i="1">
                              <a:latin typeface="Cambria Math"/>
                            </a:rPr>
                            <m:t>+</m:t>
                          </m:r>
                          <m:r>
                            <a:rPr lang="pt-BR" sz="2000" i="1">
                              <a:latin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pt-BR" sz="2000" b="0" dirty="0" smtClean="0">
                  <a:latin typeface="Cambria" pitchFamily="18" charset="0"/>
                </a:endParaRPr>
              </a:p>
            </p:txBody>
          </p:sp>
        </mc:Choice>
        <mc:Fallback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760020"/>
                <a:ext cx="7886700" cy="5913912"/>
              </a:xfrm>
              <a:blipFill rotWithShape="1">
                <a:blip r:embed="rId2"/>
                <a:stretch>
                  <a:fillRect l="-773" t="-10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 descr="H:\PIC-OBMEP\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280" y="773246"/>
            <a:ext cx="3866236" cy="268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228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365760" y="882127"/>
                <a:ext cx="8412480" cy="5294836"/>
              </a:xfrm>
            </p:spPr>
            <p:txBody>
              <a:bodyPr/>
              <a:lstStyle/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pt-BR" sz="2000" b="1" dirty="0" smtClean="0">
                    <a:latin typeface="Cambria" pitchFamily="18" charset="0"/>
                  </a:rPr>
                  <a:t>Uma propriedade importante: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A razão entre as áreas de triângulos semelhantes é igual ao quadrado da razão de semelhança.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Observe:				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pt-BR" sz="2000" dirty="0">
                    <a:latin typeface="Cambria" pitchFamily="18" charset="0"/>
                  </a:rPr>
                  <a:t>	</a:t>
                </a:r>
                <a:r>
                  <a:rPr lang="pt-BR" sz="2000" dirty="0" smtClean="0">
                    <a:latin typeface="Cambria" pitchFamily="18" charset="0"/>
                  </a:rPr>
                  <a:t>			       Como os triângulos são semelhantes a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pt-BR" sz="2000" dirty="0">
                    <a:latin typeface="Cambria" pitchFamily="18" charset="0"/>
                  </a:rPr>
                  <a:t>	</a:t>
                </a:r>
                <a:r>
                  <a:rPr lang="pt-BR" sz="2000" dirty="0" smtClean="0">
                    <a:latin typeface="Cambria" pitchFamily="18" charset="0"/>
                  </a:rPr>
                  <a:t>			      razão entre a bases é a mesma razão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pt-BR" sz="2000" dirty="0">
                    <a:latin typeface="Cambria" pitchFamily="18" charset="0"/>
                  </a:rPr>
                  <a:t>	</a:t>
                </a:r>
                <a:r>
                  <a:rPr lang="pt-BR" sz="2000" dirty="0" smtClean="0">
                    <a:latin typeface="Cambria" pitchFamily="18" charset="0"/>
                  </a:rPr>
                  <a:t>			      entre as alturas, isto é: 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pt-BR" sz="2000" b="0" dirty="0" smtClean="0"/>
                  <a:t>						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𝑘</m:t>
                    </m:r>
                    <m:r>
                      <a:rPr lang="pt-BR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2000" b="0" i="1" smtClean="0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pt-BR" sz="2000" b="0" i="1" smtClean="0">
                            <a:latin typeface="Cambria Math"/>
                          </a:rPr>
                          <m:t>𝑎</m:t>
                        </m:r>
                        <m:r>
                          <a:rPr lang="pt-BR" sz="2000" b="0" i="1" smtClean="0">
                            <a:latin typeface="Cambria Math"/>
                          </a:rPr>
                          <m:t>′</m:t>
                        </m:r>
                      </m:den>
                    </m:f>
                    <m:r>
                      <a:rPr lang="pt-BR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2000" b="0" i="1" smtClean="0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pt-BR" sz="2000" b="0" i="1" smtClean="0">
                            <a:latin typeface="Cambria Math"/>
                          </a:rPr>
                          <m:t>h</m:t>
                        </m:r>
                        <m:r>
                          <a:rPr lang="pt-BR" sz="2000" b="0" i="1" smtClean="0">
                            <a:latin typeface="Cambria Math"/>
                          </a:rPr>
                          <m:t>′</m:t>
                        </m:r>
                      </m:den>
                    </m:f>
                  </m:oMath>
                </a14:m>
                <a:endParaRPr lang="pt-BR" sz="2000" dirty="0" smtClean="0">
                  <a:latin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Porém se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𝑆</m:t>
                    </m:r>
                    <m:r>
                      <a:rPr lang="pt-BR" sz="2000" b="0" i="1" smtClean="0">
                        <a:latin typeface="Cambria Math"/>
                      </a:rPr>
                      <m:t> </m:t>
                    </m:r>
                    <m:r>
                      <a:rPr lang="pt-BR" sz="2000" b="0" i="1" smtClean="0">
                        <a:latin typeface="Cambria Math"/>
                      </a:rPr>
                      <m:t>𝑒</m:t>
                    </m:r>
                    <m:r>
                      <a:rPr lang="pt-BR" sz="2000" b="0" i="1" smtClean="0">
                        <a:latin typeface="Cambria Math"/>
                      </a:rPr>
                      <m:t> </m:t>
                    </m:r>
                    <m:r>
                      <a:rPr lang="pt-BR" sz="2000" b="0" i="1" smtClean="0">
                        <a:latin typeface="Cambria Math"/>
                      </a:rPr>
                      <m:t>𝑆</m:t>
                    </m:r>
                    <m:r>
                      <a:rPr lang="pt-BR" sz="2000" b="0" i="1" smtClean="0">
                        <a:latin typeface="Cambria Math"/>
                      </a:rPr>
                      <m:t>′</m:t>
                    </m:r>
                  </m:oMath>
                </a14:m>
                <a:r>
                  <a:rPr lang="pt-BR" sz="2000" dirty="0" smtClean="0">
                    <a:latin typeface="Cambria" pitchFamily="18" charset="0"/>
                  </a:rPr>
                  <a:t> são as áreas dos triângulos, temos: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𝑆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/>
                            </a:rPr>
                            <m:t>𝑆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′</m:t>
                          </m:r>
                        </m:den>
                      </m:f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/>
                                </a:rPr>
                                <m:t>𝑎h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pt-BR" sz="20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pt-BR" sz="2000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pt-BR" sz="2000" b="0" i="1" smtClean="0">
                                  <a:latin typeface="Cambria Math"/>
                                </a:rPr>
                                <m:t>h</m:t>
                              </m:r>
                              <m:r>
                                <a:rPr lang="pt-BR" sz="2000" b="0" i="1" smtClean="0">
                                  <a:latin typeface="Cambria Math"/>
                                </a:rPr>
                                <m:t>′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den>
                      </m:f>
                      <m:r>
                        <a:rPr lang="pt-BR" sz="20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pt-BR" sz="2000" i="1">
                              <a:latin typeface="Cambria Math"/>
                            </a:rPr>
                            <m:t>𝑎</m:t>
                          </m:r>
                          <m:r>
                            <a:rPr lang="pt-BR" sz="2000" i="1">
                              <a:latin typeface="Cambria Math"/>
                            </a:rPr>
                            <m:t>′</m:t>
                          </m:r>
                        </m:den>
                      </m:f>
                      <m:r>
                        <a:rPr lang="pt-BR" sz="2000" i="1" smtClean="0">
                          <a:latin typeface="Cambria Math"/>
                          <a:ea typeface="Cambria Math"/>
                        </a:rPr>
                        <m:t>∙</m:t>
                      </m:r>
                      <m:f>
                        <m:fPr>
                          <m:ctrlPr>
                            <a:rPr lang="pt-B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i="1">
                              <a:latin typeface="Cambria Math"/>
                            </a:rPr>
                            <m:t>h</m:t>
                          </m:r>
                        </m:num>
                        <m:den>
                          <m:sSup>
                            <m:sSupPr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t-BR" sz="2000" i="1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pt-BR" sz="2000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r>
                        <a:rPr lang="pt-BR" sz="2000" b="0" i="1" smtClean="0">
                          <a:latin typeface="Cambria Math"/>
                        </a:rPr>
                        <m:t>𝑘</m:t>
                      </m:r>
                      <m:r>
                        <a:rPr lang="pt-BR" sz="20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pt-BR" sz="2000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pt-BR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20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/>
                              <a:ea typeface="Cambria Math"/>
                            </a:rPr>
                            <m:t>𝑘</m:t>
                          </m:r>
                        </m:e>
                        <m:sup>
                          <m:r>
                            <a:rPr lang="pt-BR" sz="20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pt-BR" sz="2000" dirty="0" smtClean="0">
                  <a:latin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endParaRPr lang="pt-BR" sz="2000" dirty="0">
                  <a:latin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endParaRPr lang="pt-BR" sz="2000" dirty="0" smtClean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5760" y="882127"/>
                <a:ext cx="8412480" cy="5294836"/>
              </a:xfrm>
              <a:blipFill rotWithShape="1">
                <a:blip r:embed="rId2" cstate="print"/>
                <a:stretch>
                  <a:fillRect l="-725" t="-11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:\PIC-OBMEP\0.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06" y="2542185"/>
            <a:ext cx="4096563" cy="166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767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849854"/>
                <a:ext cx="7886700" cy="532710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b="1" dirty="0"/>
                  <a:t>1. (Problema 7, pág. 47, “Teorema de Pitágoras e Áreas”) </a:t>
                </a:r>
                <a:r>
                  <a:rPr lang="pt-BR" dirty="0"/>
                  <a:t>Na figura a seguir,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𝐴𝐷</m:t>
                    </m:r>
                    <m:r>
                      <a:rPr lang="pt-B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pt-BR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pt-BR" i="1">
                        <a:latin typeface="Cambria Math"/>
                      </a:rPr>
                      <m:t>𝐴𝐵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𝐴𝐸</m:t>
                    </m:r>
                    <m:r>
                      <a:rPr lang="pt-BR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i="1">
                            <a:latin typeface="Cambria Math"/>
                          </a:rPr>
                        </m:ctrlPr>
                      </m:fPr>
                      <m:num>
                        <m:r>
                          <a:rPr lang="pt-BR" i="1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pt-BR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pt-BR" i="1">
                        <a:latin typeface="Cambria Math"/>
                      </a:rPr>
                      <m:t>𝐴𝐶</m:t>
                    </m:r>
                  </m:oMath>
                </a14:m>
                <a:r>
                  <a:rPr lang="pt-BR" dirty="0"/>
                  <a:t>. O segmento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𝐷𝐸</m:t>
                    </m:r>
                  </m:oMath>
                </a14:m>
                <a:r>
                  <a:rPr lang="pt-BR" dirty="0"/>
                  <a:t> divide o triângulo em duas partes: um triângulo de área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dirty="0"/>
                  <a:t> e um trapézio de área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pt-BR" i="1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dirty="0"/>
                  <a:t>. Qual destas duas áreas é maior?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849854"/>
                <a:ext cx="7886700" cy="5327109"/>
              </a:xfrm>
              <a:blipFill rotWithShape="1">
                <a:blip r:embed="rId2" cstate="print"/>
                <a:stretch>
                  <a:fillRect l="-1546" t="-183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 descr="H:\PIC-OBMEP\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64" y="3075230"/>
            <a:ext cx="4636545" cy="28522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7703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925975"/>
                <a:ext cx="7886700" cy="52509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sz="2000" b="1" dirty="0" smtClean="0">
                    <a:latin typeface="Cambria" pitchFamily="18" charset="0"/>
                  </a:rPr>
                  <a:t>1)</a:t>
                </a:r>
              </a:p>
              <a:p>
                <a:pPr marL="0" indent="0">
                  <a:lnSpc>
                    <a:spcPct val="13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Observe que a razão de semelhança</a:t>
                </a:r>
              </a:p>
              <a:p>
                <a:pPr marL="0" indent="0">
                  <a:lnSpc>
                    <a:spcPct val="13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entre </a:t>
                </a:r>
                <a14:m>
                  <m:oMath xmlns:m="http://schemas.openxmlformats.org/officeDocument/2006/math">
                    <m:r>
                      <a:rPr lang="pt-BR" sz="2000" i="1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𝐴𝐷𝐸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𝑒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 ∆</m:t>
                    </m:r>
                    <m:r>
                      <a:rPr lang="pt-BR" sz="2000" b="0" i="1" smtClean="0">
                        <a:latin typeface="Cambria Math"/>
                        <a:ea typeface="Cambria Math"/>
                      </a:rPr>
                      <m:t>𝐴𝐵𝐶</m:t>
                    </m:r>
                  </m:oMath>
                </a14:m>
                <a:r>
                  <a:rPr lang="pt-BR" sz="2000" dirty="0" smtClean="0">
                    <a:latin typeface="Cambria" pitchFamily="18" charset="0"/>
                  </a:rPr>
                  <a:t> é</a:t>
                </a:r>
              </a:p>
              <a:p>
                <a:pPr marL="0" indent="0">
                  <a:lnSpc>
                    <a:spcPct val="13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/>
                  <a:t>	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2000" b="0" i="1" smtClean="0">
                            <a:latin typeface="Cambria Math"/>
                          </a:rPr>
                          <m:t>𝐴𝐷</m:t>
                        </m:r>
                      </m:num>
                      <m:den>
                        <m:r>
                          <a:rPr lang="pt-BR" sz="2000" b="0" i="1" smtClean="0">
                            <a:latin typeface="Cambria Math"/>
                          </a:rPr>
                          <m:t>𝐴𝐵</m:t>
                        </m:r>
                      </m:den>
                    </m:f>
                    <m:r>
                      <a:rPr lang="pt-BR" sz="20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pt-BR" sz="20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pt-BR" sz="20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pt-BR" sz="20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pt-BR" sz="2000" dirty="0" smtClean="0">
                  <a:latin typeface="Cambria" pitchFamily="18" charset="0"/>
                </a:endParaRPr>
              </a:p>
              <a:p>
                <a:pPr marL="0" indent="0">
                  <a:lnSpc>
                    <a:spcPct val="13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Então a razão entre suas áreas é</a:t>
                </a:r>
              </a:p>
              <a:p>
                <a:pPr marL="0" indent="0">
                  <a:lnSpc>
                    <a:spcPct val="130000"/>
                  </a:lnSpc>
                  <a:spcBef>
                    <a:spcPts val="600"/>
                  </a:spcBef>
                  <a:buNone/>
                </a:pPr>
                <a:r>
                  <a:rPr lang="pt-BR" sz="2000" dirty="0">
                    <a:latin typeface="Cambria" pitchFamily="18" charset="0"/>
                  </a:rPr>
                  <a:t>	</a:t>
                </a:r>
                <a:r>
                  <a:rPr lang="pt-BR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t-BR" sz="2000" b="0" i="1" smtClean="0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pt-BR" sz="20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pt-BR" sz="2000" i="1">
                            <a:latin typeface="Cambria Math"/>
                          </a:rPr>
                          <m:t>𝑆</m:t>
                        </m:r>
                      </m:den>
                    </m:f>
                    <m:r>
                      <a:rPr lang="pt-BR" sz="20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pt-BR" sz="20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𝑘</m:t>
                        </m:r>
                      </m:e>
                      <m:sup>
                        <m:r>
                          <a:rPr lang="pt-BR" sz="20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pt-BR" sz="2000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pt-BR" sz="20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pt-BR" sz="2000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pt-BR" sz="20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r>
                                  <a:rPr lang="pt-BR" sz="2000" b="0" i="1" smtClean="0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pt-BR" sz="2000" b="0" i="1" smtClean="0">
                                    <a:latin typeface="Cambria Math"/>
                                    <a:ea typeface="Cambria Math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pt-BR" sz="20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pt-BR" sz="2000" b="0" i="1" smtClean="0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pt-BR" sz="2000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pt-BR" sz="20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num>
                      <m:den>
                        <m:r>
                          <a:rPr lang="pt-BR" sz="2000" b="0" i="1" smtClean="0">
                            <a:latin typeface="Cambria Math"/>
                            <a:ea typeface="Cambria Math"/>
                          </a:rPr>
                          <m:t>9</m:t>
                        </m:r>
                      </m:den>
                    </m:f>
                  </m:oMath>
                </a14:m>
                <a:endParaRPr lang="pt-BR" sz="2000" dirty="0" smtClean="0">
                  <a:latin typeface="Cambria" pitchFamily="18" charset="0"/>
                </a:endParaRPr>
              </a:p>
              <a:p>
                <a:pPr marL="0" indent="0">
                  <a:lnSpc>
                    <a:spcPct val="13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Onde S é a área do triângulo ABC.</a:t>
                </a:r>
              </a:p>
              <a:p>
                <a:pPr marL="0" indent="0">
                  <a:lnSpc>
                    <a:spcPct val="13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Como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pt-BR" sz="2000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pt-BR" sz="2000" dirty="0" smtClean="0">
                    <a:latin typeface="Cambria" pitchFamily="18" charset="0"/>
                  </a:rPr>
                  <a:t> menor que a metade de S, então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pt-BR" sz="20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pt-BR" sz="20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pt-BR" sz="2000" dirty="0" smtClean="0">
                    <a:latin typeface="Cambria" pitchFamily="18" charset="0"/>
                  </a:rPr>
                  <a:t> é maior que a metade de S.</a:t>
                </a:r>
              </a:p>
              <a:p>
                <a:pPr marL="0" indent="0">
                  <a:lnSpc>
                    <a:spcPct val="13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Portanto</a:t>
                </a:r>
              </a:p>
              <a:p>
                <a:pPr marL="0" indent="0">
                  <a:lnSpc>
                    <a:spcPct val="130000"/>
                  </a:lnSpc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pt-BR" sz="2000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pt-BR" sz="2000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pt-BR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0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pt-BR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pt-BR" sz="2000" dirty="0" smtClean="0">
                  <a:latin typeface="Cambria" pitchFamily="18" charset="0"/>
                </a:endParaRPr>
              </a:p>
              <a:p>
                <a:pPr marL="0" indent="0">
                  <a:lnSpc>
                    <a:spcPct val="130000"/>
                  </a:lnSpc>
                  <a:spcBef>
                    <a:spcPts val="600"/>
                  </a:spcBef>
                  <a:buNone/>
                </a:pPr>
                <a:endParaRPr lang="pt-BR" sz="2000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925975"/>
                <a:ext cx="7886700" cy="5250988"/>
              </a:xfrm>
              <a:blipFill rotWithShape="1">
                <a:blip r:embed="rId2" cstate="print"/>
                <a:stretch>
                  <a:fillRect l="-773" t="-1161" r="-15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agem 3" descr="H:\PIC-OBMEP\1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546" y="1183339"/>
            <a:ext cx="3560781" cy="28722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4684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8650" y="903642"/>
            <a:ext cx="7886700" cy="5273321"/>
          </a:xfrm>
        </p:spPr>
        <p:txBody>
          <a:bodyPr/>
          <a:lstStyle/>
          <a:p>
            <a:pPr marL="0" indent="0">
              <a:buNone/>
            </a:pPr>
            <a:r>
              <a:rPr lang="pt-BR" b="1" dirty="0"/>
              <a:t>2. (Problema 15, pág. 49, “Teorema de Pitágoras e Áreas”) </a:t>
            </a:r>
            <a:r>
              <a:rPr lang="pt-BR" dirty="0"/>
              <a:t>A figura abaixo mostra um triângulo de altura 1 dividido por duas retas paralelas à sua base em três partes de mesma área. Qual é a altura do trapézio central?</a:t>
            </a:r>
          </a:p>
          <a:p>
            <a:endParaRPr lang="pt-BR" dirty="0"/>
          </a:p>
        </p:txBody>
      </p:sp>
      <p:pic>
        <p:nvPicPr>
          <p:cNvPr id="4" name="Imagem 3" descr="H:\PIC-OBMEP\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700" y="2975947"/>
            <a:ext cx="4885709" cy="2714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839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805335"/>
                <a:ext cx="7886700" cy="5884433"/>
              </a:xfrm>
            </p:spPr>
            <p:txBody>
              <a:bodyPr/>
              <a:lstStyle/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pt-BR" sz="2000" b="1" dirty="0" smtClean="0">
                    <a:latin typeface="Cambria" pitchFamily="18" charset="0"/>
                  </a:rPr>
                  <a:t>2) </a:t>
                </a:r>
                <a:r>
                  <a:rPr lang="pt-BR" sz="2000" dirty="0">
                    <a:latin typeface="Cambria" pitchFamily="18" charset="0"/>
                  </a:rPr>
                  <a:t>Seja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/>
                      </a:rPr>
                      <m:t>h</m:t>
                    </m:r>
                  </m:oMath>
                </a14:m>
                <a:r>
                  <a:rPr lang="pt-BR" sz="2000" dirty="0">
                    <a:latin typeface="Cambria" pitchFamily="18" charset="0"/>
                  </a:rPr>
                  <a:t> a altura do triangulo menor. </a:t>
                </a:r>
                <a:endParaRPr lang="pt-BR" sz="2000" dirty="0" smtClean="0">
                  <a:latin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pt-BR" sz="2000" dirty="0">
                    <a:latin typeface="Cambria" pitchFamily="18" charset="0"/>
                  </a:rPr>
                  <a:t>	</a:t>
                </a:r>
                <a:r>
                  <a:rPr lang="pt-BR" sz="2000" dirty="0" smtClean="0">
                    <a:latin typeface="Cambria" pitchFamily="18" charset="0"/>
                  </a:rPr>
                  <a:t>			A </a:t>
                </a:r>
                <a:r>
                  <a:rPr lang="pt-BR" sz="2000" dirty="0">
                    <a:latin typeface="Cambria" pitchFamily="18" charset="0"/>
                  </a:rPr>
                  <a:t>figura mostra três triângulos </a:t>
                </a:r>
                <a:endParaRPr lang="pt-BR" sz="2000" dirty="0" smtClean="0">
                  <a:latin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pt-BR" sz="2000" dirty="0">
                    <a:latin typeface="Cambria" pitchFamily="18" charset="0"/>
                  </a:rPr>
                  <a:t>	</a:t>
                </a:r>
                <a:r>
                  <a:rPr lang="pt-BR" sz="2000" dirty="0" smtClean="0">
                    <a:latin typeface="Cambria" pitchFamily="18" charset="0"/>
                  </a:rPr>
                  <a:t>			semelhantes</a:t>
                </a:r>
                <a:r>
                  <a:rPr lang="pt-BR" sz="2000" dirty="0">
                    <a:latin typeface="Cambria" pitchFamily="18" charset="0"/>
                  </a:rPr>
                  <a:t>: um de área A e altura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/>
                      </a:rPr>
                      <m:t>h</m:t>
                    </m:r>
                  </m:oMath>
                </a14:m>
                <a:r>
                  <a:rPr lang="pt-BR" sz="2000" dirty="0" smtClean="0">
                    <a:latin typeface="Cambria" pitchFamily="18" charset="0"/>
                  </a:rPr>
                  <a:t>,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pt-BR" sz="2000" dirty="0">
                    <a:latin typeface="Cambria" pitchFamily="18" charset="0"/>
                  </a:rPr>
                  <a:t>	</a:t>
                </a:r>
                <a:r>
                  <a:rPr lang="pt-BR" sz="2000" dirty="0" smtClean="0">
                    <a:latin typeface="Cambria" pitchFamily="18" charset="0"/>
                  </a:rPr>
                  <a:t>			outro </a:t>
                </a:r>
                <a:r>
                  <a:rPr lang="pt-BR" sz="2000" dirty="0">
                    <a:latin typeface="Cambria" pitchFamily="18" charset="0"/>
                  </a:rPr>
                  <a:t>de área 2A e altura de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/>
                      </a:rPr>
                      <m:t>h</m:t>
                    </m:r>
                    <m:r>
                      <a:rPr lang="pt-BR" sz="2000" i="1" dirty="0" smtClean="0">
                        <a:latin typeface="Cambria Math"/>
                      </a:rPr>
                      <m:t> + </m:t>
                    </m:r>
                    <m:r>
                      <a:rPr lang="pt-BR" sz="2000" i="1" dirty="0" smtClean="0">
                        <a:latin typeface="Cambria Math"/>
                      </a:rPr>
                      <m:t>𝑥</m:t>
                    </m:r>
                    <m:r>
                      <a:rPr lang="pt-BR" sz="2000" i="1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pt-BR" sz="2000" dirty="0" smtClean="0">
                    <a:latin typeface="Cambria" pitchFamily="18" charset="0"/>
                  </a:rPr>
                  <a:t>e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pt-BR" sz="2000" dirty="0">
                    <a:latin typeface="Cambria" pitchFamily="18" charset="0"/>
                  </a:rPr>
                  <a:t>	</a:t>
                </a:r>
                <a:r>
                  <a:rPr lang="pt-BR" sz="2000" dirty="0" smtClean="0">
                    <a:latin typeface="Cambria" pitchFamily="18" charset="0"/>
                  </a:rPr>
                  <a:t>			o </a:t>
                </a:r>
                <a:r>
                  <a:rPr lang="pt-BR" sz="2000" dirty="0">
                    <a:latin typeface="Cambria" pitchFamily="18" charset="0"/>
                  </a:rPr>
                  <a:t>terceiro de área 3A e altura 1. Como razão entre as áreas de triângulos semelhantes é o quadrado da razão de semelhança temos, entre o primeiro e o terceiro</a:t>
                </a:r>
                <a:r>
                  <a:rPr lang="pt-BR" sz="2000" dirty="0" smtClean="0">
                    <a:latin typeface="Cambria" pitchFamily="18" charset="0"/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0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/>
                            </a:rPr>
                            <m:t>3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𝐴</m:t>
                          </m:r>
                        </m:den>
                      </m:f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0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sz="2000" b="0" i="1" smtClean="0">
                                      <a:latin typeface="Cambria Math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pt-BR" sz="2000" b="0" i="1" smtClean="0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sz="2000" b="0" i="1" smtClean="0">
                          <a:latin typeface="Cambria Math"/>
                        </a:rPr>
                        <m:t>     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pt-BR" sz="2000" b="0" i="1" smtClean="0">
                          <a:latin typeface="Cambria Math"/>
                        </a:rPr>
                        <m:t>      </m:t>
                      </m:r>
                      <m:f>
                        <m:f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pt-BR" sz="2000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pt-BR" sz="2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sz="2000" b="0" i="1" smtClean="0">
                          <a:latin typeface="Cambria Math"/>
                        </a:rPr>
                        <m:t>      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pt-BR" sz="2000" i="1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pt-BR" sz="2000" b="0" i="1" smtClean="0">
                          <a:latin typeface="Cambria Math"/>
                        </a:rPr>
                        <m:t>      </m:t>
                      </m:r>
                      <m:r>
                        <a:rPr lang="pt-BR" sz="2000" b="0" i="1" smtClean="0">
                          <a:latin typeface="Cambria Math"/>
                        </a:rPr>
                        <m:t>h</m:t>
                      </m:r>
                      <m:r>
                        <a:rPr lang="pt-BR" sz="20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0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t-BR" sz="20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2000" dirty="0" smtClean="0">
                  <a:latin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Agora entre o segundo e o terceiro, temos: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2</m:t>
                          </m:r>
                          <m:r>
                            <a:rPr lang="pt-BR" sz="2000" i="1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pt-BR" sz="2000" i="1">
                              <a:latin typeface="Cambria Math"/>
                            </a:rPr>
                            <m:t>3</m:t>
                          </m:r>
                          <m:r>
                            <a:rPr lang="pt-BR" sz="2000" i="1">
                              <a:latin typeface="Cambria Math"/>
                            </a:rPr>
                            <m:t>𝐴</m:t>
                          </m:r>
                        </m:den>
                      </m:f>
                      <m:r>
                        <a:rPr lang="pt-BR" sz="2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20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pt-BR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t-BR" sz="2000" i="1">
                                      <a:latin typeface="Cambria Math"/>
                                    </a:rPr>
                                    <m:t>h</m:t>
                                  </m:r>
                                  <m:r>
                                    <a:rPr lang="pt-BR" sz="20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pt-BR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pt-BR" sz="2000" i="1">
                                      <a:latin typeface="Cambria Math"/>
                                    </a:rPr>
                                    <m:t>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sz="2000" i="1">
                          <a:latin typeface="Cambria Math"/>
                        </a:rPr>
                        <m:t>     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pt-BR" sz="2000" i="1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pt-BR" sz="2000" i="1">
                          <a:latin typeface="Cambria Math"/>
                        </a:rPr>
                        <m:t>      </m:t>
                      </m:r>
                      <m:f>
                        <m:fPr>
                          <m:ctrlPr>
                            <a:rPr lang="pt-BR" sz="20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000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pt-BR" sz="20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pt-BR" sz="2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pt-BR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pt-BR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pt-BR" sz="2000" i="1">
                              <a:latin typeface="Cambria Math"/>
                            </a:rPr>
                            <m:t>h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pt-BR" sz="2000" b="0" i="1" smtClean="0"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pt-BR" sz="20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pt-BR" sz="2000" i="1">
                          <a:latin typeface="Cambria Math"/>
                        </a:rPr>
                        <m:t>      </m:t>
                      </m:r>
                      <m:groupChr>
                        <m:groupChrPr>
                          <m:chr m:val="⇒"/>
                          <m:pos m:val="top"/>
                          <m:ctrlPr>
                            <a:rPr lang="pt-BR" sz="2000" i="1">
                              <a:latin typeface="Cambria Math"/>
                            </a:rPr>
                          </m:ctrlPr>
                        </m:groupChrPr>
                        <m:e/>
                      </m:groupChr>
                      <m:r>
                        <a:rPr lang="pt-BR" sz="2000" i="1">
                          <a:latin typeface="Cambria Math"/>
                        </a:rPr>
                        <m:t>      </m:t>
                      </m:r>
                      <m:r>
                        <a:rPr lang="pt-BR" sz="2000" i="1">
                          <a:latin typeface="Cambria Math"/>
                        </a:rPr>
                        <m:t>h</m:t>
                      </m:r>
                      <m:r>
                        <a:rPr lang="pt-BR" sz="2000" b="0" i="1" smtClean="0">
                          <a:latin typeface="Cambria Math"/>
                        </a:rPr>
                        <m:t>+</m:t>
                      </m:r>
                      <m:r>
                        <a:rPr lang="pt-BR" sz="2000" b="0" i="1" smtClean="0">
                          <a:latin typeface="Cambria Math"/>
                        </a:rPr>
                        <m:t>𝑥</m:t>
                      </m:r>
                      <m:r>
                        <a:rPr lang="pt-BR" sz="2000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sz="2000" i="1">
                              <a:latin typeface="Cambria Math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pt-BR" sz="20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pt-BR" sz="20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pt-BR" sz="20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pt-BR" sz="2000" dirty="0" smtClean="0">
                  <a:latin typeface="Cambria" pitchFamily="18" charset="0"/>
                </a:endParaRPr>
              </a:p>
              <a:p>
                <a:pPr marL="0" indent="0" algn="ctr">
                  <a:lnSpc>
                    <a:spcPct val="120000"/>
                  </a:lnSpc>
                  <a:spcBef>
                    <a:spcPts val="0"/>
                  </a:spcBef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Portanto </a:t>
                </a:r>
                <a14:m>
                  <m:oMath xmlns:m="http://schemas.openxmlformats.org/officeDocument/2006/math">
                    <m:r>
                      <a:rPr lang="pt-BR" sz="2000" b="0" i="1" smtClean="0">
                        <a:latin typeface="Cambria Math"/>
                      </a:rPr>
                      <m:t>𝑥</m:t>
                    </m:r>
                    <m:r>
                      <a:rPr lang="pt-BR" sz="20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pt-BR" sz="2000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2000" i="1">
                                <a:latin typeface="Cambria Math"/>
                              </a:rPr>
                              <m:t>2</m:t>
                            </m:r>
                          </m:num>
                          <m:den>
                            <m:r>
                              <a:rPr lang="pt-BR" sz="20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pt-BR" sz="2000" b="0" i="1" smtClean="0">
                        <a:latin typeface="Cambria Math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pt-BR" sz="2000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pt-BR" sz="20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pt-BR" sz="20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pt-BR" sz="20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</m:e>
                    </m:rad>
                  </m:oMath>
                </a14:m>
                <a:endParaRPr lang="pt-BR" sz="2000" dirty="0">
                  <a:latin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buNone/>
                </a:pPr>
                <a:endParaRPr lang="pt-BR" sz="2000" dirty="0">
                  <a:latin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endParaRPr lang="pt-BR" sz="2000" dirty="0" smtClean="0">
                  <a:latin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endParaRPr lang="pt-BR" sz="2000" dirty="0" smtClean="0">
                  <a:latin typeface="Cambria" pitchFamily="18" charset="0"/>
                </a:endParaRPr>
              </a:p>
              <a:p>
                <a:pPr marL="0" indent="0">
                  <a:buNone/>
                </a:pPr>
                <a:endParaRPr lang="pt-BR" sz="2000" dirty="0" smtClean="0">
                  <a:latin typeface="Cambria" pitchFamily="18" charset="0"/>
                </a:endParaRPr>
              </a:p>
              <a:p>
                <a:pPr marL="0" indent="0">
                  <a:buNone/>
                </a:pPr>
                <a:endParaRPr lang="pt-BR" sz="2000" dirty="0">
                  <a:latin typeface="Cambria" pitchFamily="18" charset="0"/>
                </a:endParaRPr>
              </a:p>
              <a:p>
                <a:pPr marL="0" indent="0">
                  <a:buNone/>
                </a:pPr>
                <a:endParaRPr lang="pt-BR" sz="2000" b="0" dirty="0" smtClean="0">
                  <a:latin typeface="Cambria" pitchFamily="18" charset="0"/>
                </a:endParaRPr>
              </a:p>
              <a:p>
                <a:pPr marL="0" indent="0">
                  <a:buNone/>
                </a:pPr>
                <a:endParaRPr lang="pt-BR" sz="2000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805335"/>
                <a:ext cx="7886700" cy="5884433"/>
              </a:xfrm>
              <a:blipFill rotWithShape="1">
                <a:blip r:embed="rId2" cstate="print"/>
                <a:stretch>
                  <a:fillRect l="-773" t="-104" r="-618" b="-10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:\PIC-OBMEP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79" y="1307276"/>
            <a:ext cx="3382963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ector reto 3"/>
          <p:cNvCxnSpPr/>
          <p:nvPr/>
        </p:nvCxnSpPr>
        <p:spPr>
          <a:xfrm>
            <a:off x="2391012" y="4105071"/>
            <a:ext cx="150487" cy="2626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>
            <a:off x="2322916" y="3784056"/>
            <a:ext cx="150487" cy="2626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1658193" y="5599888"/>
            <a:ext cx="150487" cy="2626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1657446" y="5225371"/>
            <a:ext cx="150487" cy="26264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120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1678329"/>
                <a:ext cx="7886700" cy="449863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pt-BR" b="1" dirty="0"/>
                  <a:t>3. (Problema 1.3, pág. 3, Um Círculo Matemático de Moscou – Sergey </a:t>
                </a:r>
                <a:r>
                  <a:rPr lang="pt-BR" b="1" dirty="0" err="1"/>
                  <a:t>Dorichenko</a:t>
                </a:r>
                <a:r>
                  <a:rPr lang="pt-BR" b="1" dirty="0"/>
                  <a:t>) </a:t>
                </a:r>
                <a:r>
                  <a:rPr lang="pt-BR" dirty="0"/>
                  <a:t>Dados um triângulo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𝐴𝐵𝐶</m:t>
                    </m:r>
                  </m:oMath>
                </a14:m>
                <a:r>
                  <a:rPr lang="pt-BR" dirty="0"/>
                  <a:t> com ângulo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𝐵</m:t>
                    </m:r>
                    <m:r>
                      <a:rPr lang="pt-BR" i="1">
                        <a:latin typeface="Cambria Math"/>
                      </a:rPr>
                      <m:t>=90°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𝐴𝐵</m:t>
                    </m:r>
                    <m:r>
                      <a:rPr lang="pt-BR" i="1">
                        <a:latin typeface="Cambria Math"/>
                      </a:rPr>
                      <m:t>=</m:t>
                    </m:r>
                    <m:r>
                      <a:rPr lang="pt-BR" i="1">
                        <a:latin typeface="Cambria Math"/>
                      </a:rPr>
                      <m:t>𝐵𝐶</m:t>
                    </m:r>
                    <m:r>
                      <a:rPr lang="pt-BR" i="1">
                        <a:latin typeface="Cambria Math"/>
                      </a:rPr>
                      <m:t>=1</m:t>
                    </m:r>
                  </m:oMath>
                </a14:m>
                <a:r>
                  <a:rPr lang="pt-BR" dirty="0"/>
                  <a:t>, e um ponto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𝑀</m:t>
                    </m:r>
                  </m:oMath>
                </a14:m>
                <a:r>
                  <a:rPr lang="pt-BR" dirty="0"/>
                  <a:t> escolhido aleatoriamente em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𝐴𝐶</m:t>
                    </m:r>
                  </m:oMath>
                </a14:m>
                <a:r>
                  <a:rPr lang="pt-BR" dirty="0"/>
                  <a:t>, é possível saber qual é a soma das distâncias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𝑀</m:t>
                    </m:r>
                  </m:oMath>
                </a14:m>
                <a:r>
                  <a:rPr lang="pt-BR" dirty="0"/>
                  <a:t> 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𝐴𝐵</m:t>
                    </m:r>
                  </m:oMath>
                </a14:m>
                <a:r>
                  <a:rPr lang="pt-BR" dirty="0"/>
                  <a:t> e de </a:t>
                </a:r>
                <a14:m>
                  <m:oMath xmlns:m="http://schemas.openxmlformats.org/officeDocument/2006/math">
                    <m:r>
                      <a:rPr lang="pt-BR" i="1">
                        <a:latin typeface="Cambria Math"/>
                      </a:rPr>
                      <m:t>𝐵𝐶</m:t>
                    </m:r>
                  </m:oMath>
                </a14:m>
                <a:r>
                  <a:rPr lang="pt-BR" dirty="0"/>
                  <a:t>?</a:t>
                </a:r>
              </a:p>
              <a:p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678329"/>
                <a:ext cx="7886700" cy="4498634"/>
              </a:xfrm>
              <a:blipFill rotWithShape="1">
                <a:blip r:embed="rId2" cstate="print"/>
                <a:stretch>
                  <a:fillRect l="-1546" t="-2168" r="-17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801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828338"/>
                <a:ext cx="7886700" cy="5948980"/>
              </a:xfrm>
            </p:spPr>
            <p:txBody>
              <a:bodyPr/>
              <a:lstStyle/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pt-BR" sz="2000" b="1" dirty="0" smtClean="0">
                    <a:latin typeface="Cambria" pitchFamily="18" charset="0"/>
                  </a:rPr>
                  <a:t>3) </a:t>
                </a:r>
                <a:r>
                  <a:rPr lang="pt-BR" sz="2000" dirty="0">
                    <a:latin typeface="Cambria" pitchFamily="18" charset="0"/>
                  </a:rPr>
                  <a:t>A das </a:t>
                </a:r>
                <a:r>
                  <a:rPr lang="pt-BR" sz="2000" dirty="0" smtClean="0">
                    <a:latin typeface="Cambria" pitchFamily="18" charset="0"/>
                  </a:rPr>
                  <a:t>distâncias </a:t>
                </a:r>
                <a:r>
                  <a:rPr lang="pt-BR" sz="2000" dirty="0">
                    <a:latin typeface="Cambria" pitchFamily="18" charset="0"/>
                  </a:rPr>
                  <a:t>sempre será igual </a:t>
                </a:r>
                <a:r>
                  <a:rPr lang="pt-BR" sz="2000" dirty="0" smtClean="0">
                    <a:latin typeface="Cambria" pitchFamily="18" charset="0"/>
                  </a:rPr>
                  <a:t>a </a:t>
                </a:r>
                <a:r>
                  <a:rPr lang="pt-BR" sz="2000" dirty="0">
                    <a:latin typeface="Cambria" pitchFamily="18" charset="0"/>
                  </a:rPr>
                  <a:t>1</a:t>
                </a:r>
                <a:r>
                  <a:rPr lang="pt-BR" sz="2000" dirty="0" smtClean="0">
                    <a:latin typeface="Cambria" pitchFamily="18" charset="0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Do </a:t>
                </a:r>
                <a:r>
                  <a:rPr lang="pt-BR" sz="2000" dirty="0">
                    <a:latin typeface="Cambria" pitchFamily="18" charset="0"/>
                  </a:rPr>
                  <a:t>ponto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pt-BR" sz="2000" dirty="0">
                    <a:latin typeface="Cambria" pitchFamily="18" charset="0"/>
                  </a:rPr>
                  <a:t> no lado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/>
                      </a:rPr>
                      <m:t>𝐴𝐶</m:t>
                    </m:r>
                  </m:oMath>
                </a14:m>
                <a:r>
                  <a:rPr lang="pt-BR" sz="2000" dirty="0">
                    <a:latin typeface="Cambria" pitchFamily="18" charset="0"/>
                  </a:rPr>
                  <a:t>, a distancia de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pt-BR" sz="2000" dirty="0">
                    <a:latin typeface="Cambria" pitchFamily="18" charset="0"/>
                  </a:rPr>
                  <a:t> </a:t>
                </a:r>
                <a:endParaRPr lang="pt-BR" sz="2000" dirty="0" smtClean="0">
                  <a:latin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pt-BR" sz="2000" dirty="0">
                    <a:latin typeface="Cambria" pitchFamily="18" charset="0"/>
                  </a:rPr>
                  <a:t>a</a:t>
                </a:r>
                <a:r>
                  <a:rPr lang="pt-BR" sz="2000" dirty="0" smtClean="0">
                    <a:latin typeface="Cambria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pt-BR" sz="2000" dirty="0" smtClean="0">
                    <a:latin typeface="Cambria" pitchFamily="18" charset="0"/>
                  </a:rPr>
                  <a:t> </a:t>
                </a:r>
                <a:r>
                  <a:rPr lang="pt-BR" sz="2000" dirty="0">
                    <a:latin typeface="Cambria" pitchFamily="18" charset="0"/>
                  </a:rPr>
                  <a:t>é o comprimento da perpendicular </a:t>
                </a:r>
                <a:endParaRPr lang="pt-BR" sz="2000" dirty="0" smtClean="0">
                  <a:latin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estendida </a:t>
                </a:r>
                <a:r>
                  <a:rPr lang="pt-BR" sz="2000" dirty="0">
                    <a:latin typeface="Cambria" pitchFamily="18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pt-BR" sz="2000" dirty="0">
                    <a:latin typeface="Cambria" pitchFamily="18" charset="0"/>
                  </a:rPr>
                  <a:t> ao lado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/>
                      </a:rPr>
                      <m:t>𝐴𝐵</m:t>
                    </m:r>
                  </m:oMath>
                </a14:m>
                <a:r>
                  <a:rPr lang="pt-BR" sz="2000" dirty="0">
                    <a:latin typeface="Cambria" pitchFamily="18" charset="0"/>
                  </a:rPr>
                  <a:t>. </a:t>
                </a:r>
                <a:endParaRPr lang="pt-BR" sz="2000" dirty="0" smtClean="0">
                  <a:latin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Vamos </a:t>
                </a:r>
                <a:r>
                  <a:rPr lang="pt-BR" sz="2000" dirty="0">
                    <a:latin typeface="Cambria" pitchFamily="18" charset="0"/>
                  </a:rPr>
                  <a:t>denota-lo por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/>
                      </a:rPr>
                      <m:t>𝑀𝑋</m:t>
                    </m:r>
                  </m:oMath>
                </a14:m>
                <a:r>
                  <a:rPr lang="pt-BR" sz="2000" dirty="0">
                    <a:latin typeface="Cambria" pitchFamily="18" charset="0"/>
                  </a:rPr>
                  <a:t>. </a:t>
                </a:r>
                <a:endParaRPr lang="pt-BR" sz="2000" dirty="0" smtClean="0">
                  <a:latin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O 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/>
                        <a:ea typeface="Cambria Math"/>
                      </a:rPr>
                      <m:t>∆</m:t>
                    </m:r>
                    <m:r>
                      <a:rPr lang="pt-BR" sz="2000" i="1" dirty="0" smtClean="0">
                        <a:latin typeface="Cambria Math"/>
                      </a:rPr>
                      <m:t>𝑀𝑋𝐴</m:t>
                    </m:r>
                    <m:r>
                      <a:rPr lang="pt-BR" sz="2000" i="1" dirty="0" smtClean="0">
                        <a:latin typeface="Cambria Math"/>
                        <a:ea typeface="Cambria Math"/>
                      </a:rPr>
                      <m:t>~∆</m:t>
                    </m:r>
                    <m:r>
                      <a:rPr lang="pt-BR" sz="2000" i="1" dirty="0" smtClean="0">
                        <a:latin typeface="Cambria Math"/>
                      </a:rPr>
                      <m:t>𝐶𝐵𝐴</m:t>
                    </m:r>
                  </m:oMath>
                </a14:m>
                <a:r>
                  <a:rPr lang="pt-BR" sz="2000" dirty="0">
                    <a:latin typeface="Cambria" pitchFamily="18" charset="0"/>
                  </a:rPr>
                  <a:t>, logo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/>
                      </a:rPr>
                      <m:t>𝑀𝑋</m:t>
                    </m:r>
                    <m:r>
                      <a:rPr lang="pt-BR" sz="2000" i="1" dirty="0" smtClean="0">
                        <a:latin typeface="Cambria Math"/>
                      </a:rPr>
                      <m:t> = </m:t>
                    </m:r>
                    <m:r>
                      <a:rPr lang="pt-BR" sz="2000" i="1" dirty="0" smtClean="0">
                        <a:latin typeface="Cambria Math"/>
                      </a:rPr>
                      <m:t>𝐴𝑋</m:t>
                    </m:r>
                  </m:oMath>
                </a14:m>
                <a:r>
                  <a:rPr lang="pt-BR" sz="2000" dirty="0" smtClean="0">
                    <a:latin typeface="Cambria" pitchFamily="18" charset="0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Mas</a:t>
                </a:r>
                <a:r>
                  <a:rPr lang="pt-BR" sz="2000" dirty="0">
                    <a:latin typeface="Cambria" pitchFamily="18" charset="0"/>
                  </a:rPr>
                  <a:t>, a </a:t>
                </a:r>
                <a:r>
                  <a:rPr lang="pt-BR" sz="2000" dirty="0" smtClean="0">
                    <a:latin typeface="Cambria" pitchFamily="18" charset="0"/>
                  </a:rPr>
                  <a:t>distância </a:t>
                </a:r>
                <a:r>
                  <a:rPr lang="pt-BR" sz="2000" dirty="0">
                    <a:latin typeface="Cambria" pitchFamily="18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/>
                      </a:rPr>
                      <m:t>𝑀</m:t>
                    </m:r>
                  </m:oMath>
                </a14:m>
                <a:r>
                  <a:rPr lang="pt-BR" sz="2000" dirty="0">
                    <a:latin typeface="Cambria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/>
                      </a:rPr>
                      <m:t>𝐵𝐶</m:t>
                    </m:r>
                  </m:oMath>
                </a14:m>
                <a:r>
                  <a:rPr lang="pt-BR" sz="2000" dirty="0">
                    <a:latin typeface="Cambria" pitchFamily="18" charset="0"/>
                  </a:rPr>
                  <a:t> é igual á </a:t>
                </a:r>
                <a:endParaRPr lang="pt-BR" sz="2000" dirty="0" smtClean="0">
                  <a:latin typeface="Cambria" pitchFamily="18" charset="0"/>
                </a:endParaRP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distância </a:t>
                </a:r>
                <a:r>
                  <a:rPr lang="pt-BR" sz="2000" dirty="0">
                    <a:latin typeface="Cambria" pitchFamily="18" charset="0"/>
                  </a:rPr>
                  <a:t>de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/>
                      </a:rPr>
                      <m:t>𝑋</m:t>
                    </m:r>
                  </m:oMath>
                </a14:m>
                <a:r>
                  <a:rPr lang="pt-BR" sz="2000" dirty="0">
                    <a:latin typeface="Cambria" pitchFamily="18" charset="0"/>
                  </a:rPr>
                  <a:t> a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/>
                      </a:rPr>
                      <m:t>𝐵𝐶</m:t>
                    </m:r>
                  </m:oMath>
                </a14:m>
                <a:r>
                  <a:rPr lang="pt-BR" sz="2000" dirty="0">
                    <a:latin typeface="Cambria" pitchFamily="18" charset="0"/>
                  </a:rPr>
                  <a:t>, que é </a:t>
                </a: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/>
                      </a:rPr>
                      <m:t>𝐵𝑋</m:t>
                    </m:r>
                  </m:oMath>
                </a14:m>
                <a:r>
                  <a:rPr lang="pt-BR" sz="2000" dirty="0">
                    <a:latin typeface="Cambria" pitchFamily="18" charset="0"/>
                  </a:rPr>
                  <a:t>, como se pode ver no diagrama</a:t>
                </a:r>
                <a:r>
                  <a:rPr lang="pt-BR" sz="2000" dirty="0" smtClean="0">
                    <a:latin typeface="Cambria" pitchFamily="18" charset="0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r>
                  <a:rPr lang="pt-BR" sz="2000" dirty="0" smtClean="0">
                    <a:latin typeface="Cambria" pitchFamily="18" charset="0"/>
                  </a:rPr>
                  <a:t> </a:t>
                </a:r>
                <a:r>
                  <a:rPr lang="pt-BR" sz="2000" dirty="0">
                    <a:latin typeface="Cambria" pitchFamily="18" charset="0"/>
                  </a:rPr>
                  <a:t>Portanto, a soma é igual a </a:t>
                </a:r>
                <a:endParaRPr lang="pt-BR" sz="2000" i="1" dirty="0" smtClean="0">
                  <a:latin typeface="Cambria Math"/>
                </a:endParaRPr>
              </a:p>
              <a:p>
                <a:pPr marL="0" indent="0" algn="ctr">
                  <a:lnSpc>
                    <a:spcPct val="12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pt-BR" sz="2000" i="1" dirty="0" smtClean="0">
                        <a:latin typeface="Cambria Math"/>
                      </a:rPr>
                      <m:t>𝐴𝑋</m:t>
                    </m:r>
                    <m:r>
                      <a:rPr lang="pt-BR" sz="2000" i="1" dirty="0" smtClean="0">
                        <a:latin typeface="Cambria Math"/>
                      </a:rPr>
                      <m:t> + </m:t>
                    </m:r>
                    <m:r>
                      <a:rPr lang="pt-BR" sz="2000" i="1" dirty="0" smtClean="0">
                        <a:latin typeface="Cambria Math"/>
                      </a:rPr>
                      <m:t>𝑋𝐵</m:t>
                    </m:r>
                    <m:r>
                      <a:rPr lang="pt-BR" sz="2000" i="1" dirty="0" smtClean="0">
                        <a:latin typeface="Cambria Math"/>
                      </a:rPr>
                      <m:t> = </m:t>
                    </m:r>
                    <m:r>
                      <a:rPr lang="pt-BR" sz="2000" i="1" dirty="0" smtClean="0">
                        <a:latin typeface="Cambria Math"/>
                      </a:rPr>
                      <m:t>𝐴𝐵</m:t>
                    </m:r>
                    <m:r>
                      <a:rPr lang="pt-BR" sz="2000" i="1" dirty="0" smtClean="0">
                        <a:latin typeface="Cambria Math"/>
                      </a:rPr>
                      <m:t> = 1</m:t>
                    </m:r>
                  </m:oMath>
                </a14:m>
                <a:r>
                  <a:rPr lang="pt-BR" sz="2000" dirty="0">
                    <a:latin typeface="Cambria" pitchFamily="18" charset="0"/>
                  </a:rPr>
                  <a:t>.</a:t>
                </a:r>
              </a:p>
              <a:p>
                <a:pPr marL="0" indent="0">
                  <a:lnSpc>
                    <a:spcPct val="120000"/>
                  </a:lnSpc>
                  <a:spcBef>
                    <a:spcPts val="600"/>
                  </a:spcBef>
                  <a:buNone/>
                </a:pPr>
                <a:endParaRPr lang="pt-BR" sz="2000" b="0" dirty="0" smtClean="0">
                  <a:solidFill>
                    <a:schemeClr val="tx1"/>
                  </a:solidFill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" name="Espaço Reservado para Conteúd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828338"/>
                <a:ext cx="7886700" cy="5948980"/>
              </a:xfrm>
              <a:blipFill rotWithShape="1">
                <a:blip r:embed="rId2" cstate="print"/>
                <a:stretch>
                  <a:fillRect l="-773" t="-10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:\PIC-OBMEP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270" y="858197"/>
            <a:ext cx="3344863" cy="319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8461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11298</TotalTime>
  <Words>822</Words>
  <Application>Microsoft Office PowerPoint</Application>
  <PresentationFormat>Apresentação na tela (4:3)</PresentationFormat>
  <Paragraphs>135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Aula 3 – Ciclo 6</vt:lpstr>
      <vt:lpstr>Semelhança de polígonos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anacmartins@hotmail.com</dc:creator>
  <cp:lastModifiedBy>Usuario</cp:lastModifiedBy>
  <cp:revision>857</cp:revision>
  <dcterms:created xsi:type="dcterms:W3CDTF">2015-04-21T19:02:49Z</dcterms:created>
  <dcterms:modified xsi:type="dcterms:W3CDTF">2016-12-10T13:43:21Z</dcterms:modified>
</cp:coreProperties>
</file>