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8" r:id="rId5"/>
    <p:sldId id="260" r:id="rId6"/>
    <p:sldId id="270" r:id="rId7"/>
  </p:sldIdLst>
  <p:sldSz cx="12192000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69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1" d="100"/>
          <a:sy n="101" d="100"/>
        </p:scale>
        <p:origin x="2538" y="10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B71F4AB-A678-49E1-B192-83A2C88F098C}" type="datetime1">
              <a:rPr lang="pt-BR" smtClean="0"/>
              <a:pPr algn="r" rtl="0"/>
              <a:t>11/08/2016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154258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881E98C3-EB21-40AC-9645-A97EE433E6A2}" type="datetime1">
              <a:rPr lang="pt-BR" smtClean="0"/>
              <a:pPr algn="r"/>
              <a:t>11/08/2016</a:t>
            </a:fld>
            <a:endParaRPr lang="pt-BR" dirty="0"/>
          </a:p>
        </p:txBody>
      </p:sp>
      <p:sp>
        <p:nvSpPr>
          <p:cNvPr id="4" name="Espaço Reservado para Imagem do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pt-BR" noProof="0" dirty="0"/>
          </a:p>
        </p:txBody>
      </p:sp>
      <p:sp>
        <p:nvSpPr>
          <p:cNvPr id="5" name="Espaço Reservado para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pt-BR" dirty="0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726325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BR" smtClean="0"/>
              <a:t>‹#›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34393763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BR" smtClean="0"/>
              <a:t>‹#›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5896205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pt-BR" smtClean="0"/>
              <a:t>‹#›</a:t>
            </a:r>
            <a:endParaRPr/>
          </a:p>
        </p:txBody>
      </p:sp>
    </p:spTree>
    <p:extLst>
      <p:ext uri="{BB962C8B-B14F-4D97-AF65-F5344CB8AC3E}">
        <p14:creationId xmlns="" xmlns:p14="http://schemas.microsoft.com/office/powerpoint/2010/main" val="848654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 bwMode="invGray"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2832533" y="1371600"/>
            <a:ext cx="9359467" cy="297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10" name="Retângulo 9"/>
          <p:cNvSpPr/>
          <p:nvPr/>
        </p:nvSpPr>
        <p:spPr>
          <a:xfrm>
            <a:off x="2832533" y="4462272"/>
            <a:ext cx="9359467" cy="10332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 bwMode="black">
          <a:xfrm>
            <a:off x="3175199" y="1943842"/>
            <a:ext cx="8500062" cy="2387600"/>
          </a:xfrm>
        </p:spPr>
        <p:txBody>
          <a:bodyPr rtlCol="0" anchor="b"/>
          <a:lstStyle>
            <a:lvl1pPr algn="l" rtl="0">
              <a:lnSpc>
                <a:spcPct val="90000"/>
              </a:lnSpc>
              <a:defRPr sz="6000" b="1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175199" y="4538659"/>
            <a:ext cx="8500062" cy="865321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/>
            </a:lvl1pPr>
            <a:lvl2pPr marL="457200" indent="0" algn="ctr" rtl="0">
              <a:buNone/>
              <a:defRPr sz="2000"/>
            </a:lvl2pPr>
            <a:lvl3pPr marL="914400" indent="0" algn="ctr" rtl="0">
              <a:buNone/>
              <a:defRPr sz="1800"/>
            </a:lvl3pPr>
            <a:lvl4pPr marL="1371600" indent="0" algn="ctr" rtl="0">
              <a:buNone/>
              <a:defRPr sz="1600"/>
            </a:lvl4pPr>
            <a:lvl5pPr marL="1828800" indent="0" algn="ctr" rtl="0">
              <a:buNone/>
              <a:defRPr sz="1600"/>
            </a:lvl5pPr>
            <a:lvl6pPr marL="2286000" indent="0" algn="ctr" rtl="0">
              <a:buNone/>
              <a:defRPr sz="1600"/>
            </a:lvl6pPr>
            <a:lvl7pPr marL="2743200" indent="0" algn="ctr" rtl="0">
              <a:buNone/>
              <a:defRPr sz="1600"/>
            </a:lvl7pPr>
            <a:lvl8pPr marL="3200400" indent="0" algn="ctr" rtl="0">
              <a:buNone/>
              <a:defRPr sz="1600"/>
            </a:lvl8pPr>
            <a:lvl9pPr marL="3657600" indent="0" algn="ctr" rtl="0">
              <a:buNone/>
              <a:defRPr sz="1600"/>
            </a:lvl9pPr>
          </a:lstStyle>
          <a:p>
            <a:pPr rtl="0"/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11" name="Espaço Reservado para Data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1F89014-B376-42D9-B431-95A4CAB40AD0}" type="datetime1">
              <a:rPr lang="pt-BR" smtClean="0"/>
              <a:pPr/>
              <a:t>11/08/2016</a:t>
            </a:fld>
            <a:endParaRPr lang="pt-BR" dirty="0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13" name="Espaço Reservado para o Número do Slide 12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30475499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15E63F3-21C9-43B1-844F-66CD7EE98394}" type="datetime1">
              <a:rPr lang="pt-BR" smtClean="0"/>
              <a:pPr/>
              <a:t>11/08/2016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26644058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o Texto Vertical 2"/>
          <p:cNvSpPr>
            <a:spLocks noGrp="1"/>
          </p:cNvSpPr>
          <p:nvPr>
            <p:ph type="body" orient="vert" idx="1"/>
          </p:nvPr>
        </p:nvSpPr>
        <p:spPr>
          <a:xfrm>
            <a:off x="378199" y="462249"/>
            <a:ext cx="9693088" cy="5714714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78199" y="6356350"/>
            <a:ext cx="1971947" cy="365125"/>
          </a:xfrm>
        </p:spPr>
        <p:txBody>
          <a:bodyPr rtlCol="0"/>
          <a:lstStyle>
            <a:lvl1pPr>
              <a:defRPr/>
            </a:lvl1pPr>
          </a:lstStyle>
          <a:p>
            <a:fld id="{36DD7DEC-9E74-4625-BBCE-1402ACF0564D}" type="datetime1">
              <a:rPr lang="pt-BR" smtClean="0"/>
              <a:pPr/>
              <a:t>11/08/2016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82374" y="6356350"/>
            <a:ext cx="5687786" cy="365125"/>
          </a:xfrm>
        </p:spPr>
        <p:txBody>
          <a:bodyPr rtlCol="0"/>
          <a:lstStyle/>
          <a:p>
            <a:pPr rtl="0"/>
            <a:endParaRPr lang="pt-BR" noProof="0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 rot="5400000">
            <a:off x="7523375" y="2743540"/>
            <a:ext cx="6857433" cy="1371487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 rot="5400000">
            <a:off x="8267671" y="3370131"/>
            <a:ext cx="6858000" cy="1188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0266348" y="462249"/>
            <a:ext cx="1370886" cy="5714714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>
          <a:xfrm>
            <a:off x="8102389" y="6356350"/>
            <a:ext cx="1968898" cy="365125"/>
          </a:xfrm>
        </p:spPr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302941111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44B070F-2EEA-486D-BC7C-1FECA7A2AC76}" type="datetime1">
              <a:rPr lang="pt-BR" smtClean="0"/>
              <a:pPr/>
              <a:t>11/08/2016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5413334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 bwMode="invGray">
      <p:bgPr>
        <a:blipFill dpi="0" rotWithShape="1">
          <a:blip r:embed="rId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3502152" y="-20637"/>
            <a:ext cx="7315200" cy="434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9" name="Retângulo 8"/>
          <p:cNvSpPr/>
          <p:nvPr/>
        </p:nvSpPr>
        <p:spPr>
          <a:xfrm>
            <a:off x="3502152" y="4462272"/>
            <a:ext cx="7315200" cy="1719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 bwMode="black">
          <a:xfrm>
            <a:off x="3838015" y="658346"/>
            <a:ext cx="6597464" cy="3664417"/>
          </a:xfrm>
        </p:spPr>
        <p:txBody>
          <a:bodyPr rtlCol="0" anchor="b">
            <a:normAutofit/>
          </a:bodyPr>
          <a:lstStyle>
            <a:lvl1pPr algn="l" rtl="0">
              <a:lnSpc>
                <a:spcPct val="90000"/>
              </a:lnSpc>
              <a:defRPr sz="5000" b="1">
                <a:solidFill>
                  <a:schemeClr val="tx1"/>
                </a:solidFill>
              </a:defRPr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38014" y="4589463"/>
            <a:ext cx="6597465" cy="1500187"/>
          </a:xfrm>
        </p:spPr>
        <p:txBody>
          <a:bodyPr rtlCol="0"/>
          <a:lstStyle>
            <a:lvl1pPr marL="0" indent="0" algn="l" rtl="0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 algn="l" rt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l" rt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l" rtl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F0BF111-EA9E-4F6A-9BA3-0DDB4254FB45}" type="datetime1">
              <a:rPr lang="pt-BR" smtClean="0"/>
              <a:pPr/>
              <a:t>11/08/2016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42824528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80160" y="2194560"/>
            <a:ext cx="4489704" cy="3986784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415368" y="2194560"/>
            <a:ext cx="4493424" cy="3986784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86867E2-1A7F-45EE-B1DC-FBDB256D51B6}" type="datetime1">
              <a:rPr lang="pt-BR" smtClean="0"/>
              <a:pPr/>
              <a:t>11/08/2016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32010400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80160" y="1828456"/>
            <a:ext cx="4489704" cy="830695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80160" y="2743194"/>
            <a:ext cx="4489704" cy="3433769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419088" y="1828456"/>
            <a:ext cx="4489704" cy="830695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419088" y="2743194"/>
            <a:ext cx="4489704" cy="3433769"/>
          </a:xfrm>
        </p:spPr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7058196-C28A-42AF-A12E-EB87CF1024EB}" type="datetime1">
              <a:rPr lang="pt-BR" smtClean="0"/>
              <a:pPr/>
              <a:t>11/08/2016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9" name="Espaço Reservado para o Número do Slid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42612869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9EED0CBE-44EF-4E9F-A74B-0DF19E581C9A}" type="datetime1">
              <a:rPr lang="pt-BR" smtClean="0"/>
              <a:pPr/>
              <a:t>11/08/2016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5" name="Espaço Reservado para o Número do Slid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26416112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F661AA71-6944-4DDF-A3DB-38DDCC820DAE}" type="datetime1">
              <a:rPr lang="pt-BR" smtClean="0"/>
              <a:pPr/>
              <a:t>11/08/2016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4" name="Espaço Reservado para o Número do Slid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1830296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>
            <a:lvl1pPr algn="l" rtl="0">
              <a:defRPr sz="3000"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18896" y="2465294"/>
            <a:ext cx="5389895" cy="4392706"/>
          </a:xfrm>
        </p:spPr>
        <p:txBody>
          <a:bodyPr rtlCol="0">
            <a:normAutofit/>
          </a:bodyPr>
          <a:lstStyle>
            <a:lvl1pPr algn="l" rtl="0">
              <a:defRPr sz="22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91818" y="2465294"/>
            <a:ext cx="3834874" cy="3711669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500"/>
              </a:spcBef>
              <a:buNone/>
              <a:defRPr sz="22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CE043604-865C-48F4-A2A8-C7D6513C8620}" type="datetime1">
              <a:rPr lang="pt-BR" smtClean="0"/>
              <a:pPr/>
              <a:t>11/08/2016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311474249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 anchor="ctr">
            <a:normAutofit/>
          </a:bodyPr>
          <a:lstStyle>
            <a:lvl1pPr algn="l" rtl="0">
              <a:defRPr sz="3000"/>
            </a:lvl1pPr>
          </a:lstStyle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518896" y="1828456"/>
            <a:ext cx="5389895" cy="5029544"/>
          </a:xfrm>
        </p:spPr>
        <p:txBody>
          <a:bodyPr tIns="1371600" rtlCol="0">
            <a:normAutofit/>
          </a:bodyPr>
          <a:lstStyle>
            <a:lvl1pPr marL="0" indent="0" algn="ctr" rtl="0">
              <a:buNone/>
              <a:defRPr sz="20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91819" y="2465293"/>
            <a:ext cx="3834874" cy="3711669"/>
          </a:xfrm>
        </p:spPr>
        <p:txBody>
          <a:bodyPr rtlCol="0">
            <a:normAutofit/>
          </a:bodyPr>
          <a:lstStyle>
            <a:lvl1pPr marL="0" indent="0" algn="l" rtl="0">
              <a:buNone/>
              <a:defRPr sz="22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pt-BR" noProof="0" dirty="0" smtClean="0"/>
              <a:t>Clique para editar o texto mestre</a:t>
            </a:r>
            <a:endParaRPr lang="pt-BR" noProof="0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069BD6DF-6683-4B06-94D3-255DC9EB1208}" type="datetime1">
              <a:rPr lang="pt-BR" smtClean="0"/>
              <a:pPr/>
              <a:t>11/08/2016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pt-BR" noProof="0" dirty="0"/>
          </a:p>
        </p:txBody>
      </p:sp>
      <p:sp>
        <p:nvSpPr>
          <p:cNvPr id="7" name="Espaço Reservado para o Número do Slid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r>
              <a:rPr lang="pt-BR" noProof="0" dirty="0" smtClean="0"/>
              <a:t>‹#›</a:t>
            </a:r>
            <a:endParaRPr lang="pt-BR" noProof="0" dirty="0"/>
          </a:p>
        </p:txBody>
      </p:sp>
    </p:spTree>
    <p:extLst>
      <p:ext uri="{BB962C8B-B14F-4D97-AF65-F5344CB8AC3E}">
        <p14:creationId xmlns="" xmlns:p14="http://schemas.microsoft.com/office/powerpoint/2010/main" val="416136649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347472"/>
            <a:ext cx="12188952" cy="1188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pt-BR" noProof="0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invGray">
          <a:xfrm>
            <a:off x="0" y="457200"/>
            <a:ext cx="12188952" cy="1371257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 bwMode="black">
          <a:xfrm>
            <a:off x="1280160" y="466343"/>
            <a:ext cx="9628632" cy="13621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pt-BR" noProof="0" dirty="0" smtClean="0"/>
              <a:t>Clique para editar 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80160" y="2190749"/>
            <a:ext cx="9628632" cy="3986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t-BR" noProof="0" dirty="0" smtClean="0"/>
              <a:t>Clique para editar o texto mestre</a:t>
            </a:r>
          </a:p>
          <a:p>
            <a:pPr lvl="1" rtl="0"/>
            <a:r>
              <a:rPr lang="pt-BR" noProof="0" dirty="0" smtClean="0"/>
              <a:t>Segundo nível</a:t>
            </a:r>
          </a:p>
          <a:p>
            <a:pPr lvl="2" rtl="0"/>
            <a:r>
              <a:rPr lang="pt-BR" noProof="0" dirty="0" smtClean="0"/>
              <a:t>Terceiro nível</a:t>
            </a:r>
          </a:p>
          <a:p>
            <a:pPr lvl="3" rtl="0"/>
            <a:r>
              <a:rPr lang="pt-BR" noProof="0" dirty="0" smtClean="0"/>
              <a:t>Quarto nível</a:t>
            </a:r>
          </a:p>
          <a:p>
            <a:pPr lvl="4" rtl="0"/>
            <a:r>
              <a:rPr lang="pt-BR" noProof="0" dirty="0" smtClean="0"/>
              <a:t>Quinto nível</a:t>
            </a:r>
          </a:p>
          <a:p>
            <a:pPr lvl="5" rtl="0"/>
            <a:r>
              <a:rPr lang="pt-BR" noProof="0" dirty="0" smtClean="0"/>
              <a:t>Sexto</a:t>
            </a:r>
          </a:p>
          <a:p>
            <a:pPr lvl="6" rtl="0"/>
            <a:r>
              <a:rPr lang="pt-BR" noProof="0" dirty="0" smtClean="0"/>
              <a:t>Sétimo</a:t>
            </a:r>
          </a:p>
          <a:p>
            <a:pPr lvl="7" rtl="0"/>
            <a:r>
              <a:rPr lang="pt-BR" noProof="0" dirty="0" smtClean="0"/>
              <a:t>Oitavo</a:t>
            </a:r>
          </a:p>
          <a:p>
            <a:pPr lvl="8" rtl="0"/>
            <a:r>
              <a:rPr lang="pt-BR" noProof="0" dirty="0" smtClean="0"/>
              <a:t>Nono</a:t>
            </a:r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280160" y="6356350"/>
            <a:ext cx="19719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43BAF-C11E-4FBA-8DB6-13EEA2D9A375}" type="datetime1">
              <a:rPr lang="pt-BR" smtClean="0"/>
              <a:pPr/>
              <a:t>11/08/2016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252107" y="6356350"/>
            <a:ext cx="56877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pt-BR" noProof="0" dirty="0"/>
          </a:p>
        </p:txBody>
      </p:sp>
      <p:sp>
        <p:nvSpPr>
          <p:cNvPr id="6" name="Espaço Reservado para o Número do Slide 5"/>
          <p:cNvSpPr>
            <a:spLocks noGrp="1"/>
          </p:cNvSpPr>
          <p:nvPr>
            <p:ph type="sldNum" sz="quarter" idx="4"/>
          </p:nvPr>
        </p:nvSpPr>
        <p:spPr>
          <a:xfrm>
            <a:off x="8939894" y="6356350"/>
            <a:ext cx="19688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‹#›</a:t>
            </a:r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2871921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0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500"/>
        </a:spcBef>
        <a:buFont typeface="Wingdings" panose="05000000000000000000" pitchFamily="2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3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3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ts val="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bmep.org.br/docs/rpm_pic2007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obmep.org.br/docs/Geometria.pdf" TargetMode="External"/><Relationship Id="rId4" Type="http://schemas.openxmlformats.org/officeDocument/2006/relationships/hyperlink" Target="http://www.obmep.org.br/docs/apostila3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atematica.obmep.org.br/index.php/modulo/ver?modulo=2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035537" y="2259616"/>
            <a:ext cx="8500062" cy="1656480"/>
          </a:xfrm>
        </p:spPr>
        <p:txBody>
          <a:bodyPr rtlCol="0">
            <a:normAutofit fontScale="90000"/>
          </a:bodyPr>
          <a:lstStyle/>
          <a:p>
            <a:pPr rtl="0"/>
            <a:r>
              <a:rPr lang="pt-BR" sz="4400" dirty="0" smtClean="0"/>
              <a:t>OBMEP – Ciclo 2, Encontro 3</a:t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>GEOMETRIA</a:t>
            </a:r>
            <a:br>
              <a:rPr lang="pt-BR" sz="4400" dirty="0" smtClean="0"/>
            </a:br>
            <a:r>
              <a:rPr lang="pt-BR" sz="4400" dirty="0" smtClean="0"/>
              <a:t>Áreas e Perímetros de Polígonos</a:t>
            </a: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algn="r"/>
            <a:r>
              <a:rPr lang="pt-BR" b="1" dirty="0" smtClean="0"/>
              <a:t>Márcio A. Silva</a:t>
            </a:r>
          </a:p>
          <a:p>
            <a:pPr algn="r"/>
            <a:r>
              <a:rPr lang="pt-BR" dirty="0" smtClean="0"/>
              <a:t>malexslv@hotmail.com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707880" y="1592580"/>
            <a:ext cx="2263140" cy="922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73269830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41194" y="466343"/>
            <a:ext cx="10567598" cy="1362113"/>
          </a:xfrm>
        </p:spPr>
        <p:txBody>
          <a:bodyPr rtlCol="0"/>
          <a:lstStyle/>
          <a:p>
            <a:pPr rtl="0"/>
            <a:r>
              <a:rPr lang="pt-BR" dirty="0" smtClean="0"/>
              <a:t>Ciclo 2, encontro 3.</a:t>
            </a:r>
            <a:br>
              <a:rPr lang="pt-BR" dirty="0" smtClean="0"/>
            </a:br>
            <a:r>
              <a:rPr lang="pt-BR" dirty="0" smtClean="0"/>
              <a:t>Geometria: Área e Perímetro de Polígonos</a:t>
            </a:r>
            <a:endParaRPr lang="en-US" dirty="0"/>
          </a:p>
        </p:txBody>
      </p:sp>
      <p:sp>
        <p:nvSpPr>
          <p:cNvPr id="5" name="CaixaDeTexto 4"/>
          <p:cNvSpPr txBox="1"/>
          <p:nvPr/>
        </p:nvSpPr>
        <p:spPr>
          <a:xfrm>
            <a:off x="216772" y="1848461"/>
            <a:ext cx="10537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</a:rPr>
              <a:t>Referências de materiais para estudos: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256049" y="4820067"/>
            <a:ext cx="101129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Artigo “</a:t>
            </a:r>
            <a:r>
              <a:rPr lang="pt-BR" sz="2000" b="1" dirty="0" smtClean="0"/>
              <a:t>Usando Áreas</a:t>
            </a:r>
            <a:r>
              <a:rPr lang="pt-BR" sz="2000" dirty="0" smtClean="0"/>
              <a:t>” – Eduardo Wagner, em RPM - Edição Especial PIC2007.</a:t>
            </a:r>
          </a:p>
          <a:p>
            <a:pPr algn="r"/>
            <a:r>
              <a:rPr lang="pt-BR" sz="2000" i="1" dirty="0" smtClean="0">
                <a:solidFill>
                  <a:srgbClr val="00B050"/>
                </a:solidFill>
              </a:rPr>
              <a:t>http://www.obmep.org.br/docs/rpm_pic2007.pdf</a:t>
            </a:r>
            <a:endParaRPr lang="pt-BR" sz="2000" i="1" dirty="0">
              <a:solidFill>
                <a:srgbClr val="00B050"/>
              </a:solidFill>
            </a:endParaRPr>
          </a:p>
        </p:txBody>
      </p:sp>
      <p:sp>
        <p:nvSpPr>
          <p:cNvPr id="4" name="Botão de ação: Documento 3">
            <a:hlinkClick r:id="rId3" highlightClick="1"/>
          </p:cNvPr>
          <p:cNvSpPr/>
          <p:nvPr/>
        </p:nvSpPr>
        <p:spPr>
          <a:xfrm>
            <a:off x="186292" y="4714485"/>
            <a:ext cx="900000" cy="900000"/>
          </a:xfrm>
          <a:prstGeom prst="actionButtonDocument">
            <a:avLst/>
          </a:prstGeom>
          <a:solidFill>
            <a:srgbClr val="00B05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igh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1238079" y="2492267"/>
            <a:ext cx="105576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Secção 2.1 da Apostila 3 do PIC da OBMEP “</a:t>
            </a:r>
            <a:r>
              <a:rPr lang="pt-BR" sz="2000" b="1" dirty="0" smtClean="0"/>
              <a:t>Teorema de Pitágoras e Áreas</a:t>
            </a:r>
            <a:r>
              <a:rPr lang="pt-BR" sz="2000" dirty="0" smtClean="0"/>
              <a:t>”, E. Wagner</a:t>
            </a:r>
          </a:p>
          <a:p>
            <a:pPr algn="r"/>
            <a:r>
              <a:rPr lang="pt-BR" sz="2000" i="1" dirty="0" smtClean="0">
                <a:solidFill>
                  <a:srgbClr val="00B050"/>
                </a:solidFill>
              </a:rPr>
              <a:t>http://www.obmep.org.br/docs/apostila3.pdf</a:t>
            </a:r>
            <a:endParaRPr lang="pt-BR" sz="2000" i="1" dirty="0">
              <a:solidFill>
                <a:srgbClr val="00B050"/>
              </a:solidFill>
            </a:endParaRPr>
          </a:p>
        </p:txBody>
      </p:sp>
      <p:sp>
        <p:nvSpPr>
          <p:cNvPr id="12" name="Botão de ação: Documento 11">
            <a:hlinkClick r:id="rId4" highlightClick="1"/>
          </p:cNvPr>
          <p:cNvSpPr/>
          <p:nvPr/>
        </p:nvSpPr>
        <p:spPr>
          <a:xfrm>
            <a:off x="247252" y="2431307"/>
            <a:ext cx="900000" cy="900000"/>
          </a:xfrm>
          <a:prstGeom prst="actionButtonDocument">
            <a:avLst/>
          </a:prstGeom>
          <a:solidFill>
            <a:srgbClr val="00B05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igh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8"/>
          <p:cNvSpPr/>
          <p:nvPr/>
        </p:nvSpPr>
        <p:spPr>
          <a:xfrm>
            <a:off x="1170068" y="3559016"/>
            <a:ext cx="104428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/>
              <a:t>Seção 8.1 da Apostila do PIC da OBMEP “</a:t>
            </a:r>
            <a:r>
              <a:rPr lang="pt-BR" sz="2000" b="1" dirty="0" smtClean="0"/>
              <a:t>Encontros de Geometria – Parte 1</a:t>
            </a:r>
            <a:r>
              <a:rPr lang="pt-BR" sz="2000" dirty="0" smtClean="0"/>
              <a:t>”, L. </a:t>
            </a:r>
            <a:r>
              <a:rPr lang="pt-BR" sz="2000" dirty="0" err="1" smtClean="0"/>
              <a:t>Cadar</a:t>
            </a:r>
            <a:r>
              <a:rPr lang="pt-BR" sz="2000" dirty="0" smtClean="0"/>
              <a:t>.e F. </a:t>
            </a:r>
            <a:r>
              <a:rPr lang="pt-BR" sz="2000" dirty="0" err="1" smtClean="0"/>
              <a:t>Dutenhefner</a:t>
            </a:r>
            <a:r>
              <a:rPr lang="pt-BR" sz="2000" dirty="0" smtClean="0"/>
              <a:t>. </a:t>
            </a:r>
          </a:p>
          <a:p>
            <a:pPr algn="r"/>
            <a:r>
              <a:rPr lang="pt-BR" sz="2000" i="1" dirty="0" smtClean="0">
                <a:solidFill>
                  <a:srgbClr val="00B050"/>
                </a:solidFill>
              </a:rPr>
              <a:t>http://www.obmep.org.br/docs/Geometria.pdf</a:t>
            </a:r>
          </a:p>
        </p:txBody>
      </p:sp>
      <p:sp>
        <p:nvSpPr>
          <p:cNvPr id="11" name="Botão de ação: Documento 10">
            <a:hlinkClick r:id="rId5" highlightClick="1"/>
          </p:cNvPr>
          <p:cNvSpPr/>
          <p:nvPr/>
        </p:nvSpPr>
        <p:spPr>
          <a:xfrm>
            <a:off x="228600" y="3574307"/>
            <a:ext cx="900000" cy="900000"/>
          </a:xfrm>
          <a:prstGeom prst="actionButtonDocument">
            <a:avLst/>
          </a:prstGeom>
          <a:solidFill>
            <a:srgbClr val="00B050"/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Righ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4403556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41194" y="466343"/>
            <a:ext cx="10567598" cy="1362113"/>
          </a:xfrm>
        </p:spPr>
        <p:txBody>
          <a:bodyPr rtlCol="0"/>
          <a:lstStyle/>
          <a:p>
            <a:r>
              <a:rPr lang="pt-BR" dirty="0" smtClean="0"/>
              <a:t>Ciclo 2, encontro 3.</a:t>
            </a:r>
            <a:br>
              <a:rPr lang="pt-BR" dirty="0" smtClean="0"/>
            </a:br>
            <a:r>
              <a:rPr lang="pt-BR" dirty="0" smtClean="0"/>
              <a:t>Geometria: Área e Perímetro de Polígonos</a:t>
            </a:r>
            <a:endParaRPr lang="en-US" dirty="0"/>
          </a:p>
        </p:txBody>
      </p:sp>
      <p:sp>
        <p:nvSpPr>
          <p:cNvPr id="5" name="CaixaDeTexto 4"/>
          <p:cNvSpPr txBox="1"/>
          <p:nvPr/>
        </p:nvSpPr>
        <p:spPr>
          <a:xfrm>
            <a:off x="373452" y="1947750"/>
            <a:ext cx="105370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 smtClean="0">
                <a:solidFill>
                  <a:srgbClr val="002060"/>
                </a:solidFill>
              </a:rPr>
              <a:t>Sugestão de vídeos</a:t>
            </a:r>
          </a:p>
        </p:txBody>
      </p:sp>
      <p:sp>
        <p:nvSpPr>
          <p:cNvPr id="3" name="Botão de ação: Filme 2">
            <a:hlinkClick r:id="rId3" highlightClick="1"/>
          </p:cNvPr>
          <p:cNvSpPr/>
          <p:nvPr/>
        </p:nvSpPr>
        <p:spPr>
          <a:xfrm>
            <a:off x="491316" y="2665465"/>
            <a:ext cx="900000" cy="900000"/>
          </a:xfrm>
          <a:prstGeom prst="actionButtonMovie">
            <a:avLst/>
          </a:prstGeom>
          <a:solidFill>
            <a:srgbClr val="00B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perspectiveFron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/>
          <p:cNvSpPr txBox="1"/>
          <p:nvPr/>
        </p:nvSpPr>
        <p:spPr>
          <a:xfrm>
            <a:off x="1740230" y="2693601"/>
            <a:ext cx="100250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Portal da Matemática: 8º Ano do Ensino Médio:</a:t>
            </a:r>
          </a:p>
          <a:p>
            <a:r>
              <a:rPr lang="pt-BR" sz="2400" dirty="0" smtClean="0">
                <a:solidFill>
                  <a:srgbClr val="00B050"/>
                </a:solidFill>
              </a:rPr>
              <a:t>http://matematica.obmep.org.br/index.</a:t>
            </a:r>
            <a:r>
              <a:rPr lang="pt-BR" sz="2400" dirty="0" err="1" smtClean="0">
                <a:solidFill>
                  <a:srgbClr val="00B050"/>
                </a:solidFill>
              </a:rPr>
              <a:t>php</a:t>
            </a:r>
            <a:r>
              <a:rPr lang="pt-BR" sz="2400" dirty="0" smtClean="0">
                <a:solidFill>
                  <a:srgbClr val="00B050"/>
                </a:solidFill>
              </a:rPr>
              <a:t>/modulo/ver?modulo=20#v171</a:t>
            </a:r>
            <a:endParaRPr lang="pt-BR" sz="2400" dirty="0">
              <a:solidFill>
                <a:srgbClr val="00B05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801190" y="3692555"/>
            <a:ext cx="780350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Áreas de Figuras Plana (Resultados Básicos), partes1 a 6</a:t>
            </a:r>
            <a:endParaRPr lang="pt-B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Áreas de Figuras Plana </a:t>
            </a:r>
            <a:r>
              <a:rPr lang="pt-BR" sz="2400" dirty="0" smtClean="0"/>
              <a:t>(Mais alguns Resultados), partes7 </a:t>
            </a:r>
            <a:r>
              <a:rPr lang="pt-BR" sz="2400" dirty="0" smtClean="0"/>
              <a:t>a </a:t>
            </a:r>
            <a:r>
              <a:rPr lang="pt-BR" sz="2400" dirty="0" smtClean="0"/>
              <a:t>11</a:t>
            </a:r>
            <a:endParaRPr lang="pt-B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Exercícios da OBMEP, partes 1 a 4</a:t>
            </a:r>
            <a:endParaRPr lang="pt-BR" sz="2400" dirty="0" smtClean="0"/>
          </a:p>
        </p:txBody>
      </p:sp>
      <p:sp>
        <p:nvSpPr>
          <p:cNvPr id="10" name="CaixaDeTexto 9"/>
          <p:cNvSpPr txBox="1"/>
          <p:nvPr/>
        </p:nvSpPr>
        <p:spPr>
          <a:xfrm>
            <a:off x="434412" y="6095491"/>
            <a:ext cx="10380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i="1" u="sng" dirty="0" smtClean="0">
                <a:solidFill>
                  <a:srgbClr val="0070C0"/>
                </a:solidFill>
              </a:rPr>
              <a:t>Sugestão:</a:t>
            </a:r>
            <a:r>
              <a:rPr lang="pt-BR" sz="2000" i="1" dirty="0" smtClean="0">
                <a:solidFill>
                  <a:srgbClr val="0070C0"/>
                </a:solidFill>
              </a:rPr>
              <a:t> assistir dois vídeos por dia e resolver um exercício com algum problema correlacionado.</a:t>
            </a:r>
          </a:p>
        </p:txBody>
      </p:sp>
    </p:spTree>
    <p:extLst>
      <p:ext uri="{BB962C8B-B14F-4D97-AF65-F5344CB8AC3E}">
        <p14:creationId xmlns="" xmlns:p14="http://schemas.microsoft.com/office/powerpoint/2010/main" val="29239992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ucação 16x9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ducation_16x9.potx" id="{AA5F22BC-61EA-4F01-AB22-75117871E196}" vid="{BD0EB374-1DDC-4F15-88A9-D386288C58A6}"/>
    </a:ext>
  </a:extLst>
</a:theme>
</file>

<file path=ppt/theme/theme2.xml><?xml version="1.0" encoding="utf-8"?>
<a:theme xmlns:a="http://schemas.openxmlformats.org/drawingml/2006/main" name="Tema do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ducation">
      <a:dk1>
        <a:srgbClr val="3C4743"/>
      </a:dk1>
      <a:lt1>
        <a:srgbClr val="E5E6DA"/>
      </a:lt1>
      <a:dk2>
        <a:srgbClr val="000000"/>
      </a:dk2>
      <a:lt2>
        <a:srgbClr val="FFFFFF"/>
      </a:lt2>
      <a:accent1>
        <a:srgbClr val="DDC237"/>
      </a:accent1>
      <a:accent2>
        <a:srgbClr val="94A43E"/>
      </a:accent2>
      <a:accent3>
        <a:srgbClr val="6488A3"/>
      </a:accent3>
      <a:accent4>
        <a:srgbClr val="926E8F"/>
      </a:accent4>
      <a:accent5>
        <a:srgbClr val="96A1AA"/>
      </a:accent5>
      <a:accent6>
        <a:srgbClr val="A99E8A"/>
      </a:accent6>
      <a:hlink>
        <a:srgbClr val="6488A3"/>
      </a:hlink>
      <a:folHlink>
        <a:srgbClr val="926E8F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BC99BC-3A63-4255-9D4F-38C5B80A319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896FEF9-821E-45A6-82F2-0B1CE4CD8C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F7A874A-6E55-415B-9061-8B2D43DC2F4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163</Words>
  <Application>Microsoft Office PowerPoint</Application>
  <PresentationFormat>Personalizar</PresentationFormat>
  <Paragraphs>22</Paragraphs>
  <Slides>3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Educação 16x9</vt:lpstr>
      <vt:lpstr>OBMEP – Ciclo 2, Encontro 3  GEOMETRIA Áreas e Perímetros de Polígonos</vt:lpstr>
      <vt:lpstr>Ciclo 2, encontro 3. Geometria: Área e Perímetro de Polígonos</vt:lpstr>
      <vt:lpstr>Ciclo 2, encontro 3. Geometria: Área e Perímetro de Polígonos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2012-09-21T18:31:34Z</dcterms:created>
  <dcterms:modified xsi:type="dcterms:W3CDTF">2016-08-11T05:43:36Z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