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64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73D54D2-5EA6-4BE6-A7DB-3AE9F7AD0BAF}" type="datetimeFigureOut">
              <a:rPr lang="pt-BR" smtClean="0"/>
              <a:t>11/11/2016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047FC8-1A05-40C3-8254-00AF162B7548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54D2-5EA6-4BE6-A7DB-3AE9F7AD0BAF}" type="datetimeFigureOut">
              <a:rPr lang="pt-BR" smtClean="0"/>
              <a:t>11/11/2016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7FC8-1A05-40C3-8254-00AF162B754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73D54D2-5EA6-4BE6-A7DB-3AE9F7AD0BAF}" type="datetimeFigureOut">
              <a:rPr lang="pt-BR" smtClean="0"/>
              <a:t>11/11/2016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E047FC8-1A05-40C3-8254-00AF162B7548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54D2-5EA6-4BE6-A7DB-3AE9F7AD0BAF}" type="datetimeFigureOut">
              <a:rPr lang="pt-BR" smtClean="0"/>
              <a:t>11/11/2016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047FC8-1A05-40C3-8254-00AF162B754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54D2-5EA6-4BE6-A7DB-3AE9F7AD0BAF}" type="datetimeFigureOut">
              <a:rPr lang="pt-BR" smtClean="0"/>
              <a:t>11/11/2016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E047FC8-1A05-40C3-8254-00AF162B7548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73D54D2-5EA6-4BE6-A7DB-3AE9F7AD0BAF}" type="datetimeFigureOut">
              <a:rPr lang="pt-BR" smtClean="0"/>
              <a:t>11/11/2016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E047FC8-1A05-40C3-8254-00AF162B7548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73D54D2-5EA6-4BE6-A7DB-3AE9F7AD0BAF}" type="datetimeFigureOut">
              <a:rPr lang="pt-BR" smtClean="0"/>
              <a:t>11/11/2016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E047FC8-1A05-40C3-8254-00AF162B7548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54D2-5EA6-4BE6-A7DB-3AE9F7AD0BAF}" type="datetimeFigureOut">
              <a:rPr lang="pt-BR" smtClean="0"/>
              <a:t>11/11/2016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047FC8-1A05-40C3-8254-00AF162B754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54D2-5EA6-4BE6-A7DB-3AE9F7AD0BAF}" type="datetimeFigureOut">
              <a:rPr lang="pt-BR" smtClean="0"/>
              <a:t>11/11/2016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047FC8-1A05-40C3-8254-00AF162B754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54D2-5EA6-4BE6-A7DB-3AE9F7AD0BAF}" type="datetimeFigureOut">
              <a:rPr lang="pt-BR" smtClean="0"/>
              <a:t>11/11/2016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047FC8-1A05-40C3-8254-00AF162B7548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73D54D2-5EA6-4BE6-A7DB-3AE9F7AD0BAF}" type="datetimeFigureOut">
              <a:rPr lang="pt-BR" smtClean="0"/>
              <a:t>11/11/2016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E047FC8-1A05-40C3-8254-00AF162B7548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3D54D2-5EA6-4BE6-A7DB-3AE9F7AD0BAF}" type="datetimeFigureOut">
              <a:rPr lang="pt-BR" smtClean="0"/>
              <a:t>11/11/2016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E047FC8-1A05-40C3-8254-00AF162B754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atematica.obmep.org.br/uploads/material_teorico/hakpy4i2obw4g.pdf" TargetMode="External"/><Relationship Id="rId2" Type="http://schemas.openxmlformats.org/officeDocument/2006/relationships/hyperlink" Target="http://www.obmep.org.br/docs/Geometria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matematica.obmep.org.br/index.php/modulo/ver?modulo=31" TargetMode="External"/><Relationship Id="rId2" Type="http://schemas.openxmlformats.org/officeDocument/2006/relationships/hyperlink" Target="http://matematica.obmep.org.br/index.php/modulo/ver?modulo=3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Terceiro encontro do quinto ciclo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Geometria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9: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Banco </a:t>
            </a:r>
            <a:r>
              <a:rPr lang="pt-BR" dirty="0" smtClean="0"/>
              <a:t>de Questões </a:t>
            </a:r>
            <a:r>
              <a:rPr lang="pt-BR" dirty="0" smtClean="0"/>
              <a:t>2015) “Quadriláteros </a:t>
            </a:r>
            <a:r>
              <a:rPr lang="pt-BR" dirty="0" smtClean="0"/>
              <a:t>com todos os lados iguais não são congruentes” Um erro que muitos alunos cometem é pensar que dois quadriláteros são congruentes se tiverem os seus respectivos lados iguais. Isso não é verdade. Nesse problema, veremos que quadriláteros podem ter lados correspondentes iguais, mas áreas distintas.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smtClean="0"/>
              <a:t>a</a:t>
            </a:r>
            <a:r>
              <a:rPr lang="pt-BR" dirty="0" smtClean="0"/>
              <a:t>) Mostre que a maior área possível para um quadrilátero que possui dois lados de comprimento 3 e dois de comprimento 4 é 12.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b</a:t>
            </a:r>
            <a:r>
              <a:rPr lang="pt-BR" dirty="0" smtClean="0"/>
              <a:t>) Mostre que, nos quadriláteros em que isso acontece, a soma dos ângulos opostos é 180º. 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10: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Exemplo 1. Na figura a seguir, temos r k s k t. Calcule, em graus, os valores dos â</a:t>
            </a:r>
            <a:r>
              <a:rPr lang="pt-BR" dirty="0" smtClean="0"/>
              <a:t>ngulos </a:t>
            </a:r>
            <a:r>
              <a:rPr lang="pt-BR" dirty="0" smtClean="0"/>
              <a:t>x e y.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143248"/>
            <a:ext cx="4169122" cy="3522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11: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Exemplo 2. Na figura a seguir, sabendo que r k s, calcule a medida, em graus, do â</a:t>
            </a:r>
            <a:r>
              <a:rPr lang="pt-BR" dirty="0" smtClean="0"/>
              <a:t>ngulo x.</a:t>
            </a:r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746302"/>
            <a:ext cx="4214842" cy="3111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12:</a:t>
            </a:r>
            <a:endParaRPr lang="pt-B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857364"/>
            <a:ext cx="6072230" cy="473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13:</a:t>
            </a:r>
            <a:endParaRPr lang="pt-BR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928802"/>
            <a:ext cx="879974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14:</a:t>
            </a:r>
            <a:endParaRPr lang="pt-BR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071810"/>
            <a:ext cx="7216075" cy="3410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214282" y="1857364"/>
            <a:ext cx="91440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Exercício 9. Determine o valor de x, sabendo que o quadrilátero abaixo  é um  trapézio isósceles</a:t>
            </a:r>
            <a:endParaRPr lang="pt-BR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 </a:t>
            </a:r>
            <a:r>
              <a:rPr lang="pt-BR" dirty="0" err="1" smtClean="0"/>
              <a:t>fácíl</a:t>
            </a:r>
            <a:r>
              <a:rPr lang="pt-BR" dirty="0" smtClean="0"/>
              <a:t>:</a:t>
            </a:r>
            <a:endParaRPr lang="pt-BR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236486"/>
            <a:ext cx="6622447" cy="5621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Apostilas: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Seções </a:t>
            </a:r>
            <a:r>
              <a:rPr lang="pt-BR" dirty="0" smtClean="0"/>
              <a:t>5.4 e 6.1 da Apostila do PIC da OBMEP “Encontros de Geometria – Parte 1”, L. </a:t>
            </a:r>
            <a:r>
              <a:rPr lang="pt-BR" dirty="0" err="1" smtClean="0"/>
              <a:t>Cadar</a:t>
            </a:r>
            <a:r>
              <a:rPr lang="pt-BR" dirty="0" smtClean="0"/>
              <a:t> e F. </a:t>
            </a:r>
            <a:r>
              <a:rPr lang="pt-BR" dirty="0" err="1" smtClean="0"/>
              <a:t>Dutenhefner</a:t>
            </a:r>
            <a:r>
              <a:rPr lang="pt-BR" dirty="0" smtClean="0"/>
              <a:t>. </a:t>
            </a:r>
            <a:r>
              <a:rPr lang="pt-BR" dirty="0" smtClean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www.obmep.org.br/docs/Geometria.pdf</a:t>
            </a:r>
            <a:r>
              <a:rPr lang="pt-BR" dirty="0" smtClean="0"/>
              <a:t> </a:t>
            </a:r>
          </a:p>
          <a:p>
            <a:r>
              <a:rPr lang="pt-BR" dirty="0" smtClean="0"/>
              <a:t>Portal </a:t>
            </a:r>
            <a:r>
              <a:rPr lang="pt-BR" dirty="0" smtClean="0"/>
              <a:t>da Matemática: 8º Ano do Ensino Fundamental – Elementos Básicos de Geometria - Parte 2: Material Teórico – “Retas Cortadas Por Transversal”. </a:t>
            </a:r>
            <a:r>
              <a:rPr lang="pt-BR" dirty="0" smtClean="0">
                <a:hlinkClick r:id="rId3"/>
              </a:rPr>
              <a:t>http://</a:t>
            </a:r>
            <a:r>
              <a:rPr lang="pt-BR" dirty="0" smtClean="0">
                <a:hlinkClick r:id="rId3"/>
              </a:rPr>
              <a:t>matematica.obmep.org.br/uploads/material_teorico/hakpy4i2obw4g.pdf</a:t>
            </a:r>
            <a:endParaRPr lang="pt-BR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Vídeos: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Link</a:t>
            </a:r>
            <a:r>
              <a:rPr lang="pt-BR" dirty="0" smtClean="0"/>
              <a:t>:  </a:t>
            </a:r>
            <a:r>
              <a:rPr lang="pt-BR" dirty="0" smtClean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matematica.obmep.org.br/index.</a:t>
            </a:r>
            <a:r>
              <a:rPr lang="pt-BR" dirty="0" err="1" smtClean="0">
                <a:hlinkClick r:id="rId2"/>
              </a:rPr>
              <a:t>php</a:t>
            </a:r>
            <a:r>
              <a:rPr lang="pt-BR" dirty="0" smtClean="0">
                <a:hlinkClick r:id="rId2"/>
              </a:rPr>
              <a:t>/modulo/ver?modulo=30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     1.Atravessando </a:t>
            </a:r>
            <a:r>
              <a:rPr lang="pt-BR" dirty="0" smtClean="0"/>
              <a:t>um rio... retas cortadas por uma transversal;</a:t>
            </a:r>
            <a:br>
              <a:rPr lang="pt-BR" dirty="0" smtClean="0"/>
            </a:br>
            <a:r>
              <a:rPr lang="pt-BR" dirty="0" smtClean="0"/>
              <a:t>2.Resolvendo o problema do rio;</a:t>
            </a:r>
            <a:br>
              <a:rPr lang="pt-BR" dirty="0" smtClean="0"/>
            </a:br>
            <a:r>
              <a:rPr lang="pt-BR" dirty="0" smtClean="0"/>
              <a:t>3.Teorema dos </a:t>
            </a:r>
            <a:r>
              <a:rPr lang="pt-BR" dirty="0" smtClean="0"/>
              <a:t>bicos.</a:t>
            </a:r>
          </a:p>
          <a:p>
            <a:pPr>
              <a:buFont typeface="Wingdings" pitchFamily="2" charset="2"/>
              <a:buChar char="q"/>
            </a:pPr>
            <a:r>
              <a:rPr lang="pt-BR" dirty="0" smtClean="0"/>
              <a:t>Link</a:t>
            </a:r>
            <a:r>
              <a:rPr lang="pt-BR" dirty="0" smtClean="0"/>
              <a:t>:  </a:t>
            </a:r>
            <a:r>
              <a:rPr lang="pt-BR" dirty="0" smtClean="0">
                <a:hlinkClick r:id="rId3"/>
              </a:rPr>
              <a:t>http://</a:t>
            </a:r>
            <a:r>
              <a:rPr lang="pt-BR" dirty="0" smtClean="0">
                <a:hlinkClick r:id="rId3"/>
              </a:rPr>
              <a:t>matematica.obmep.org.br/index.</a:t>
            </a:r>
            <a:r>
              <a:rPr lang="pt-BR" dirty="0" err="1" smtClean="0">
                <a:hlinkClick r:id="rId3"/>
              </a:rPr>
              <a:t>php</a:t>
            </a:r>
            <a:r>
              <a:rPr lang="pt-BR" dirty="0" smtClean="0">
                <a:hlinkClick r:id="rId3"/>
              </a:rPr>
              <a:t>/modulo/ver?modulo=31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    1.Quadriláteros</a:t>
            </a:r>
            <a:r>
              <a:rPr lang="pt-BR" dirty="0" smtClean="0"/>
              <a:t>;</a:t>
            </a:r>
            <a:br>
              <a:rPr lang="pt-BR" dirty="0" smtClean="0"/>
            </a:br>
            <a:r>
              <a:rPr lang="pt-BR" dirty="0" smtClean="0"/>
              <a:t>2.Paralelogramos: Definição e equivalências;</a:t>
            </a:r>
            <a:br>
              <a:rPr lang="pt-BR" dirty="0" smtClean="0"/>
            </a:br>
            <a:r>
              <a:rPr lang="pt-BR" dirty="0" smtClean="0"/>
              <a:t>3.Uma aplicação de propriedades de paralelogramos;</a:t>
            </a:r>
            <a:br>
              <a:rPr lang="pt-BR" dirty="0" smtClean="0"/>
            </a:br>
            <a:r>
              <a:rPr lang="pt-BR" dirty="0" smtClean="0"/>
              <a:t>4.Sobre o encontro das medianas de um triângulo;</a:t>
            </a:r>
            <a:br>
              <a:rPr lang="pt-BR" dirty="0" smtClean="0"/>
            </a:br>
            <a:r>
              <a:rPr lang="pt-BR" dirty="0" smtClean="0"/>
              <a:t>5.Trapézios;</a:t>
            </a:r>
            <a:br>
              <a:rPr lang="pt-BR" dirty="0" smtClean="0"/>
            </a:br>
            <a:r>
              <a:rPr lang="pt-BR" dirty="0" smtClean="0"/>
              <a:t>6.Problemas com paralelogramos;</a:t>
            </a:r>
            <a:br>
              <a:rPr lang="pt-BR" dirty="0" smtClean="0"/>
            </a:br>
            <a:r>
              <a:rPr lang="pt-BR" dirty="0" smtClean="0"/>
              <a:t>7.Paralelogramos especiais;</a:t>
            </a:r>
            <a:br>
              <a:rPr lang="pt-BR" dirty="0" smtClean="0"/>
            </a:br>
            <a:r>
              <a:rPr lang="pt-BR" dirty="0" smtClean="0"/>
              <a:t>8.Dois problemas sobre quadriláteros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Problema 5.1) todos os quatro lados de um quadrilátero são congruentes.Ele é necessariamente um quadrado?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2: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Problema 6.1) Uma das diagonais de um losango é igual a um de seus lados. Quais são as medidas dos ângulos do losango?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3: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Problema 11.1) Para verificar se um pedaço de pano é quadrado, um </a:t>
            </a:r>
            <a:r>
              <a:rPr lang="pt-BR" dirty="0" err="1" smtClean="0"/>
              <a:t>alfaite</a:t>
            </a:r>
            <a:r>
              <a:rPr lang="pt-BR" dirty="0" smtClean="0"/>
              <a:t> dobra ele ao longo de cada umas das suas diagonais e verifica se as arestas coincidem. Basta fazer isso?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4: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571612"/>
            <a:ext cx="5615013" cy="4934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5:</a:t>
            </a:r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714488"/>
            <a:ext cx="5705200" cy="100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2714620"/>
            <a:ext cx="6800885" cy="371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6: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4714876" y="1600200"/>
            <a:ext cx="4051172" cy="218599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643050"/>
            <a:ext cx="7572428" cy="4951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7: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Exercício 10)Determine </a:t>
            </a:r>
            <a:r>
              <a:rPr lang="pt-BR" dirty="0" smtClean="0"/>
              <a:t>a medida do </a:t>
            </a:r>
            <a:r>
              <a:rPr lang="pt-BR" dirty="0" smtClean="0"/>
              <a:t>ângulo  </a:t>
            </a:r>
            <a:r>
              <a:rPr lang="pt-BR" dirty="0" smtClean="0"/>
              <a:t>∠AEB no quadrado ABCD abaixo, sabendo que 4BCE e </a:t>
            </a:r>
            <a:r>
              <a:rPr lang="pt-BR" dirty="0" smtClean="0"/>
              <a:t>eqüilátero.</a:t>
            </a:r>
            <a:endParaRPr lang="pt-BR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3500438"/>
            <a:ext cx="4063895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Exercício8:</a:t>
            </a:r>
            <a:endParaRPr lang="pt-BR" dirty="0"/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714488"/>
            <a:ext cx="6730827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226</TotalTime>
  <Words>389</Words>
  <Application>Microsoft Office PowerPoint</Application>
  <PresentationFormat>Apresentação na tela (4:3)</PresentationFormat>
  <Paragraphs>35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Mediano</vt:lpstr>
      <vt:lpstr>Terceiro encontro do quinto ciclo</vt:lpstr>
      <vt:lpstr>Exercício 1:</vt:lpstr>
      <vt:lpstr>Exercício 2:</vt:lpstr>
      <vt:lpstr>Exercício 3:</vt:lpstr>
      <vt:lpstr>Exercício 4:</vt:lpstr>
      <vt:lpstr>Exercício 5:</vt:lpstr>
      <vt:lpstr>Exercício 6:</vt:lpstr>
      <vt:lpstr>Exercício 7:</vt:lpstr>
      <vt:lpstr>Exercício8:</vt:lpstr>
      <vt:lpstr>Exercício 9:</vt:lpstr>
      <vt:lpstr>Exercício 10:</vt:lpstr>
      <vt:lpstr>Exercício 11:</vt:lpstr>
      <vt:lpstr>Exercício 12:</vt:lpstr>
      <vt:lpstr>Exercício 13:</vt:lpstr>
      <vt:lpstr>Exercício 14:</vt:lpstr>
      <vt:lpstr>Desafio fácíl:</vt:lpstr>
      <vt:lpstr>Apostilas:</vt:lpstr>
      <vt:lpstr>Vídeos: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Terceiro encontro do quinto ciclo</dc:title>
  <dc:creator>Maria Jose</dc:creator>
  <cp:lastModifiedBy>Maria Jose</cp:lastModifiedBy>
  <cp:revision>19</cp:revision>
  <dcterms:created xsi:type="dcterms:W3CDTF">2016-11-11T16:08:59Z</dcterms:created>
  <dcterms:modified xsi:type="dcterms:W3CDTF">2016-11-11T19:55:26Z</dcterms:modified>
</cp:coreProperties>
</file>