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9" r:id="rId9"/>
    <p:sldId id="270" r:id="rId10"/>
    <p:sldId id="263" r:id="rId11"/>
    <p:sldId id="264" r:id="rId12"/>
    <p:sldId id="271" r:id="rId13"/>
    <p:sldId id="265" r:id="rId14"/>
    <p:sldId id="266" r:id="rId15"/>
    <p:sldId id="267" r:id="rId16"/>
    <p:sldId id="273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921A-C213-4EEC-9C26-B7C1FFCADC00}" type="datetimeFigureOut">
              <a:rPr lang="pt-BR" smtClean="0"/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Encontro 3 Geometria – áreas e perímetros</a:t>
            </a:r>
            <a:br>
              <a:rPr lang="pt-BR" dirty="0" smtClean="0"/>
            </a:br>
            <a:r>
              <a:rPr lang="pt-BR" dirty="0" smtClean="0"/>
              <a:t>Professor: José Reis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 do triângulo</a:t>
            </a:r>
            <a:endParaRPr lang="pt-BR" dirty="0"/>
          </a:p>
        </p:txBody>
      </p:sp>
      <p:pic>
        <p:nvPicPr>
          <p:cNvPr id="5122" name="Picture 2" descr="D:\GEO030106a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50085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Circunferência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110342" y="1600201"/>
                <a:ext cx="6997839" cy="3989039"/>
              </a:xfrm>
            </p:spPr>
            <p:txBody>
              <a:bodyPr/>
              <a:lstStyle/>
              <a:p>
                <a:r>
                  <a:rPr lang="pt-BR" sz="2400" dirty="0" smtClean="0"/>
                  <a:t>O número </a:t>
                </a:r>
                <a14:m>
                  <m:oMath xmlns:m="http://schemas.openxmlformats.org/officeDocument/2006/math">
                    <m:r>
                      <a:rPr lang="el-GR" sz="2400" b="0" i="1">
                        <a:latin typeface="Cambria Math"/>
                      </a:rPr>
                      <m:t>𝜋</m:t>
                    </m:r>
                  </m:oMath>
                </a14:m>
                <a:r>
                  <a:rPr lang="pt-BR" sz="2000" dirty="0" smtClean="0"/>
                  <a:t>, </a:t>
                </a:r>
                <a:r>
                  <a:rPr lang="pt-BR" sz="2400" dirty="0" smtClean="0"/>
                  <a:t>o que é? Como encontrá-lo?.</a:t>
                </a:r>
              </a:p>
              <a:p>
                <a:r>
                  <a:rPr lang="pt-BR" sz="2400" dirty="0"/>
                  <a:t>Qual a diferença entre circunferência e círculo</a:t>
                </a:r>
                <a:r>
                  <a:rPr lang="pt-BR" sz="2400" dirty="0" smtClean="0"/>
                  <a:t>?</a:t>
                </a:r>
              </a:p>
              <a:p>
                <a:r>
                  <a:rPr lang="pt-BR" sz="2400" dirty="0" smtClean="0"/>
                  <a:t>Polígonos regulares (inscritos e circunscritos).</a:t>
                </a:r>
              </a:p>
              <a:p>
                <a:endParaRPr lang="pt-BR" sz="24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0342" y="1600201"/>
                <a:ext cx="6997839" cy="3989039"/>
              </a:xfrm>
              <a:blipFill rotWithShape="1">
                <a:blip r:embed="rId2"/>
                <a:stretch>
                  <a:fillRect l="-1132" t="-12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0"/>
            <a:ext cx="532859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 </a:t>
            </a:r>
            <a:r>
              <a:rPr lang="pt-BR" dirty="0" smtClean="0"/>
              <a:t>do círculo</a:t>
            </a:r>
            <a:endParaRPr lang="pt-BR" dirty="0"/>
          </a:p>
        </p:txBody>
      </p:sp>
      <p:pic>
        <p:nvPicPr>
          <p:cNvPr id="4" name="Picture 2" descr="D:\CircleArea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3317" y="1700808"/>
            <a:ext cx="6340158" cy="392909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1619672" y="573325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https://www.youtube.com/watch?v=9IfhUvaKSLM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683568" y="1700808"/>
                <a:ext cx="2376264" cy="2274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d</m:t>
                      </m:r>
                      <m:r>
                        <a:rPr lang="pt-BR" b="0" i="0" smtClean="0">
                          <a:latin typeface="Cambria Math"/>
                        </a:rPr>
                        <m:t>=2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r</m:t>
                      </m:r>
                    </m:oMath>
                  </m:oMathPara>
                </a14:m>
                <a:endParaRPr lang="pt-BR" i="0" dirty="0" smtClean="0">
                  <a:latin typeface="Cambria Math"/>
                </a:endParaRPr>
              </a:p>
              <a:p>
                <a:endParaRPr lang="pt-BR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el-GR" b="0" i="1" smtClean="0">
                          <a:latin typeface="Cambria Math"/>
                        </a:rPr>
                        <m:t>𝜋</m:t>
                      </m:r>
                      <m:r>
                        <a:rPr lang="pt-BR" b="0" i="1" smtClean="0">
                          <a:latin typeface="Cambria Math"/>
                        </a:rPr>
                        <m:t>⇒</m:t>
                      </m:r>
                    </m:oMath>
                  </m:oMathPara>
                </a14:m>
                <a:endParaRPr lang="pt-BR" i="1" dirty="0" smtClean="0">
                  <a:latin typeface="Cambria Math"/>
                </a:endParaRPr>
              </a:p>
              <a:p>
                <a:endParaRPr lang="pt-BR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el-GR" b="0" i="1">
                          <a:latin typeface="Cambria Math"/>
                        </a:rPr>
                        <m:t>𝜋</m:t>
                      </m:r>
                      <m:r>
                        <a:rPr lang="pt-BR" b="0" i="1" smtClean="0">
                          <a:latin typeface="Cambria Math"/>
                        </a:rPr>
                        <m:t>𝑑</m:t>
                      </m:r>
                      <m:r>
                        <a:rPr lang="pt-BR" b="0" i="1" smtClean="0">
                          <a:latin typeface="Cambria Math"/>
                        </a:rPr>
                        <m:t>⇒</m:t>
                      </m:r>
                    </m:oMath>
                  </m:oMathPara>
                </a14:m>
                <a:endParaRPr lang="pt-BR" i="1" dirty="0" smtClean="0">
                  <a:latin typeface="Cambria Math"/>
                </a:endParaRPr>
              </a:p>
              <a:p>
                <a:endParaRPr lang="pt-BR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/>
                        </a:rPr>
                        <m:t>=2</m:t>
                      </m:r>
                      <m:r>
                        <a:rPr lang="el-GR" b="0" i="1">
                          <a:latin typeface="Cambria Math"/>
                        </a:rPr>
                        <m:t>𝜋</m:t>
                      </m:r>
                      <m:r>
                        <a:rPr lang="pt-BR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00808"/>
                <a:ext cx="2376264" cy="22747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732901" y="3193869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𝐴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pt-BR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901" y="3193869"/>
                <a:ext cx="862774" cy="274320"/>
              </a:xfrm>
              <a:prstGeom prst="rect">
                <a:avLst/>
              </a:prstGeom>
              <a:blipFill rotWithShape="1">
                <a:blip r:embed="rId4"/>
                <a:stretch>
                  <a:fillRect r="-10563" b="-244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9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</a:t>
            </a:r>
            <a:endParaRPr lang="pt-BR" dirty="0"/>
          </a:p>
        </p:txBody>
      </p:sp>
      <p:pic>
        <p:nvPicPr>
          <p:cNvPr id="6146" name="Picture 2" descr="D:\slide_9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b="16237"/>
          <a:stretch/>
        </p:blipFill>
        <p:spPr bwMode="auto">
          <a:xfrm>
            <a:off x="1403648" y="1412776"/>
            <a:ext cx="6523658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3"/>
          <a:stretch/>
        </p:blipFill>
        <p:spPr bwMode="auto">
          <a:xfrm>
            <a:off x="1187624" y="1412776"/>
            <a:ext cx="6840760" cy="274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799904" y="1789610"/>
            <a:ext cx="192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709038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866900"/>
            <a:ext cx="6953770" cy="41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322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QUESTÕES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3"/>
          <a:stretch/>
        </p:blipFill>
        <p:spPr bwMode="auto">
          <a:xfrm>
            <a:off x="683568" y="1833308"/>
            <a:ext cx="7560840" cy="286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27584" y="4709481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Qual é a razão entre AB e PQ?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7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 do quadrado e do retângulo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/>
          <a:srcRect l="22713" t="27456" r="29061" b="19364"/>
          <a:stretch>
            <a:fillRect/>
          </a:stretch>
        </p:blipFill>
        <p:spPr bwMode="auto">
          <a:xfrm>
            <a:off x="1547664" y="1700808"/>
            <a:ext cx="6167608" cy="400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 do paralelogramo</a:t>
            </a:r>
            <a:endParaRPr lang="pt-BR" dirty="0"/>
          </a:p>
        </p:txBody>
      </p:sp>
      <p:pic>
        <p:nvPicPr>
          <p:cNvPr id="4" name="Picture 2" descr="D: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48072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 do trapézio</a:t>
            </a:r>
            <a:endParaRPr lang="pt-BR" dirty="0"/>
          </a:p>
        </p:txBody>
      </p:sp>
      <p:pic>
        <p:nvPicPr>
          <p:cNvPr id="4" name="Picture 2" descr="D: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8" y="1556793"/>
            <a:ext cx="716530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Triângulos</a:t>
            </a:r>
            <a:endParaRPr lang="pt-BR" dirty="0"/>
          </a:p>
        </p:txBody>
      </p:sp>
      <p:pic>
        <p:nvPicPr>
          <p:cNvPr id="3074" name="Picture 2" descr="D:\triangulo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3044" b="28025"/>
          <a:stretch>
            <a:fillRect/>
          </a:stretch>
        </p:blipFill>
        <p:spPr bwMode="auto">
          <a:xfrm>
            <a:off x="1571604" y="2708920"/>
            <a:ext cx="6034617" cy="288032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571604" y="2071678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Qual dos triângulos a seguir têm maior área? Justifique.</a:t>
            </a:r>
            <a:endParaRPr lang="pt-B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Triângulos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340768"/>
            <a:ext cx="7344816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u="sng" dirty="0" smtClean="0"/>
              <a:t>Propriedades:</a:t>
            </a:r>
          </a:p>
          <a:p>
            <a:pPr algn="just">
              <a:buNone/>
            </a:pPr>
            <a:endParaRPr lang="pt-BR" u="sng" dirty="0" smtClean="0"/>
          </a:p>
          <a:p>
            <a:pPr marL="571500" indent="-571500" algn="just">
              <a:buFont typeface="+mj-lt"/>
              <a:buAutoNum type="romanLcPeriod"/>
            </a:pPr>
            <a:r>
              <a:rPr lang="pt-BR" dirty="0" smtClean="0"/>
              <a:t>A área não se altera quando sua base permanece fixa e o terceiro vértice percorre uma reta paralela à base.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dirty="0" smtClean="0"/>
              <a:t>Uma mediana divide o triângulo em dois outros </a:t>
            </a:r>
            <a:r>
              <a:rPr lang="pt-BR" b="1" u="sng" dirty="0" smtClean="0"/>
              <a:t>equivalentes</a:t>
            </a:r>
            <a:r>
              <a:rPr lang="pt-BR" dirty="0" smtClean="0"/>
              <a:t>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dirty="0" smtClean="0"/>
              <a:t>Se dois triângulos têm a mesma altura, então a razão entre suas áreas é igual à razão entre suas bases.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dirty="0" smtClean="0">
                <a:solidFill>
                  <a:srgbClr val="FF0000"/>
                </a:solidFill>
              </a:rPr>
              <a:t>A razão entre as áreas de </a:t>
            </a:r>
            <a:r>
              <a:rPr lang="pt-BR" b="1" u="sng" dirty="0" smtClean="0">
                <a:solidFill>
                  <a:srgbClr val="FF0000"/>
                </a:solidFill>
              </a:rPr>
              <a:t>triângulos semelhantes</a:t>
            </a:r>
            <a:r>
              <a:rPr lang="pt-BR" dirty="0" smtClean="0">
                <a:solidFill>
                  <a:srgbClr val="FF0000"/>
                </a:solidFill>
              </a:rPr>
              <a:t> é igual ao quadrado da razão de semelhança.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Semelhança de triângulos</a:t>
            </a:r>
            <a:endParaRPr lang="pt-BR" dirty="0"/>
          </a:p>
        </p:txBody>
      </p:sp>
      <p:pic>
        <p:nvPicPr>
          <p:cNvPr id="3074" name="Picture 2" descr="D:\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3"/>
          <a:stretch/>
        </p:blipFill>
        <p:spPr bwMode="auto">
          <a:xfrm>
            <a:off x="1259633" y="2690949"/>
            <a:ext cx="6192688" cy="275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259633" y="1580525"/>
            <a:ext cx="648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Se dois triângulos têm congruentes dois ângulos de vértices correspondentes, então esses triângulos são semelhantes.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4596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Semelhança de triângulos</a:t>
            </a:r>
          </a:p>
        </p:txBody>
      </p:sp>
      <p:pic>
        <p:nvPicPr>
          <p:cNvPr id="4098" name="Picture 2" descr="D:\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1"/>
          <a:stretch/>
        </p:blipFill>
        <p:spPr bwMode="auto">
          <a:xfrm>
            <a:off x="1115616" y="2708920"/>
            <a:ext cx="6615343" cy="310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971600" y="1632575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Se dois triângulos têm dois lados correspondentes proporcionais e os ângulos compreendidos entre eles congruentes, então esses triângulos são semelhantes.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43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Semelhança de triângulos</a:t>
            </a:r>
          </a:p>
        </p:txBody>
      </p:sp>
      <p:pic>
        <p:nvPicPr>
          <p:cNvPr id="5122" name="Picture 2" descr="D: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45106"/>
            <a:ext cx="6151414" cy="386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229</Words>
  <Application>Microsoft Office PowerPoint</Application>
  <PresentationFormat>Apresentação na tela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Encontro 3 Geometria – áreas e perímetros Professor: José Reis</vt:lpstr>
      <vt:lpstr>Área do quadrado e do retângulo</vt:lpstr>
      <vt:lpstr>Área do paralelogramo</vt:lpstr>
      <vt:lpstr>Área do trapézio</vt:lpstr>
      <vt:lpstr>Triângulos</vt:lpstr>
      <vt:lpstr>Triângulos</vt:lpstr>
      <vt:lpstr>Semelhança de triângulos</vt:lpstr>
      <vt:lpstr>Semelhança de triângulos</vt:lpstr>
      <vt:lpstr>Semelhança de triângulos</vt:lpstr>
      <vt:lpstr>Área do triângulo</vt:lpstr>
      <vt:lpstr>Circunferência</vt:lpstr>
      <vt:lpstr>Área do círculo</vt:lpstr>
      <vt:lpstr>QUESTÕES</vt:lpstr>
      <vt:lpstr>QUESTÕES</vt:lpstr>
      <vt:lpstr>QUESTÕES</vt:lpstr>
      <vt:lpstr>SOLUÇÃO</vt:lpstr>
      <vt:lpstr>QUESTÕES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3 Geometria – áreas e perímetros Professor: José Reis</dc:title>
  <dc:creator>mx</dc:creator>
  <cp:lastModifiedBy>zx3015</cp:lastModifiedBy>
  <cp:revision>24</cp:revision>
  <dcterms:created xsi:type="dcterms:W3CDTF">2016-07-20T20:12:22Z</dcterms:created>
  <dcterms:modified xsi:type="dcterms:W3CDTF">2016-07-26T14:34:00Z</dcterms:modified>
</cp:coreProperties>
</file>