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6" r:id="rId5"/>
    <p:sldId id="287" r:id="rId6"/>
    <p:sldId id="288" r:id="rId7"/>
    <p:sldId id="289" r:id="rId8"/>
    <p:sldId id="290" r:id="rId9"/>
    <p:sldId id="291" r:id="rId10"/>
    <p:sldId id="28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 smtClean="0"/>
              <a:t>Divisão Euclidiana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840783" y="1567543"/>
            <a:ext cx="1008612" cy="731520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30" y="1580605"/>
            <a:ext cx="1198299" cy="561703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3600" b="1" dirty="0" smtClean="0"/>
              <a:t>Múltiplos e divisores</a:t>
            </a:r>
          </a:p>
          <a:p>
            <a:pPr>
              <a:buNone/>
            </a:pPr>
            <a:r>
              <a:rPr lang="pt-BR" sz="2800" b="1" dirty="0" smtClean="0"/>
              <a:t>Ex.: =&gt; </a:t>
            </a:r>
            <a:r>
              <a:rPr lang="pt-BR" sz="2800" dirty="0" smtClean="0"/>
              <a:t>24 é um múltiplo de 3.                   24 é um múltiplo de 8.</a:t>
            </a:r>
          </a:p>
          <a:p>
            <a:pPr>
              <a:buNone/>
            </a:pPr>
            <a:r>
              <a:rPr lang="pt-BR" sz="2800" dirty="0" smtClean="0"/>
              <a:t>               3 é um fator de 24.                       8 é um fator de 24.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         </a:t>
            </a:r>
            <a:r>
              <a:rPr lang="pt-BR" sz="2800" b="1" dirty="0" smtClean="0"/>
              <a:t>=&gt;</a:t>
            </a:r>
            <a:r>
              <a:rPr lang="pt-BR" sz="2800" dirty="0" smtClean="0"/>
              <a:t> 24 é divisível por 3.                         24 é divisível 8.</a:t>
            </a:r>
          </a:p>
          <a:p>
            <a:pPr>
              <a:buNone/>
            </a:pPr>
            <a:r>
              <a:rPr lang="pt-BR" sz="2800" dirty="0" smtClean="0"/>
              <a:t>               3 é um divisor de 24.                       8 é um divisor de 24.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b="1" dirty="0" smtClean="0"/>
              <a:t>Exercício 26 (pág. 47 – Acompanhe na apostila)</a:t>
            </a:r>
          </a:p>
          <a:p>
            <a:pPr>
              <a:buFont typeface="Wingdings" pitchFamily="2" charset="2"/>
              <a:buChar char="v"/>
            </a:pPr>
            <a:r>
              <a:rPr lang="pt-BR" sz="2800" b="1" dirty="0" smtClean="0"/>
              <a:t> Propriedade =&gt;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b="1" dirty="0" smtClean="0"/>
              <a:t>         </a:t>
            </a:r>
          </a:p>
          <a:p>
            <a:pPr algn="just">
              <a:buNone/>
            </a:pPr>
            <a:endParaRPr lang="pt-B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7749" t="41071" r="25204" b="44822"/>
          <a:stretch>
            <a:fillRect/>
          </a:stretch>
        </p:blipFill>
        <p:spPr bwMode="auto">
          <a:xfrm>
            <a:off x="4232366" y="4232366"/>
            <a:ext cx="6061166" cy="12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4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2800" b="1" dirty="0" smtClean="0"/>
              <a:t>Exercício 28: </a:t>
            </a:r>
            <a:r>
              <a:rPr lang="pt-BR" sz="2800" dirty="0" smtClean="0"/>
              <a:t>O múltiplo irado de um número natural é o menor múltiplo do número formado apenas pelos algarismos 0 e 1. Por exemplo, o múltiplo irado de 2, bem como de 5, e 10; já o múltiplo irado de 3 é 111 e o de 110 é ele mesmo.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 smtClean="0"/>
              <a:t> </a:t>
            </a:r>
            <a:r>
              <a:rPr lang="pt-BR" sz="2800" dirty="0" smtClean="0"/>
              <a:t>Qual é o múltiplo irado de 20?</a:t>
            </a:r>
          </a:p>
          <a:p>
            <a:pPr algn="just"/>
            <a:r>
              <a:rPr lang="pt-BR" sz="2800" b="1" dirty="0" smtClean="0"/>
              <a:t> </a:t>
            </a:r>
            <a:r>
              <a:rPr lang="pt-BR" sz="2800" dirty="0" smtClean="0"/>
              <a:t>Qual é o múltiplo irado de 9?</a:t>
            </a:r>
          </a:p>
          <a:p>
            <a:pPr algn="just"/>
            <a:r>
              <a:rPr lang="pt-BR" sz="2800" dirty="0" smtClean="0"/>
              <a:t>Qual é o múltiplo irado de 45?</a:t>
            </a:r>
          </a:p>
          <a:p>
            <a:pPr algn="just"/>
            <a:r>
              <a:rPr lang="pt-BR" sz="2800" dirty="0" smtClean="0"/>
              <a:t>Qual é o menor número natural cujo múltiplo irado é 1110?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 smtClean="0"/>
              <a:t> Exercício 31: </a:t>
            </a:r>
            <a:r>
              <a:rPr lang="pt-BR" sz="2800" dirty="0" smtClean="0"/>
              <a:t>Se </a:t>
            </a:r>
            <a:r>
              <a:rPr lang="pt-BR" sz="2800" b="1" dirty="0" smtClean="0"/>
              <a:t>a </a:t>
            </a:r>
            <a:r>
              <a:rPr lang="pt-BR" sz="2800" dirty="0" smtClean="0"/>
              <a:t>e </a:t>
            </a:r>
            <a:r>
              <a:rPr lang="pt-BR" sz="2800" b="1" dirty="0" smtClean="0"/>
              <a:t>b</a:t>
            </a:r>
            <a:r>
              <a:rPr lang="pt-BR" sz="2800" dirty="0" smtClean="0"/>
              <a:t> são números naturais e 2a+b e divisível por 13,</a:t>
            </a:r>
          </a:p>
          <a:p>
            <a:pPr>
              <a:buNone/>
            </a:pPr>
            <a:r>
              <a:rPr lang="pt-BR" sz="2800" dirty="0" smtClean="0"/>
              <a:t>então qual dos seguintes números é um múltiplo de 13?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 (A) 91a + b             (B) 92a + b          (C) 93a + b        (D) 94a + b           (E) 95a + b</a:t>
            </a:r>
            <a:endParaRPr lang="pt-BR" sz="2800" b="1" dirty="0" smtClean="0"/>
          </a:p>
          <a:p>
            <a:pPr>
              <a:buNone/>
            </a:pPr>
            <a:r>
              <a:rPr lang="pt-BR" sz="2800" b="1" dirty="0" smtClean="0"/>
              <a:t>         </a:t>
            </a:r>
          </a:p>
          <a:p>
            <a:pPr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6841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>Fatoração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b="1" dirty="0" err="1" smtClean="0"/>
              <a:t>Fatorar</a:t>
            </a:r>
            <a:r>
              <a:rPr lang="pt-BR" dirty="0" smtClean="0"/>
              <a:t> é o mesmo que decompor o </a:t>
            </a:r>
            <a:r>
              <a:rPr lang="pt-BR" b="1" dirty="0" smtClean="0"/>
              <a:t>número</a:t>
            </a:r>
            <a:r>
              <a:rPr lang="pt-BR" dirty="0" smtClean="0"/>
              <a:t> em fatores primos, isto é, escrever um </a:t>
            </a:r>
            <a:r>
              <a:rPr lang="pt-BR" b="1" dirty="0" smtClean="0"/>
              <a:t>número</a:t>
            </a:r>
            <a:r>
              <a:rPr lang="pt-BR" dirty="0" smtClean="0"/>
              <a:t> através da multiplicação de números primos.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Ex.: </a:t>
            </a:r>
            <a:r>
              <a:rPr lang="pt-BR" dirty="0" smtClean="0"/>
              <a:t>Escreva o numero 1820 como um produto de números primos. </a:t>
            </a:r>
          </a:p>
          <a:p>
            <a:pPr>
              <a:buNone/>
            </a:pPr>
            <a:r>
              <a:rPr lang="pt-BR" dirty="0" smtClean="0"/>
              <a:t>                                        1820 = 2². 5 . 7 . 13.</a:t>
            </a:r>
          </a:p>
          <a:p>
            <a:pPr algn="just">
              <a:buNone/>
            </a:pPr>
            <a:endParaRPr lang="pt-BR" b="1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3658" t="45129" r="38955" b="32348"/>
          <a:stretch>
            <a:fillRect/>
          </a:stretch>
        </p:blipFill>
        <p:spPr bwMode="auto">
          <a:xfrm>
            <a:off x="2338252" y="3788229"/>
            <a:ext cx="1397726" cy="23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  </a:t>
            </a:r>
            <a:r>
              <a:rPr lang="pt-BR" sz="3200" b="1" dirty="0" smtClean="0"/>
              <a:t>Propriedade: </a:t>
            </a:r>
            <a:r>
              <a:rPr lang="pt-BR" dirty="0" smtClean="0"/>
              <a:t>Um número primo </a:t>
            </a:r>
            <a:r>
              <a:rPr lang="pt-BR" b="1" dirty="0" smtClean="0"/>
              <a:t>p</a:t>
            </a:r>
            <a:r>
              <a:rPr lang="pt-BR" dirty="0" smtClean="0"/>
              <a:t> divide um certo numero natural </a:t>
            </a:r>
            <a:r>
              <a:rPr lang="pt-BR" b="1" dirty="0" smtClean="0"/>
              <a:t>a</a:t>
            </a:r>
            <a:r>
              <a:rPr lang="pt-BR" dirty="0" smtClean="0"/>
              <a:t> somente quando </a:t>
            </a:r>
            <a:r>
              <a:rPr lang="pt-BR" b="1" dirty="0" smtClean="0"/>
              <a:t>p</a:t>
            </a:r>
            <a:r>
              <a:rPr lang="pt-BR" dirty="0" smtClean="0"/>
              <a:t> é um dos fatores primos que aparece na fatoração de </a:t>
            </a:r>
            <a:r>
              <a:rPr lang="pt-BR" b="1" dirty="0" smtClean="0"/>
              <a:t>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 Ex.:</a:t>
            </a:r>
            <a:r>
              <a:rPr lang="pt-BR" dirty="0" smtClean="0"/>
              <a:t> a = 2 . 7³ . 13</a:t>
            </a:r>
            <a:r>
              <a:rPr lang="pt-BR" baseline="30000" dirty="0" smtClean="0"/>
              <a:t>5</a:t>
            </a:r>
            <a:r>
              <a:rPr lang="pt-BR" dirty="0" smtClean="0"/>
              <a:t>, vemos que apenas 2, 7 e 13 são os divisores primos de </a:t>
            </a:r>
            <a:r>
              <a:rPr lang="pt-BR" b="1" dirty="0" smtClean="0"/>
              <a:t>a</a:t>
            </a:r>
            <a:r>
              <a:rPr lang="pt-BR" dirty="0" smtClean="0"/>
              <a:t>. Além disso, por exemplo, os números primos 3, 5 e 11 não são divisores de </a:t>
            </a:r>
            <a:r>
              <a:rPr lang="pt-BR" b="1" dirty="0" smtClean="0"/>
              <a:t>a</a:t>
            </a:r>
            <a:r>
              <a:rPr lang="pt-BR" dirty="0" smtClean="0"/>
              <a:t>, pois eles não aparecem na fatoração de </a:t>
            </a:r>
            <a:r>
              <a:rPr lang="pt-BR" b="1" dirty="0" smtClean="0"/>
              <a:t>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Exercícios:</a:t>
            </a:r>
          </a:p>
          <a:p>
            <a:pPr>
              <a:buNone/>
            </a:pPr>
            <a:r>
              <a:rPr lang="pt-BR" dirty="0" smtClean="0"/>
              <a:t>                                                     </a:t>
            </a:r>
            <a:r>
              <a:rPr lang="pt-BR" sz="2000" dirty="0" smtClean="0"/>
              <a:t>=&gt;</a:t>
            </a:r>
            <a:r>
              <a:rPr lang="pt-BR" dirty="0" smtClean="0"/>
              <a:t> </a:t>
            </a:r>
            <a:r>
              <a:rPr lang="pt-BR" sz="1800" dirty="0" smtClean="0"/>
              <a:t>Sim, já que 2 é um dos fatores de decomposição.</a:t>
            </a:r>
          </a:p>
          <a:p>
            <a:r>
              <a:rPr lang="pt-BR" sz="2000" b="1" dirty="0" smtClean="0"/>
              <a:t>                                                            </a:t>
            </a:r>
            <a:r>
              <a:rPr lang="pt-BR" sz="2000" dirty="0" smtClean="0"/>
              <a:t>=&gt; </a:t>
            </a:r>
            <a:r>
              <a:rPr lang="pt-BR" sz="1800" dirty="0" smtClean="0"/>
              <a:t>Não, já que 5 não é um dos fatores de decomposição.</a:t>
            </a:r>
          </a:p>
          <a:p>
            <a:r>
              <a:rPr lang="pt-BR" sz="1800" b="1" dirty="0" smtClean="0"/>
              <a:t>                                                                   </a:t>
            </a:r>
            <a:r>
              <a:rPr lang="pt-BR" sz="1800" dirty="0" smtClean="0"/>
              <a:t>=&gt; Sim, já que 8 = 2³ é um dos fatores de decomposição. </a:t>
            </a:r>
          </a:p>
          <a:p>
            <a:r>
              <a:rPr lang="pt-BR" sz="1800" dirty="0" smtClean="0"/>
              <a:t>                                                                  =&gt; Não, já que 9 = 3x3, e só existe um 3 na decomposição.</a:t>
            </a:r>
          </a:p>
          <a:p>
            <a:endParaRPr lang="pt-BR" sz="1800" b="1" dirty="0" smtClean="0"/>
          </a:p>
          <a:p>
            <a:endParaRPr lang="pt-BR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155" t="33036" r="40364" b="46250"/>
          <a:stretch>
            <a:fillRect/>
          </a:stretch>
        </p:blipFill>
        <p:spPr bwMode="auto">
          <a:xfrm>
            <a:off x="1116105" y="3644923"/>
            <a:ext cx="4232367" cy="18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Liste todos os divisores positivos de a = 2³ . 5².</a:t>
            </a:r>
          </a:p>
          <a:p>
            <a:r>
              <a:rPr lang="pt-BR" b="1" dirty="0" smtClean="0"/>
              <a:t>Solução</a:t>
            </a:r>
            <a:r>
              <a:rPr lang="pt-BR" dirty="0" smtClean="0"/>
              <a:t>. Se </a:t>
            </a:r>
            <a:r>
              <a:rPr lang="pt-BR" b="1" dirty="0" smtClean="0"/>
              <a:t>d</a:t>
            </a:r>
            <a:r>
              <a:rPr lang="pt-BR" dirty="0" smtClean="0"/>
              <a:t> e um divisor de </a:t>
            </a:r>
            <a:r>
              <a:rPr lang="pt-BR" b="1" dirty="0" smtClean="0"/>
              <a:t>a</a:t>
            </a:r>
            <a:r>
              <a:rPr lang="pt-BR" dirty="0" smtClean="0"/>
              <a:t>, então os únicos fatores primos de </a:t>
            </a:r>
            <a:r>
              <a:rPr lang="pt-BR" b="1" dirty="0" smtClean="0"/>
              <a:t>d</a:t>
            </a:r>
            <a:r>
              <a:rPr lang="pt-BR" dirty="0" smtClean="0"/>
              <a:t> são</a:t>
            </a:r>
          </a:p>
          <a:p>
            <a:pPr>
              <a:buNone/>
            </a:pPr>
            <a:r>
              <a:rPr lang="pt-BR" dirty="0" smtClean="0"/>
              <a:t>2 e 5. Deste modo </a:t>
            </a:r>
            <a:r>
              <a:rPr lang="pt-BR" b="1" dirty="0" smtClean="0"/>
              <a:t>d = 2</a:t>
            </a:r>
            <a:r>
              <a:rPr lang="pt-BR" b="1" baseline="30000" dirty="0" smtClean="0"/>
              <a:t>x</a:t>
            </a:r>
            <a:r>
              <a:rPr lang="pt-BR" b="1" dirty="0" smtClean="0"/>
              <a:t> . 5</a:t>
            </a:r>
            <a:r>
              <a:rPr lang="pt-BR" b="1" baseline="30000" dirty="0" smtClean="0"/>
              <a:t>y</a:t>
            </a:r>
            <a:r>
              <a:rPr lang="pt-BR" dirty="0" smtClean="0"/>
              <a:t>. </a:t>
            </a:r>
          </a:p>
          <a:p>
            <a:r>
              <a:rPr lang="pt-BR" dirty="0" smtClean="0"/>
              <a:t>Logo x³ e y². Portanto, x </a:t>
            </a:r>
            <a:r>
              <a:rPr lang="el-GR" dirty="0" smtClean="0">
                <a:latin typeface="Times New Roman"/>
                <a:cs typeface="Times New Roman"/>
              </a:rPr>
              <a:t>ϵ </a:t>
            </a:r>
            <a:r>
              <a:rPr lang="pt-BR" dirty="0" smtClean="0"/>
              <a:t>{0; 1; 2; 3} e y </a:t>
            </a:r>
            <a:r>
              <a:rPr lang="el-GR" dirty="0" smtClean="0">
                <a:latin typeface="Times New Roman"/>
                <a:cs typeface="Times New Roman"/>
              </a:rPr>
              <a:t>ϵ </a:t>
            </a:r>
            <a:r>
              <a:rPr lang="pt-BR" dirty="0" smtClean="0"/>
              <a:t>{0; 1; 2}. Fazendo todas as possibilidades, listamos todos os divisores de a, que são:</a:t>
            </a:r>
          </a:p>
          <a:p>
            <a:pPr>
              <a:buNone/>
            </a:pPr>
            <a:r>
              <a:rPr lang="pt-BR" sz="1800" b="1" dirty="0" smtClean="0"/>
              <a:t> </a:t>
            </a:r>
            <a:r>
              <a:rPr lang="pt-BR" sz="1800" dirty="0" smtClean="0"/>
              <a:t>Observe que como existem 4 possibilidades</a:t>
            </a:r>
          </a:p>
          <a:p>
            <a:pPr>
              <a:buNone/>
            </a:pPr>
            <a:r>
              <a:rPr lang="pt-BR" sz="1800" dirty="0" smtClean="0"/>
              <a:t>para </a:t>
            </a:r>
            <a:r>
              <a:rPr lang="pt-BR" sz="1800" b="1" dirty="0" smtClean="0"/>
              <a:t>x</a:t>
            </a:r>
            <a:r>
              <a:rPr lang="pt-BR" sz="1800" dirty="0" smtClean="0"/>
              <a:t> e existem 3 possibilidades para </a:t>
            </a:r>
            <a:r>
              <a:rPr lang="pt-BR" sz="1800" b="1" dirty="0" smtClean="0"/>
              <a:t>y</a:t>
            </a:r>
            <a:r>
              <a:rPr lang="pt-BR" sz="1800" dirty="0" smtClean="0"/>
              <a:t>, o </a:t>
            </a:r>
          </a:p>
          <a:p>
            <a:pPr>
              <a:buNone/>
            </a:pPr>
            <a:r>
              <a:rPr lang="pt-BR" sz="1800" dirty="0" smtClean="0"/>
              <a:t>número </a:t>
            </a:r>
            <a:r>
              <a:rPr lang="pt-BR" sz="1800" b="1" dirty="0" smtClean="0"/>
              <a:t>a</a:t>
            </a:r>
            <a:r>
              <a:rPr lang="pt-BR" sz="1800" dirty="0" smtClean="0"/>
              <a:t> possui </a:t>
            </a:r>
            <a:r>
              <a:rPr lang="pt-BR" sz="1800" b="1" dirty="0" smtClean="0"/>
              <a:t>4 . 3 = 12 divisores.</a:t>
            </a:r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endParaRPr lang="pt-BR" sz="32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576" t="21964" r="34692" b="51289"/>
          <a:stretch>
            <a:fillRect/>
          </a:stretch>
        </p:blipFill>
        <p:spPr bwMode="auto">
          <a:xfrm>
            <a:off x="5416095" y="3294008"/>
            <a:ext cx="2947976" cy="26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576" t="48259" r="34041" b="25000"/>
          <a:stretch>
            <a:fillRect/>
          </a:stretch>
        </p:blipFill>
        <p:spPr bwMode="auto">
          <a:xfrm>
            <a:off x="8339354" y="3290302"/>
            <a:ext cx="3189437" cy="258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pt-BR" b="1" dirty="0" smtClean="0"/>
              <a:t>Exercícios: </a:t>
            </a:r>
            <a:r>
              <a:rPr lang="pt-BR" dirty="0" smtClean="0"/>
              <a:t>Em cada caso determine a quantidade de divisores e liste todos os divisores dos números dados.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3 . 7²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2³ . 3²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 . 6²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2 . 3 . 5²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71² . 113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Algoritmo da Divisão Euclidiana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Uma </a:t>
            </a:r>
            <a:r>
              <a:rPr lang="pt-BR" dirty="0"/>
              <a:t>das propriedades mais importantes dos números naturais é a possibilidade de dividir um número por outro com resto pequeno. Essa é a chamada divisão euclidiana.</a:t>
            </a:r>
          </a:p>
          <a:p>
            <a:pPr marL="0" indent="0" algn="just">
              <a:buNone/>
            </a:pPr>
            <a:r>
              <a:rPr lang="pt-BR" dirty="0"/>
              <a:t>Sejam dados dois números naturais a e b, com a &gt; 0 e b qualquer. Queremos comparar o número natural b com os múltiplos do número a</a:t>
            </a:r>
            <a:r>
              <a:rPr lang="pt-BR" dirty="0" smtClean="0"/>
              <a:t>.</a:t>
            </a: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6412" y="5244353"/>
            <a:ext cx="9197788" cy="26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492624" y="5163671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424950" y="5168154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384170" y="5170394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294081" y="517263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275731" y="517039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208057" y="5174880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7140383" y="5190567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077188" y="5192810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8745060" y="5190567"/>
            <a:ext cx="161364" cy="1748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9108129" y="5190569"/>
            <a:ext cx="161364" cy="1748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665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E</a:t>
            </a:r>
            <a:r>
              <a:rPr lang="pt-BR" dirty="0" smtClean="0"/>
              <a:t>xistem </a:t>
            </a:r>
            <a:r>
              <a:rPr lang="pt-BR" dirty="0"/>
              <a:t>dois números naturais q e r, unicamente determinados, tais </a:t>
            </a:r>
            <a:r>
              <a:rPr lang="pt-BR" dirty="0" smtClean="0"/>
              <a:t>que: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b = </a:t>
            </a:r>
            <a:r>
              <a:rPr lang="pt-BR" dirty="0" err="1"/>
              <a:t>aq</a:t>
            </a:r>
            <a:r>
              <a:rPr lang="pt-BR" dirty="0"/>
              <a:t> + r, com 0 ≤ r &lt; a.</a:t>
            </a:r>
          </a:p>
          <a:p>
            <a:pPr marL="0" indent="0" algn="just">
              <a:buNone/>
            </a:pPr>
            <a:r>
              <a:rPr lang="pt-BR" dirty="0"/>
              <a:t>O número b é chamado dividendo, o número a divisor, os números q e r são chamados, respectivamente, quociente e resto da divisão de b por 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>Note que dados dois números naturais a e b, nem sempre b é múltiplo de a, este será o caso se, e somente se, r = 0.</a:t>
            </a:r>
          </a:p>
          <a:p>
            <a:pPr marL="0" indent="0" algn="just">
              <a:buNone/>
            </a:pPr>
            <a:r>
              <a:rPr lang="pt-BR" dirty="0"/>
              <a:t>Como determinar os números q e r na divisão euclidiana?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</a:t>
            </a:r>
            <a:r>
              <a:rPr lang="pt-BR" b="1" dirty="0"/>
              <a:t>&lt; a </a:t>
            </a:r>
            <a:r>
              <a:rPr lang="pt-BR" dirty="0"/>
              <a:t>Como b = 0 × a + b, temos que q = 0 e r = b.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</a:t>
            </a:r>
            <a:r>
              <a:rPr lang="pt-BR" b="1" dirty="0"/>
              <a:t>= a </a:t>
            </a:r>
            <a:r>
              <a:rPr lang="pt-BR" dirty="0"/>
              <a:t>Neste caso, tomamos q = 1 e r = 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b &gt; a </a:t>
            </a:r>
            <a:r>
              <a:rPr lang="pt-BR" dirty="0" smtClean="0"/>
              <a:t>Podemos considerar a sequência: b − a, b − 2a, ..., b − na,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Por exemplo, para dividir o número 54 por 13, determinamos os resultados da subtração de 54 pelos múltiplos de 13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Assim</a:t>
            </a:r>
            <a:r>
              <a:rPr lang="pt-BR" dirty="0"/>
              <a:t>, a divisão euclidiana de 54 por 13 se expressa como:</a:t>
            </a:r>
          </a:p>
          <a:p>
            <a:pPr marL="0" indent="0" algn="ctr">
              <a:buNone/>
            </a:pPr>
            <a:r>
              <a:rPr lang="pt-BR" dirty="0"/>
              <a:t>54 = 4 × 13 + 2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82" y="1667155"/>
            <a:ext cx="3259834" cy="2232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4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669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Exercício 1:</a:t>
            </a:r>
          </a:p>
          <a:p>
            <a:pPr marL="0" indent="0">
              <a:buNone/>
            </a:pPr>
            <a:r>
              <a:rPr lang="pt-BR" dirty="0" smtClean="0"/>
              <a:t>Efetue </a:t>
            </a:r>
            <a:r>
              <a:rPr lang="pt-BR" dirty="0"/>
              <a:t>a divisão euclidiana nos seguintes casos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(a) de </a:t>
            </a:r>
            <a:r>
              <a:rPr lang="pt-BR" dirty="0"/>
              <a:t>43 por 3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/>
              <a:t>b) de 43 por 5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dirty="0"/>
              <a:t>c) de 233 por </a:t>
            </a:r>
            <a:r>
              <a:rPr lang="pt-BR" dirty="0" smtClean="0"/>
              <a:t>4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Exercício 2:</a:t>
            </a:r>
          </a:p>
          <a:p>
            <a:pPr marL="0" indent="0" algn="just">
              <a:buNone/>
            </a:pPr>
            <a:r>
              <a:rPr lang="pt-BR" dirty="0" smtClean="0"/>
              <a:t>Efetue </a:t>
            </a:r>
            <a:r>
              <a:rPr lang="pt-BR" dirty="0"/>
              <a:t>a divisão euclidiana nos seguintes casos:</a:t>
            </a:r>
          </a:p>
          <a:p>
            <a:pPr marL="0" indent="0" algn="just">
              <a:buNone/>
            </a:pPr>
            <a:r>
              <a:rPr lang="pt-BR" dirty="0" smtClean="0"/>
              <a:t>(a) de </a:t>
            </a:r>
            <a:r>
              <a:rPr lang="pt-BR" dirty="0"/>
              <a:t>−43 por 3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b) de −43 por </a:t>
            </a:r>
            <a:r>
              <a:rPr lang="pt-BR" dirty="0" smtClean="0"/>
              <a:t>5</a:t>
            </a:r>
          </a:p>
          <a:p>
            <a:pPr marL="0" indent="0" algn="just">
              <a:buNone/>
            </a:pPr>
            <a:r>
              <a:rPr lang="pt-BR" dirty="0" smtClean="0"/>
              <a:t>(c</a:t>
            </a:r>
            <a:r>
              <a:rPr lang="pt-BR" dirty="0"/>
              <a:t>) de −233 por 4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56953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Divisão Euclidiana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dirty="0" smtClean="0"/>
              <a:t>Algoritmo de Euclides da divisão de a por b, encontramos um quociente q e um resto r tal que a = q . b + r com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Ao ser efetuada uma divisão, por exemplo a divisão indicada abaixo de 478 por 7, obtemos quociente 68 e resto 2.</a:t>
            </a:r>
          </a:p>
          <a:p>
            <a:pPr>
              <a:buNone/>
            </a:pPr>
            <a:r>
              <a:rPr lang="pt-BR" dirty="0" smtClean="0"/>
              <a:t>                                                 </a:t>
            </a:r>
            <a:r>
              <a:rPr lang="pt-BR" b="1" dirty="0" smtClean="0"/>
              <a:t>478 = 68 . 7 + 2.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141" t="62397" r="54916" b="33561"/>
          <a:stretch>
            <a:fillRect/>
          </a:stretch>
        </p:blipFill>
        <p:spPr bwMode="auto">
          <a:xfrm>
            <a:off x="5956663" y="2954516"/>
            <a:ext cx="1841863" cy="4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077" t="65449" r="40663" b="26815"/>
          <a:stretch>
            <a:fillRect/>
          </a:stretch>
        </p:blipFill>
        <p:spPr bwMode="auto">
          <a:xfrm>
            <a:off x="8046721" y="2950029"/>
            <a:ext cx="1071154" cy="1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53447" t="35744" r="37900" b="51117"/>
          <a:stretch>
            <a:fillRect/>
          </a:stretch>
        </p:blipFill>
        <p:spPr bwMode="auto">
          <a:xfrm>
            <a:off x="9248501" y="4415244"/>
            <a:ext cx="1713852" cy="146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Se a &gt; 0, os possíveis restos da divisão de um número qualquer por a são os números 0</a:t>
            </a:r>
            <a:r>
              <a:rPr lang="pt-BR" dirty="0" smtClean="0"/>
              <a:t>, 1, ... , a </a:t>
            </a:r>
            <a:r>
              <a:rPr lang="pt-BR" dirty="0"/>
              <a:t>− 1.</a:t>
            </a:r>
          </a:p>
          <a:p>
            <a:pPr marL="0" indent="0" algn="just">
              <a:buNone/>
            </a:pPr>
            <a:r>
              <a:rPr lang="pt-BR" dirty="0"/>
              <a:t>Por exemplo, os possíveis restos da divisão de um número inteiro por 2 </a:t>
            </a:r>
            <a:r>
              <a:rPr lang="pt-BR" dirty="0" smtClean="0"/>
              <a:t>são: </a:t>
            </a:r>
          </a:p>
          <a:p>
            <a:pPr marL="0" indent="0" algn="ctr">
              <a:buNone/>
            </a:pPr>
            <a:r>
              <a:rPr lang="pt-BR" dirty="0" smtClean="0"/>
              <a:t>r </a:t>
            </a:r>
            <a:r>
              <a:rPr lang="pt-BR" dirty="0"/>
              <a:t>= 0 ou r = 1.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Se um dado número quando divido por 2 deixa resto r = 0, ele é divisível por 2, ou seja, ele é par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Se, ao contrário, esse número deixa resto 1 quando dividido por 2, ele é ímpar.</a:t>
            </a:r>
          </a:p>
          <a:p>
            <a:pPr marL="0" indent="0" algn="just">
              <a:buNone/>
            </a:pPr>
            <a:r>
              <a:rPr lang="pt-BR" dirty="0"/>
              <a:t>Assim, um número é par se é da forma 2q e é ímpar se é da forma 2q + 1, para algum inteiro q.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09729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3: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dentre dois inteiros consecutivos um deles é par e o outro ímpar.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Exercício 4: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Um </a:t>
            </a:r>
            <a:r>
              <a:rPr lang="pt-BR" dirty="0"/>
              <a:t>número quando dividido por 3 pode deixar restos r = 0, r = 1 ou r = </a:t>
            </a:r>
            <a:r>
              <a:rPr lang="pt-BR" dirty="0" smtClean="0"/>
              <a:t>2. Mostre </a:t>
            </a:r>
            <a:r>
              <a:rPr lang="pt-BR" dirty="0"/>
              <a:t>que de três inteiros consecutivos um e apenas um deles é múltiplo de 3.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42506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4879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Solução: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Suponha </a:t>
            </a:r>
            <a:r>
              <a:rPr lang="pt-BR" dirty="0"/>
              <a:t>que os três inteiros consecutivos sejam a, a + 1 e a + 2. Temos as seguintes possibilidades: a deixa resto 0, 1 ou 2 quando dividido por 3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0 quando dividido por 3, ou seja, a = 3q. </a:t>
            </a: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1 quando dividido por 3, ou seja, a = 3q + 1. </a:t>
            </a: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Suponha </a:t>
            </a:r>
            <a:r>
              <a:rPr lang="pt-BR" b="1" dirty="0"/>
              <a:t>que a deixe resto 2 quando dividido por 3, ou seja, a = 3q+2. </a:t>
            </a:r>
            <a:endParaRPr lang="pt-BR" b="1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18190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5: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dados três números a, a + 2 e a + 4, um e apenas um deles é múltiplo de 3. Usando este fato, mostre que a única terna de primos trigêmeos é (3</a:t>
            </a:r>
            <a:r>
              <a:rPr lang="pt-BR" dirty="0" smtClean="0"/>
              <a:t>, 5, 7</a:t>
            </a:r>
            <a:r>
              <a:rPr lang="pt-BR" dirty="0"/>
              <a:t>).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6: </a:t>
            </a:r>
          </a:p>
          <a:p>
            <a:pPr marL="0" indent="0" algn="just">
              <a:buNone/>
            </a:pPr>
            <a:r>
              <a:rPr lang="pt-BR" dirty="0" smtClean="0"/>
              <a:t>Mostre </a:t>
            </a:r>
            <a:r>
              <a:rPr lang="pt-BR" dirty="0"/>
              <a:t>que dados três números 2a, 2(a + 1) e 2(a + 2), um e apenas um deles é múltiplo de 3.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38432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/>
              <a:t>Exercício 7: </a:t>
            </a:r>
          </a:p>
          <a:p>
            <a:pPr marL="0" indent="0" algn="just">
              <a:buNone/>
            </a:pPr>
            <a:r>
              <a:rPr lang="pt-BR" dirty="0"/>
              <a:t>(a) Mostre que a soma de três inteiros consecutivos é sempre múltiplo de 3.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/>
              <a:t>b) Dados três inteiros consecutivos, mostre que um deles é múltiplo de 3 e a soma dos outros dois também.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</a:t>
            </a:r>
            <a:r>
              <a:rPr lang="pt-BR" b="1" dirty="0"/>
              <a:t>8:</a:t>
            </a:r>
          </a:p>
          <a:p>
            <a:pPr marL="0" indent="0" algn="just">
              <a:buNone/>
            </a:pPr>
            <a:r>
              <a:rPr lang="pt-BR" dirty="0"/>
              <a:t>Uma fábrica produz chicletes que são embalados em pacotes de cinco unidades cada. Quantos pacotes serão produzidos com 3257 </a:t>
            </a:r>
            <a:r>
              <a:rPr lang="pt-BR"/>
              <a:t>unidades</a:t>
            </a:r>
            <a:r>
              <a:rPr lang="pt-BR" smtClean="0"/>
              <a:t>?</a:t>
            </a:r>
            <a:endParaRPr lang="pt-BR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9008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smtClean="0"/>
              <a:t>Exercício 7: </a:t>
            </a:r>
          </a:p>
          <a:p>
            <a:pPr marL="0" indent="0" algn="just">
              <a:buNone/>
            </a:pPr>
            <a:r>
              <a:rPr lang="pt-BR" smtClean="0"/>
              <a:t>(a) Mostre que a soma de três inteiros consecutivos é sempre múltiplo de 3.</a:t>
            </a:r>
          </a:p>
          <a:p>
            <a:pPr marL="0" indent="0" algn="just">
              <a:buNone/>
            </a:pPr>
            <a:endParaRPr lang="pt-BR" smtClean="0"/>
          </a:p>
          <a:p>
            <a:pPr marL="0" indent="0" algn="just">
              <a:buNone/>
            </a:pPr>
            <a:r>
              <a:rPr lang="pt-BR" smtClean="0"/>
              <a:t>(b) Dados três inteiros consecutivos, mostre que um deles é múltiplo de 3 e a soma dos outros dois também.</a:t>
            </a:r>
          </a:p>
          <a:p>
            <a:pPr marL="0" indent="0" algn="just">
              <a:buNone/>
            </a:pPr>
            <a:endParaRPr lang="pt-BR" b="1" smtClean="0"/>
          </a:p>
          <a:p>
            <a:pPr marL="0" indent="0" algn="just">
              <a:buNone/>
            </a:pPr>
            <a:r>
              <a:rPr lang="pt-BR" b="1" smtClean="0"/>
              <a:t>Exercício 8:</a:t>
            </a:r>
          </a:p>
          <a:p>
            <a:pPr marL="0" indent="0" algn="just">
              <a:buNone/>
            </a:pPr>
            <a:r>
              <a:rPr lang="pt-BR" smtClean="0"/>
              <a:t>Uma fábrica produz chicletes que são embalados em pacotes de cinco unidades cada. Quantos pacotes serão produzidos com 3257 unidades?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9008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786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Um pouco além...</a:t>
            </a:r>
          </a:p>
          <a:p>
            <a:pPr marL="0" indent="0" algn="just">
              <a:buNone/>
            </a:pPr>
            <a:r>
              <a:rPr lang="pt-BR" dirty="0" smtClean="0"/>
              <a:t>Atribuindo </a:t>
            </a:r>
            <a:r>
              <a:rPr lang="pt-BR" dirty="0"/>
              <a:t>o símbolo 0 aos números pares e o símbolo 1 aos números ímpares, as observações acima nos fornecem as seguintes tabelas que regem a paridade das somas e produtos dos números </a:t>
            </a:r>
            <a:r>
              <a:rPr lang="pt-BR" dirty="0" smtClean="0"/>
              <a:t>inteiros.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Por exemplo, se quisermos saber a paridade do </a:t>
            </a:r>
            <a:r>
              <a:rPr lang="pt-BR" dirty="0" smtClean="0"/>
              <a:t>número: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67" y="2731769"/>
            <a:ext cx="4060826" cy="1235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80" y="4761294"/>
            <a:ext cx="2584238" cy="4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que fazemos é substituir na expressão acima o número 20 por 0, por ser par; e os números 11 e 21 por 1, por serem ímpares. Obtemos, assim, a expressão: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que operada segundo as </a:t>
            </a:r>
            <a:r>
              <a:rPr lang="pt-BR" dirty="0" smtClean="0"/>
              <a:t>tabelas </a:t>
            </a:r>
            <a:r>
              <a:rPr lang="pt-BR" dirty="0"/>
              <a:t>nos dá 1 como resultado. </a:t>
            </a:r>
            <a:r>
              <a:rPr lang="pt-BR" dirty="0" smtClean="0"/>
              <a:t>Portanto</a:t>
            </a:r>
            <a:r>
              <a:rPr lang="pt-BR" dirty="0"/>
              <a:t>, o número dado é ímpar</a:t>
            </a:r>
            <a:r>
              <a:rPr lang="pt-BR" dirty="0" smtClean="0"/>
              <a:t>.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dirty="0" smtClean="0"/>
              <a:t>Esse </a:t>
            </a:r>
            <a:r>
              <a:rPr lang="pt-BR" dirty="0"/>
              <a:t>método foi idealizado pelo matemático alemão Carl Friedrich Gauss (1777-1855), considerado o maior matemático de todos os tempos, quando tinha perto de 17 anos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b="1" dirty="0" smtClean="0"/>
              <a:t>Zero, Um ou Dois? </a:t>
            </a:r>
            <a:r>
              <a:rPr lang="pt-BR" dirty="0" smtClean="0"/>
              <a:t>Atribuiremos o símbolo </a:t>
            </a:r>
            <a:r>
              <a:rPr lang="pt-BR" b="1" dirty="0" smtClean="0"/>
              <a:t>0</a:t>
            </a:r>
            <a:r>
              <a:rPr lang="pt-BR" dirty="0" smtClean="0"/>
              <a:t> aos números que são os </a:t>
            </a:r>
            <a:r>
              <a:rPr lang="pt-BR" b="1" dirty="0" smtClean="0"/>
              <a:t>múltiplos de 3 </a:t>
            </a:r>
            <a:r>
              <a:rPr lang="pt-BR" dirty="0" smtClean="0"/>
              <a:t>e os símbolos </a:t>
            </a:r>
            <a:r>
              <a:rPr lang="pt-BR" b="1" dirty="0" smtClean="0"/>
              <a:t>1</a:t>
            </a:r>
            <a:r>
              <a:rPr lang="pt-BR" dirty="0" smtClean="0"/>
              <a:t> e </a:t>
            </a:r>
            <a:r>
              <a:rPr lang="pt-BR" b="1" dirty="0" smtClean="0"/>
              <a:t>2</a:t>
            </a:r>
            <a:r>
              <a:rPr lang="pt-BR" dirty="0" smtClean="0"/>
              <a:t>, aos números que deixam </a:t>
            </a:r>
            <a:r>
              <a:rPr lang="pt-BR" b="1" dirty="0" smtClean="0"/>
              <a:t>restos 1 e 2</a:t>
            </a:r>
            <a:r>
              <a:rPr lang="pt-BR" dirty="0" smtClean="0"/>
              <a:t>, quando divididos por 3, obtemos as seguintes tabelas que regem os restos da divisão por 3 das somas e produtos dos números naturais:</a:t>
            </a:r>
            <a:endParaRPr lang="pt-BR" b="1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8" y="1805843"/>
            <a:ext cx="1983721" cy="5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621" t="43393" r="33537" b="34107"/>
          <a:stretch>
            <a:fillRect/>
          </a:stretch>
        </p:blipFill>
        <p:spPr bwMode="auto">
          <a:xfrm>
            <a:off x="3971108" y="888275"/>
            <a:ext cx="466344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50423" y="2690949"/>
            <a:ext cx="84777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Problemas:</a:t>
            </a:r>
          </a:p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01-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Determine a paridade do seguinte número: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02-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800" dirty="0" smtClean="0"/>
              <a:t>Usando as tabelas acima, ache o resto da divisão por 3 do número 4</a:t>
            </a:r>
            <a:r>
              <a:rPr lang="pt-BR" sz="2800" baseline="30000" dirty="0" smtClean="0"/>
              <a:t>100</a:t>
            </a:r>
            <a:r>
              <a:rPr lang="pt-BR" sz="2800" dirty="0" smtClean="0"/>
              <a:t> + 32</a:t>
            </a:r>
            <a:r>
              <a:rPr lang="pt-BR" sz="2800" baseline="30000" dirty="0" smtClean="0"/>
              <a:t>30</a:t>
            </a:r>
            <a:r>
              <a:rPr lang="pt-BR" sz="2800" dirty="0" smtClean="0"/>
              <a:t>.</a:t>
            </a:r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2102" t="66339" r="25972" b="26518"/>
          <a:stretch>
            <a:fillRect/>
          </a:stretch>
        </p:blipFill>
        <p:spPr bwMode="auto">
          <a:xfrm>
            <a:off x="2965268" y="3644537"/>
            <a:ext cx="6230970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9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076" name="Picture 4" descr="Image result for é hora de dar tchau"/>
          <p:cNvPicPr>
            <a:picLocks noChangeAspect="1" noChangeArrowheads="1"/>
          </p:cNvPicPr>
          <p:nvPr/>
        </p:nvPicPr>
        <p:blipFill>
          <a:blip r:embed="rId2"/>
          <a:srcRect r="1089" b="3021"/>
          <a:stretch>
            <a:fillRect/>
          </a:stretch>
        </p:blipFill>
        <p:spPr bwMode="auto">
          <a:xfrm>
            <a:off x="9157063" y="2005784"/>
            <a:ext cx="2364377" cy="4081507"/>
          </a:xfrm>
          <a:prstGeom prst="rect">
            <a:avLst/>
          </a:prstGeom>
          <a:noFill/>
        </p:spPr>
      </p:pic>
      <p:pic>
        <p:nvPicPr>
          <p:cNvPr id="3078" name="Picture 6" descr="Image result for frases para vence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484" y="1174740"/>
            <a:ext cx="6665731" cy="4337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299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 smtClean="0"/>
              <a:t> </a:t>
            </a:r>
            <a:r>
              <a:rPr lang="pt-BR" b="1" dirty="0" smtClean="0"/>
              <a:t>Ex.: </a:t>
            </a:r>
            <a:r>
              <a:rPr lang="pt-BR" dirty="0" smtClean="0"/>
              <a:t>Em cada caso calcule o quociente </a:t>
            </a:r>
            <a:r>
              <a:rPr lang="pt-BR" b="1" dirty="0" smtClean="0"/>
              <a:t>q</a:t>
            </a:r>
            <a:r>
              <a:rPr lang="pt-BR" dirty="0" smtClean="0"/>
              <a:t> e o resto </a:t>
            </a:r>
            <a:r>
              <a:rPr lang="pt-BR" b="1" dirty="0" smtClean="0"/>
              <a:t>r</a:t>
            </a:r>
            <a:r>
              <a:rPr lang="pt-BR" dirty="0" smtClean="0"/>
              <a:t> da divisão de </a:t>
            </a:r>
            <a:r>
              <a:rPr lang="pt-BR" b="1" dirty="0" smtClean="0"/>
              <a:t>a</a:t>
            </a:r>
            <a:r>
              <a:rPr lang="pt-BR" dirty="0" smtClean="0"/>
              <a:t> por </a:t>
            </a:r>
            <a:r>
              <a:rPr lang="pt-BR" b="1" dirty="0" smtClean="0"/>
              <a:t>b</a:t>
            </a:r>
            <a:r>
              <a:rPr lang="pt-BR" dirty="0" smtClean="0"/>
              <a:t>. Em seguida tire a prova, verificando a igualdade </a:t>
            </a:r>
            <a:r>
              <a:rPr lang="pt-BR" b="1" dirty="0" smtClean="0"/>
              <a:t>a = q . b + </a:t>
            </a:r>
            <a:r>
              <a:rPr lang="pt-BR" b="1" dirty="0" err="1" smtClean="0"/>
              <a:t>r</a:t>
            </a:r>
            <a:r>
              <a:rPr lang="pt-BR" dirty="0" err="1" smtClean="0"/>
              <a:t>.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=&gt; </a:t>
            </a:r>
            <a:r>
              <a:rPr lang="pt-BR" b="1" dirty="0" smtClean="0"/>
              <a:t>a = 307 e b = 4</a:t>
            </a:r>
            <a:r>
              <a:rPr lang="pt-BR" dirty="0" smtClean="0"/>
              <a:t>.           =&gt; </a:t>
            </a:r>
            <a:r>
              <a:rPr lang="pt-BR" b="1" dirty="0" smtClean="0"/>
              <a:t>a = 1933 e b = 6</a:t>
            </a:r>
            <a:r>
              <a:rPr lang="pt-BR" dirty="0" smtClean="0"/>
              <a:t>.          =&gt; </a:t>
            </a:r>
            <a:r>
              <a:rPr lang="pt-BR" b="1" dirty="0" smtClean="0"/>
              <a:t>a = 879 e b = 7</a:t>
            </a:r>
            <a:r>
              <a:rPr lang="pt-BR" dirty="0" smtClean="0"/>
              <a:t>.   </a:t>
            </a:r>
          </a:p>
          <a:p>
            <a:pPr>
              <a:buNone/>
            </a:pPr>
            <a:r>
              <a:rPr lang="pt-BR" dirty="0" smtClean="0"/>
              <a:t>    =&gt; </a:t>
            </a:r>
            <a:r>
              <a:rPr lang="pt-BR" b="1" dirty="0" smtClean="0"/>
              <a:t>a = 1045 e b = 11</a:t>
            </a:r>
            <a:r>
              <a:rPr lang="pt-BR" dirty="0" smtClean="0"/>
              <a:t>.        =&gt; </a:t>
            </a:r>
            <a:r>
              <a:rPr lang="pt-BR" b="1" dirty="0" smtClean="0"/>
              <a:t>a = 2351 e b = 12.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Ex.: </a:t>
            </a:r>
            <a:r>
              <a:rPr lang="pt-BR" dirty="0" smtClean="0"/>
              <a:t>Encontre o número natural que ao ser dividido por 7 resulta um quociente 4 e resto o maior possível.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Ex.: </a:t>
            </a:r>
            <a:r>
              <a:rPr lang="pt-BR" dirty="0" smtClean="0"/>
              <a:t>Na divisão de dois números inteiros, o quociente </a:t>
            </a:r>
            <a:r>
              <a:rPr lang="pt-BR" dirty="0" smtClean="0"/>
              <a:t>é </a:t>
            </a:r>
            <a:r>
              <a:rPr lang="pt-BR" dirty="0" smtClean="0"/>
              <a:t>16 e o resto </a:t>
            </a:r>
            <a:r>
              <a:rPr lang="pt-BR" dirty="0" smtClean="0"/>
              <a:t>é </a:t>
            </a:r>
            <a:r>
              <a:rPr lang="pt-BR" dirty="0" smtClean="0"/>
              <a:t>o maior possível. Se a soma do dividendo e do divisor é 125, determine o resto.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Solução: a = 16b + (b - 1)</a:t>
            </a:r>
            <a:r>
              <a:rPr lang="pt-BR" dirty="0" smtClean="0"/>
              <a:t>,</a:t>
            </a:r>
            <a:r>
              <a:rPr lang="pt-BR" b="1" dirty="0" smtClean="0"/>
              <a:t> </a:t>
            </a:r>
            <a:r>
              <a:rPr lang="pt-BR" dirty="0" smtClean="0"/>
              <a:t>ou seja, </a:t>
            </a:r>
            <a:r>
              <a:rPr lang="pt-BR" b="1" dirty="0" smtClean="0"/>
              <a:t>a = 17b - 1</a:t>
            </a:r>
            <a:r>
              <a:rPr lang="pt-BR" dirty="0" smtClean="0"/>
              <a:t>. Como a soma </a:t>
            </a:r>
            <a:r>
              <a:rPr lang="pt-BR" b="1" dirty="0" smtClean="0"/>
              <a:t>a + b = 125 </a:t>
            </a:r>
            <a:r>
              <a:rPr lang="pt-BR" dirty="0" smtClean="0"/>
              <a:t>obtemos </a:t>
            </a:r>
            <a:r>
              <a:rPr lang="pt-BR" b="1" dirty="0" smtClean="0"/>
              <a:t>(17b - 1) + b = 125 </a:t>
            </a:r>
            <a:r>
              <a:rPr lang="pt-BR" dirty="0" smtClean="0"/>
              <a:t>=&gt; </a:t>
            </a:r>
            <a:r>
              <a:rPr lang="pt-BR" b="1" dirty="0" smtClean="0"/>
              <a:t>18b = 126 </a:t>
            </a:r>
            <a:r>
              <a:rPr lang="pt-BR" dirty="0" smtClean="0"/>
              <a:t>=&gt;  </a:t>
            </a:r>
            <a:r>
              <a:rPr lang="pt-BR" b="1" dirty="0" smtClean="0"/>
              <a:t>b = 126/18 = 7</a:t>
            </a:r>
            <a:r>
              <a:rPr lang="pt-BR" dirty="0" smtClean="0"/>
              <a:t>. Portanto o divisor é </a:t>
            </a:r>
            <a:r>
              <a:rPr lang="pt-BR" b="1" dirty="0" smtClean="0"/>
              <a:t>b = 7</a:t>
            </a:r>
            <a:r>
              <a:rPr lang="pt-BR" dirty="0" smtClean="0"/>
              <a:t>, o dividendo é </a:t>
            </a:r>
            <a:r>
              <a:rPr lang="pt-BR" b="1" dirty="0" smtClean="0"/>
              <a:t>a = 17b - 1 = 118</a:t>
            </a:r>
            <a:r>
              <a:rPr lang="pt-BR" dirty="0" smtClean="0"/>
              <a:t>, o quociente e </a:t>
            </a:r>
            <a:r>
              <a:rPr lang="pt-BR" b="1" dirty="0" smtClean="0"/>
              <a:t>16</a:t>
            </a:r>
            <a:r>
              <a:rPr lang="pt-BR" dirty="0" smtClean="0"/>
              <a:t> e o resto e </a:t>
            </a:r>
            <a:r>
              <a:rPr lang="pt-BR" b="1" dirty="0" smtClean="0"/>
              <a:t>6</a:t>
            </a:r>
            <a:r>
              <a:rPr lang="pt-BR" dirty="0" smtClean="0"/>
              <a:t>.                                                       </a:t>
            </a:r>
            <a:r>
              <a:rPr lang="pt-BR" sz="1800" b="1" dirty="0" smtClean="0"/>
              <a:t>(ASSISTA AO VÍDEO 32 DO CANAL DO PIC)</a:t>
            </a:r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Aritmética dos restos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Na divisão de dois números naturais </a:t>
            </a:r>
            <a:r>
              <a:rPr lang="pt-BR" b="1" dirty="0" smtClean="0"/>
              <a:t>a</a:t>
            </a:r>
            <a:r>
              <a:rPr lang="pt-BR" dirty="0" smtClean="0"/>
              <a:t> por </a:t>
            </a:r>
            <a:r>
              <a:rPr lang="pt-BR" b="1" dirty="0" smtClean="0"/>
              <a:t>b</a:t>
            </a:r>
            <a:r>
              <a:rPr lang="pt-BR" dirty="0" smtClean="0"/>
              <a:t> existe um quociente </a:t>
            </a:r>
            <a:r>
              <a:rPr lang="pt-BR" b="1" dirty="0" smtClean="0"/>
              <a:t>q </a:t>
            </a:r>
            <a:r>
              <a:rPr lang="pt-BR" dirty="0" smtClean="0"/>
              <a:t>e um resto</a:t>
            </a:r>
          </a:p>
          <a:p>
            <a:pPr algn="just">
              <a:buNone/>
            </a:pPr>
            <a:r>
              <a:rPr lang="pt-BR" b="1" dirty="0" smtClean="0"/>
              <a:t>r</a:t>
            </a:r>
            <a:r>
              <a:rPr lang="pt-BR" dirty="0" smtClean="0"/>
              <a:t> tal que     </a:t>
            </a:r>
            <a:r>
              <a:rPr lang="pt-BR" b="1" dirty="0" smtClean="0"/>
              <a:t>a = </a:t>
            </a:r>
            <a:r>
              <a:rPr lang="pt-BR" b="1" dirty="0" err="1" smtClean="0"/>
              <a:t>bq</a:t>
            </a:r>
            <a:r>
              <a:rPr lang="pt-BR" b="1" dirty="0" smtClean="0"/>
              <a:t> +r  </a:t>
            </a:r>
            <a:r>
              <a:rPr lang="pt-BR" dirty="0" smtClean="0"/>
              <a:t>sendo que obrigatoriamente </a:t>
            </a:r>
            <a:r>
              <a:rPr lang="pt-BR" b="1" dirty="0" smtClean="0"/>
              <a:t>0 ≤ r ≤ b−1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1</a:t>
            </a:r>
            <a:r>
              <a:rPr lang="pt-BR" b="1" dirty="0" smtClean="0"/>
              <a:t>.: </a:t>
            </a:r>
            <a:r>
              <a:rPr lang="pt-BR" dirty="0" smtClean="0"/>
              <a:t>1649 = 7 × 235 + 4     =&gt; Resto = 4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2</a:t>
            </a:r>
            <a:r>
              <a:rPr lang="pt-BR" b="1" dirty="0" smtClean="0"/>
              <a:t>.: </a:t>
            </a:r>
            <a:r>
              <a:rPr lang="pt-BR" dirty="0" smtClean="0"/>
              <a:t>415 = 7 × 58 + 9,     =&gt; Resto = ?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3</a:t>
            </a:r>
            <a:r>
              <a:rPr lang="pt-BR" b="1" dirty="0" smtClean="0"/>
              <a:t>.: </a:t>
            </a:r>
            <a:r>
              <a:rPr lang="pt-BR" dirty="0" smtClean="0"/>
              <a:t>Nas divisões de 163 e 360 por 7 obtemos, respectivamente, restos 2 e 3. </a:t>
            </a:r>
          </a:p>
          <a:p>
            <a:pPr algn="ctr">
              <a:buNone/>
            </a:pPr>
            <a:r>
              <a:rPr lang="pt-BR" b="1" dirty="0" smtClean="0"/>
              <a:t>163 = 7 × 23 + 2 e 360 = 7 × 51 + 3. </a:t>
            </a:r>
          </a:p>
          <a:p>
            <a:pPr algn="just">
              <a:buNone/>
            </a:pPr>
            <a:r>
              <a:rPr lang="pt-BR" dirty="0" smtClean="0"/>
              <a:t>Qual é o resto da divisão de 163 + 360 por 7? </a:t>
            </a:r>
          </a:p>
          <a:p>
            <a:pPr algn="just">
              <a:buNone/>
            </a:pPr>
            <a:endParaRPr lang="pt-BR" b="1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599509" y="3069772"/>
            <a:ext cx="142385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69029" y="3483430"/>
            <a:ext cx="142385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997234" y="3095897"/>
            <a:ext cx="0" cy="418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595154" y="3052354"/>
            <a:ext cx="0" cy="418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4400" dirty="0" smtClean="0"/>
              <a:t> </a:t>
            </a:r>
            <a:r>
              <a:rPr lang="pt-BR" sz="7400" b="1" dirty="0" smtClean="0"/>
              <a:t>Solução: </a:t>
            </a:r>
          </a:p>
          <a:p>
            <a:pPr algn="just">
              <a:buNone/>
            </a:pPr>
            <a:r>
              <a:rPr lang="pt-BR" sz="7400" dirty="0" smtClean="0"/>
              <a:t>Pela Propriedade Distributiva, temos que:</a:t>
            </a:r>
          </a:p>
          <a:p>
            <a:pPr algn="just">
              <a:buNone/>
            </a:pPr>
            <a:r>
              <a:rPr lang="pt-BR" sz="7400" dirty="0" smtClean="0"/>
              <a:t>Aplicando no exemplo, podemos chegar ao seguinte desenvolvimento:</a:t>
            </a:r>
          </a:p>
          <a:p>
            <a:pPr algn="ctr">
              <a:buNone/>
            </a:pPr>
            <a:r>
              <a:rPr lang="pt-BR" sz="7400" b="1" dirty="0" smtClean="0"/>
              <a:t>163 + 360 = (7 · 23 + 2) + (7 · 51 + 3) = 7 ·(23 + 51) + (2 + 3) = 7 · 74 + 5.</a:t>
            </a:r>
          </a:p>
          <a:p>
            <a:pPr algn="just">
              <a:buNone/>
            </a:pPr>
            <a:r>
              <a:rPr lang="pt-BR" sz="7400" dirty="0" smtClean="0"/>
              <a:t>Dessa forma, o resto da divisão de </a:t>
            </a:r>
            <a:r>
              <a:rPr lang="pt-BR" sz="7400" b="1" dirty="0" smtClean="0"/>
              <a:t>163 + 360 por 7 </a:t>
            </a:r>
            <a:r>
              <a:rPr lang="pt-BR" sz="7400" dirty="0" smtClean="0"/>
              <a:t>é igual a </a:t>
            </a:r>
            <a:r>
              <a:rPr lang="pt-BR" sz="7400" b="1" dirty="0" smtClean="0"/>
              <a:t>5</a:t>
            </a:r>
            <a:r>
              <a:rPr lang="pt-BR" sz="7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7400" dirty="0" smtClean="0"/>
              <a:t> </a:t>
            </a:r>
            <a:r>
              <a:rPr lang="pt-BR" sz="7400" b="1" dirty="0" smtClean="0"/>
              <a:t>Ex</a:t>
            </a:r>
            <a:r>
              <a:rPr lang="pt-BR" sz="7400" b="1" baseline="-25000" dirty="0" smtClean="0"/>
              <a:t>4</a:t>
            </a:r>
            <a:r>
              <a:rPr lang="pt-BR" sz="7400" b="1" dirty="0" smtClean="0"/>
              <a:t>.:</a:t>
            </a:r>
            <a:r>
              <a:rPr lang="pt-BR" sz="7400" dirty="0" smtClean="0"/>
              <a:t> Nas divisões de 106 e 197 por 6 obtemos, respectivamente, restos 4 e 5: </a:t>
            </a:r>
          </a:p>
          <a:p>
            <a:pPr algn="ctr">
              <a:buNone/>
            </a:pPr>
            <a:r>
              <a:rPr lang="pt-BR" sz="7400" b="1" dirty="0" smtClean="0"/>
              <a:t>106 = 6 × 17 + 4 e 197 = 6 × 32 + 5. </a:t>
            </a:r>
          </a:p>
          <a:p>
            <a:pPr algn="just">
              <a:buNone/>
            </a:pPr>
            <a:r>
              <a:rPr lang="pt-BR" sz="7400" dirty="0" smtClean="0"/>
              <a:t>Qual é o resto da divisão de 106 + 197 por 6?</a:t>
            </a:r>
          </a:p>
          <a:p>
            <a:pPr algn="just">
              <a:buFont typeface="Wingdings" pitchFamily="2" charset="2"/>
              <a:buChar char="ü"/>
            </a:pPr>
            <a:r>
              <a:rPr lang="pt-BR" sz="7400" dirty="0" smtClean="0"/>
              <a:t> </a:t>
            </a:r>
            <a:r>
              <a:rPr lang="pt-BR" sz="7400" b="1" dirty="0" smtClean="0"/>
              <a:t>Solução:                            106 + 197 = (6 · 17 + 4) + (6 · 32 + 5) </a:t>
            </a:r>
          </a:p>
          <a:p>
            <a:pPr algn="ctr">
              <a:buNone/>
            </a:pPr>
            <a:r>
              <a:rPr lang="pt-BR" sz="7400" b="1" dirty="0" smtClean="0"/>
              <a:t>= 6 · (17 + 32) + (4 + 5) = 6 · 49 + 9 </a:t>
            </a:r>
          </a:p>
          <a:p>
            <a:pPr algn="ctr">
              <a:buNone/>
            </a:pPr>
            <a:r>
              <a:rPr lang="pt-BR" sz="7400" b="1" dirty="0" smtClean="0"/>
              <a:t>= 6 · 49 + (6 + 3) </a:t>
            </a:r>
          </a:p>
          <a:p>
            <a:pPr algn="ctr">
              <a:buNone/>
            </a:pPr>
            <a:r>
              <a:rPr lang="pt-BR" sz="7400" b="1" dirty="0" smtClean="0"/>
              <a:t>= 6 · 50 + 3.</a:t>
            </a:r>
          </a:p>
          <a:p>
            <a:pPr algn="just">
              <a:buNone/>
            </a:pPr>
            <a:r>
              <a:rPr lang="pt-BR" sz="7400" dirty="0" smtClean="0"/>
              <a:t>Dessa forma, o resto da divisão de </a:t>
            </a:r>
            <a:r>
              <a:rPr lang="pt-BR" sz="7400" b="1" dirty="0" smtClean="0"/>
              <a:t>106 + 197 por 6 </a:t>
            </a:r>
            <a:r>
              <a:rPr lang="pt-BR" sz="7400" dirty="0" smtClean="0"/>
              <a:t>é igual a </a:t>
            </a:r>
            <a:r>
              <a:rPr lang="pt-BR" sz="7400" b="1" dirty="0" smtClean="0"/>
              <a:t>3</a:t>
            </a:r>
            <a:r>
              <a:rPr lang="pt-BR" sz="7400" dirty="0" smtClean="0"/>
              <a:t>.</a:t>
            </a:r>
          </a:p>
          <a:p>
            <a:pPr algn="ctr">
              <a:buNone/>
            </a:pPr>
            <a:endParaRPr lang="pt-BR" sz="7400" b="1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 </a:t>
            </a:r>
          </a:p>
          <a:p>
            <a:pPr algn="just">
              <a:buNone/>
            </a:pPr>
            <a:r>
              <a:rPr lang="pt-BR" sz="2000" b="1" dirty="0" smtClean="0"/>
              <a:t> 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171" t="55893" r="45685" b="38036"/>
          <a:stretch>
            <a:fillRect/>
          </a:stretch>
        </p:blipFill>
        <p:spPr bwMode="auto">
          <a:xfrm>
            <a:off x="5434149" y="953941"/>
            <a:ext cx="2429691" cy="7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Para calcular o resto da divisão de uma soma por um divisor, basta somar os restos das divisões de cada uma das parcelas pelo mesmo divisor. Se a soma dos restos passa do divisor, calcule o resto da divisão pelo divisor dessa soma de restos.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 </a:t>
            </a:r>
            <a:r>
              <a:rPr lang="pt-BR" b="1" dirty="0" smtClean="0"/>
              <a:t>Ex</a:t>
            </a:r>
            <a:r>
              <a:rPr lang="pt-BR" b="1" baseline="-25000" dirty="0" smtClean="0"/>
              <a:t>5</a:t>
            </a:r>
            <a:r>
              <a:rPr lang="pt-BR" b="1" dirty="0" smtClean="0"/>
              <a:t>.: </a:t>
            </a:r>
            <a:endParaRPr lang="pt-BR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 </a:t>
            </a:r>
            <a:r>
              <a:rPr lang="pt-BR" dirty="0" smtClean="0"/>
              <a:t>e</a:t>
            </a:r>
            <a:r>
              <a:rPr lang="pt-BR" b="1" dirty="0" smtClean="0"/>
              <a:t> b por 7 </a:t>
            </a:r>
            <a:r>
              <a:rPr lang="pt-BR" dirty="0" smtClean="0"/>
              <a:t>são respectivamente </a:t>
            </a:r>
            <a:r>
              <a:rPr lang="pt-BR" b="1" dirty="0" smtClean="0"/>
              <a:t>2 </a:t>
            </a:r>
            <a:r>
              <a:rPr lang="pt-BR" dirty="0" smtClean="0"/>
              <a:t>e</a:t>
            </a:r>
            <a:r>
              <a:rPr lang="pt-BR" b="1" dirty="0" smtClean="0"/>
              <a:t> 3</a:t>
            </a:r>
            <a:r>
              <a:rPr lang="pt-BR" dirty="0" smtClean="0"/>
              <a:t>, então a + b deixa resto </a:t>
            </a:r>
            <a:r>
              <a:rPr lang="pt-BR" b="1" dirty="0" smtClean="0"/>
              <a:t>2 + 3 = 5 </a:t>
            </a:r>
            <a:r>
              <a:rPr lang="pt-BR" dirty="0" smtClean="0"/>
              <a:t>quando dividido por 7.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 </a:t>
            </a:r>
            <a:r>
              <a:rPr lang="pt-BR" dirty="0" smtClean="0"/>
              <a:t>e</a:t>
            </a:r>
            <a:r>
              <a:rPr lang="pt-BR" b="1" dirty="0" smtClean="0"/>
              <a:t> b por 9 </a:t>
            </a:r>
            <a:r>
              <a:rPr lang="pt-BR" dirty="0" smtClean="0"/>
              <a:t>são respectivamente </a:t>
            </a:r>
            <a:r>
              <a:rPr lang="pt-BR" b="1" dirty="0" smtClean="0"/>
              <a:t>8 </a:t>
            </a:r>
            <a:r>
              <a:rPr lang="pt-BR" dirty="0" smtClean="0"/>
              <a:t>e</a:t>
            </a:r>
            <a:r>
              <a:rPr lang="pt-BR" b="1" dirty="0" smtClean="0"/>
              <a:t> 5</a:t>
            </a:r>
            <a:r>
              <a:rPr lang="pt-BR" dirty="0" smtClean="0"/>
              <a:t>, para calcular o resto da divisão de </a:t>
            </a:r>
            <a:r>
              <a:rPr lang="pt-BR" b="1" dirty="0" smtClean="0"/>
              <a:t>a + b por 9 </a:t>
            </a:r>
            <a:r>
              <a:rPr lang="pt-BR" dirty="0" smtClean="0"/>
              <a:t>some </a:t>
            </a:r>
            <a:r>
              <a:rPr lang="pt-BR" b="1" dirty="0" smtClean="0"/>
              <a:t>8 + 5 = 13</a:t>
            </a:r>
            <a:r>
              <a:rPr lang="pt-BR" dirty="0" smtClean="0"/>
              <a:t>. Como este número passou do divisor, devemos </a:t>
            </a:r>
            <a:r>
              <a:rPr lang="pt-BR" b="1" dirty="0" smtClean="0"/>
              <a:t>dividir 13 por 9</a:t>
            </a:r>
            <a:r>
              <a:rPr lang="pt-BR" dirty="0" smtClean="0"/>
              <a:t>. Neste caso obtemos </a:t>
            </a:r>
            <a:r>
              <a:rPr lang="pt-BR" b="1" dirty="0" smtClean="0"/>
              <a:t>resto 4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a, b </a:t>
            </a:r>
            <a:r>
              <a:rPr lang="pt-BR" dirty="0" smtClean="0"/>
              <a:t>e</a:t>
            </a:r>
            <a:r>
              <a:rPr lang="pt-BR" b="1" dirty="0" smtClean="0"/>
              <a:t> c por 8 </a:t>
            </a:r>
            <a:r>
              <a:rPr lang="pt-BR" dirty="0" smtClean="0"/>
              <a:t>são respectivamente </a:t>
            </a:r>
            <a:r>
              <a:rPr lang="pt-BR" b="1" dirty="0" smtClean="0"/>
              <a:t>4, 7 </a:t>
            </a:r>
            <a:r>
              <a:rPr lang="pt-BR" dirty="0" smtClean="0"/>
              <a:t>e</a:t>
            </a:r>
            <a:r>
              <a:rPr lang="pt-BR" b="1" dirty="0" smtClean="0"/>
              <a:t> 6</a:t>
            </a:r>
            <a:r>
              <a:rPr lang="pt-BR" dirty="0" smtClean="0"/>
              <a:t>, para calcular o resto da divisão de </a:t>
            </a:r>
            <a:r>
              <a:rPr lang="pt-BR" b="1" dirty="0" smtClean="0"/>
              <a:t>a + b + c por 8 </a:t>
            </a:r>
            <a:r>
              <a:rPr lang="pt-BR" dirty="0" smtClean="0"/>
              <a:t>some os restos </a:t>
            </a:r>
            <a:r>
              <a:rPr lang="pt-BR" b="1" dirty="0" smtClean="0"/>
              <a:t>4 + 7 + 6 = 17</a:t>
            </a:r>
            <a:r>
              <a:rPr lang="pt-BR" dirty="0" smtClean="0"/>
              <a:t>. Como passou do divisor</a:t>
            </a:r>
            <a:r>
              <a:rPr lang="pt-BR" b="1" dirty="0" smtClean="0"/>
              <a:t>, divida 17 por 8</a:t>
            </a:r>
            <a:r>
              <a:rPr lang="pt-BR" dirty="0" smtClean="0"/>
              <a:t>, obtendo </a:t>
            </a:r>
            <a:r>
              <a:rPr lang="pt-BR" b="1" dirty="0" smtClean="0"/>
              <a:t>resto 1</a:t>
            </a:r>
            <a:r>
              <a:rPr lang="pt-BR" dirty="0" smtClean="0"/>
              <a:t>.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 Para calcular o resto da divisão do resultado de uma multiplicação por um divisor, basta multiplicar os restos das divisões de cada uma das parcelas pelo mesmo divisor. Se o produto dos restos passa do divisor, calcule o resto da divisão pelo divisor desse produto de restos.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 </a:t>
            </a:r>
            <a:r>
              <a:rPr lang="pt-BR" b="1" dirty="0" smtClean="0"/>
              <a:t>Ex</a:t>
            </a:r>
            <a:r>
              <a:rPr lang="pt-BR" b="1" baseline="-25000" dirty="0" smtClean="0"/>
              <a:t>6</a:t>
            </a:r>
            <a:r>
              <a:rPr lang="pt-BR" b="1" dirty="0" smtClean="0"/>
              <a:t>.: </a:t>
            </a:r>
            <a:endParaRPr lang="pt-BR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Os números </a:t>
            </a:r>
            <a:r>
              <a:rPr lang="pt-BR" b="1" dirty="0" smtClean="0"/>
              <a:t>723 </a:t>
            </a:r>
            <a:r>
              <a:rPr lang="pt-BR" dirty="0" smtClean="0"/>
              <a:t>e</a:t>
            </a:r>
            <a:r>
              <a:rPr lang="pt-BR" b="1" dirty="0" smtClean="0"/>
              <a:t> 451</a:t>
            </a:r>
            <a:r>
              <a:rPr lang="pt-BR" dirty="0" smtClean="0"/>
              <a:t> deixam </a:t>
            </a:r>
            <a:r>
              <a:rPr lang="pt-BR" b="1" dirty="0" smtClean="0"/>
              <a:t>resto 2 </a:t>
            </a:r>
            <a:r>
              <a:rPr lang="pt-BR" dirty="0" smtClean="0"/>
              <a:t>e</a:t>
            </a:r>
            <a:r>
              <a:rPr lang="pt-BR" b="1" dirty="0" smtClean="0"/>
              <a:t> 3 </a:t>
            </a:r>
            <a:r>
              <a:rPr lang="pt-BR" dirty="0" smtClean="0"/>
              <a:t>ao serem </a:t>
            </a:r>
            <a:r>
              <a:rPr lang="pt-BR" b="1" dirty="0" smtClean="0"/>
              <a:t>divididos por 7</a:t>
            </a:r>
            <a:r>
              <a:rPr lang="pt-BR" dirty="0" smtClean="0"/>
              <a:t>. O número </a:t>
            </a:r>
            <a:r>
              <a:rPr lang="pt-BR" b="1" dirty="0" smtClean="0"/>
              <a:t>723 ×451 </a:t>
            </a:r>
            <a:r>
              <a:rPr lang="pt-BR" dirty="0" smtClean="0"/>
              <a:t>deixa </a:t>
            </a:r>
            <a:r>
              <a:rPr lang="pt-BR" b="1" dirty="0" smtClean="0"/>
              <a:t>resto 2 ×3 = 6 </a:t>
            </a:r>
            <a:r>
              <a:rPr lang="pt-BR" dirty="0" smtClean="0"/>
              <a:t>ao ser </a:t>
            </a:r>
            <a:r>
              <a:rPr lang="pt-BR" b="1" dirty="0" smtClean="0"/>
              <a:t>dividido por 7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Os números </a:t>
            </a:r>
            <a:r>
              <a:rPr lang="pt-BR" b="1" dirty="0" smtClean="0"/>
              <a:t>275 </a:t>
            </a:r>
            <a:r>
              <a:rPr lang="pt-BR" dirty="0" smtClean="0"/>
              <a:t>e </a:t>
            </a:r>
            <a:r>
              <a:rPr lang="pt-BR" b="1" dirty="0" smtClean="0"/>
              <a:t>562 </a:t>
            </a:r>
            <a:r>
              <a:rPr lang="pt-BR" dirty="0" smtClean="0"/>
              <a:t>deixam </a:t>
            </a:r>
            <a:r>
              <a:rPr lang="pt-BR" b="1" dirty="0" smtClean="0"/>
              <a:t>resto 5 </a:t>
            </a:r>
            <a:r>
              <a:rPr lang="pt-BR" dirty="0" smtClean="0"/>
              <a:t>e</a:t>
            </a:r>
            <a:r>
              <a:rPr lang="pt-BR" b="1" dirty="0" smtClean="0"/>
              <a:t> 4 </a:t>
            </a:r>
            <a:r>
              <a:rPr lang="pt-BR" dirty="0" smtClean="0"/>
              <a:t>ao serem </a:t>
            </a:r>
            <a:r>
              <a:rPr lang="pt-BR" b="1" dirty="0" smtClean="0"/>
              <a:t>divididos por 6</a:t>
            </a:r>
            <a:r>
              <a:rPr lang="pt-BR" dirty="0" smtClean="0"/>
              <a:t>. Para calcular o resto da </a:t>
            </a:r>
            <a:r>
              <a:rPr lang="pt-BR" b="1" dirty="0" smtClean="0"/>
              <a:t>divisão</a:t>
            </a:r>
            <a:r>
              <a:rPr lang="pt-BR" dirty="0" smtClean="0"/>
              <a:t> do produto </a:t>
            </a:r>
            <a:r>
              <a:rPr lang="pt-BR" b="1" dirty="0" smtClean="0"/>
              <a:t>275 × 562 por 6</a:t>
            </a:r>
            <a:r>
              <a:rPr lang="pt-BR" dirty="0" smtClean="0"/>
              <a:t> multiplique os </a:t>
            </a:r>
            <a:r>
              <a:rPr lang="pt-BR" b="1" dirty="0" smtClean="0"/>
              <a:t>restos  5 × 4 = 20</a:t>
            </a:r>
            <a:r>
              <a:rPr lang="pt-BR" dirty="0" smtClean="0"/>
              <a:t>. Como este número é maior que o divisor, </a:t>
            </a:r>
            <a:r>
              <a:rPr lang="pt-BR" b="1" dirty="0" smtClean="0"/>
              <a:t>divida 20 por 6 </a:t>
            </a:r>
            <a:r>
              <a:rPr lang="pt-BR" dirty="0" smtClean="0"/>
              <a:t>obtendo </a:t>
            </a:r>
            <a:r>
              <a:rPr lang="pt-BR" b="1" dirty="0" smtClean="0"/>
              <a:t>resto 2</a:t>
            </a:r>
            <a:r>
              <a:rPr lang="pt-BR" dirty="0" smtClean="0"/>
              <a:t>. Portanto </a:t>
            </a:r>
            <a:r>
              <a:rPr lang="pt-BR" b="1" dirty="0" smtClean="0"/>
              <a:t>o resto da divisão de 275 × 562 por 6 é igual a 2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Os números </a:t>
            </a:r>
            <a:r>
              <a:rPr lang="pt-BR" b="1" dirty="0" smtClean="0"/>
              <a:t>73, 112 </a:t>
            </a:r>
            <a:r>
              <a:rPr lang="pt-BR" dirty="0" smtClean="0"/>
              <a:t>e</a:t>
            </a:r>
            <a:r>
              <a:rPr lang="pt-BR" b="1" dirty="0" smtClean="0"/>
              <a:t> 245</a:t>
            </a:r>
            <a:r>
              <a:rPr lang="pt-BR" dirty="0" smtClean="0"/>
              <a:t> deixam </a:t>
            </a:r>
            <a:r>
              <a:rPr lang="pt-BR" b="1" dirty="0" smtClean="0"/>
              <a:t>restos 1, 4 </a:t>
            </a:r>
            <a:r>
              <a:rPr lang="pt-BR" dirty="0" smtClean="0"/>
              <a:t>e</a:t>
            </a:r>
            <a:r>
              <a:rPr lang="pt-BR" b="1" dirty="0" smtClean="0"/>
              <a:t> 2 </a:t>
            </a:r>
            <a:r>
              <a:rPr lang="pt-BR" dirty="0" smtClean="0"/>
              <a:t>ao serem </a:t>
            </a:r>
            <a:r>
              <a:rPr lang="pt-BR" b="1" dirty="0" smtClean="0"/>
              <a:t>divididos por 9</a:t>
            </a:r>
            <a:r>
              <a:rPr lang="pt-BR" dirty="0" smtClean="0"/>
              <a:t>. O produto </a:t>
            </a:r>
            <a:r>
              <a:rPr lang="pt-BR" b="1" dirty="0" smtClean="0"/>
              <a:t>73 × 112 × 245 </a:t>
            </a:r>
            <a:r>
              <a:rPr lang="pt-BR" dirty="0" smtClean="0"/>
              <a:t>deixa </a:t>
            </a:r>
            <a:r>
              <a:rPr lang="pt-BR" b="1" dirty="0" smtClean="0"/>
              <a:t>resto 1 × 4 × 2 = 8</a:t>
            </a:r>
            <a:r>
              <a:rPr lang="pt-BR" dirty="0" smtClean="0"/>
              <a:t> ao ser </a:t>
            </a:r>
            <a:r>
              <a:rPr lang="pt-BR" b="1" dirty="0" smtClean="0"/>
              <a:t>dividido por 9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Ex</a:t>
            </a:r>
            <a:r>
              <a:rPr lang="pt-BR" sz="2000" b="1" baseline="-25000" dirty="0" smtClean="0"/>
              <a:t>7</a:t>
            </a:r>
            <a:r>
              <a:rPr lang="pt-BR" sz="2000" b="1" dirty="0" smtClean="0"/>
              <a:t>.: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A soma de dois múltiplos de 7 é um múltiplo de 7? </a:t>
            </a:r>
            <a:r>
              <a:rPr lang="pt-BR" sz="1600" b="1" dirty="0" smtClean="0"/>
              <a:t>Sim, pois 7n + 7m = 7(n + m).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Qual é o resto da divisão de 7 × 82 + 3 por 7? </a:t>
            </a:r>
            <a:r>
              <a:rPr lang="pt-BR" sz="2200" b="1" dirty="0" smtClean="0"/>
              <a:t>Resto = 3.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29 + 10 por 7? </a:t>
            </a:r>
            <a:r>
              <a:rPr lang="pt-BR" sz="2200" b="1" dirty="0" smtClean="0"/>
              <a:t>Resto = 3.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41 + 93 por 7? </a:t>
            </a:r>
            <a:r>
              <a:rPr lang="pt-BR" sz="2200" b="1" dirty="0" smtClean="0"/>
              <a:t>Resto = 2.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18 − 2 por 7? </a:t>
            </a:r>
            <a:r>
              <a:rPr lang="pt-BR" sz="2200" b="1" dirty="0" smtClean="0"/>
              <a:t>Resto = 5.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Determine os restos das divisões de 7 × 81 + 8 por 7 e por 9. </a:t>
            </a:r>
            <a:r>
              <a:rPr lang="pt-BR" sz="1600" b="1" dirty="0" smtClean="0"/>
              <a:t>Restos são respectivamente 1 e 8.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pt-BR" sz="2200" dirty="0" smtClean="0"/>
              <a:t>Se a= 7×53+1 e b= 7×15+3, qual é o resto da divisão de a + b por 7? </a:t>
            </a:r>
            <a:r>
              <a:rPr lang="pt-BR" sz="2000" b="1" dirty="0" smtClean="0"/>
              <a:t>O resto é 4.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pt-BR" sz="2000" b="1" dirty="0" smtClean="0"/>
              <a:t> </a:t>
            </a:r>
            <a:r>
              <a:rPr lang="pt-BR" sz="2200" dirty="0" smtClean="0"/>
              <a:t>Se m = 7 × 22 + 5 e n = 7 × 38 + 6, qual é o resto da divisão de m + n por 7?</a:t>
            </a:r>
          </a:p>
          <a:p>
            <a:pPr marL="457200" indent="-457200" algn="just">
              <a:buNone/>
            </a:pPr>
            <a:r>
              <a:rPr lang="pt-BR" sz="1600" b="1" dirty="0" smtClean="0"/>
              <a:t>          O resto é 4.</a:t>
            </a:r>
          </a:p>
          <a:p>
            <a:pPr marL="457200" indent="-45720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Ex</a:t>
            </a:r>
            <a:r>
              <a:rPr lang="pt-BR" sz="2000" b="1" baseline="-25000" dirty="0" smtClean="0"/>
              <a:t>8</a:t>
            </a:r>
            <a:r>
              <a:rPr lang="pt-BR" sz="2000" b="1" dirty="0" smtClean="0"/>
              <a:t>.: </a:t>
            </a:r>
            <a:r>
              <a:rPr lang="pt-BR" sz="2000" dirty="0" smtClean="0"/>
              <a:t>Se </a:t>
            </a:r>
            <a:r>
              <a:rPr lang="pt-BR" sz="2000" b="1" dirty="0" smtClean="0"/>
              <a:t>a</a:t>
            </a:r>
            <a:r>
              <a:rPr lang="pt-BR" sz="2000" dirty="0" smtClean="0"/>
              <a:t> deixa resto 6 quando dividido por 8 e se </a:t>
            </a:r>
            <a:r>
              <a:rPr lang="pt-BR" sz="2000" b="1" dirty="0" smtClean="0"/>
              <a:t>b</a:t>
            </a:r>
            <a:r>
              <a:rPr lang="pt-BR" sz="2000" dirty="0" smtClean="0"/>
              <a:t> deixa </a:t>
            </a:r>
            <a:r>
              <a:rPr lang="pt-BR" sz="2000" b="1" dirty="0" smtClean="0"/>
              <a:t>resto 5</a:t>
            </a:r>
            <a:r>
              <a:rPr lang="pt-BR" sz="2000" dirty="0" smtClean="0"/>
              <a:t> quando </a:t>
            </a:r>
            <a:r>
              <a:rPr lang="pt-BR" sz="2000" b="1" dirty="0" smtClean="0"/>
              <a:t>dividido por 8</a:t>
            </a:r>
            <a:r>
              <a:rPr lang="pt-BR" sz="2000" dirty="0" smtClean="0"/>
              <a:t>, qual é o </a:t>
            </a:r>
            <a:r>
              <a:rPr lang="pt-BR" sz="2000" b="1" dirty="0" smtClean="0"/>
              <a:t>resto da divisão </a:t>
            </a:r>
            <a:r>
              <a:rPr lang="pt-BR" sz="2000" dirty="0" smtClean="0"/>
              <a:t>de </a:t>
            </a:r>
            <a:r>
              <a:rPr lang="pt-BR" sz="2000" b="1" dirty="0" smtClean="0"/>
              <a:t>a + b </a:t>
            </a:r>
            <a:r>
              <a:rPr lang="pt-BR" sz="2000" dirty="0" smtClean="0"/>
              <a:t>e de </a:t>
            </a:r>
            <a:r>
              <a:rPr lang="pt-BR" sz="2000" b="1" dirty="0" smtClean="0"/>
              <a:t>a − b por 8</a:t>
            </a:r>
            <a:r>
              <a:rPr lang="pt-BR" sz="2000" dirty="0" smtClean="0"/>
              <a:t>?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sz="2000" b="1" dirty="0" smtClean="0"/>
              <a:t> Solução:</a:t>
            </a:r>
            <a:endParaRPr lang="pt-BR" sz="2000" dirty="0" smtClean="0"/>
          </a:p>
          <a:p>
            <a:pPr marL="0" indent="0">
              <a:buFont typeface="Symbol"/>
              <a:buChar char="Þ"/>
            </a:pPr>
            <a:r>
              <a:rPr lang="pt-BR" sz="2000" dirty="0" smtClean="0"/>
              <a:t> a + b = (8n + 6) + (8m + 5) = (8n + 8m) + 11 = (8n + 8m) + 8x1 + 3 = 8(n+m+1) + </a:t>
            </a:r>
            <a:r>
              <a:rPr lang="pt-BR" sz="2000" b="1" dirty="0" smtClean="0"/>
              <a:t>3</a:t>
            </a:r>
            <a:r>
              <a:rPr lang="pt-BR" sz="2000" dirty="0" smtClean="0"/>
              <a:t> </a:t>
            </a:r>
            <a:endParaRPr lang="pt-BR" sz="2000" b="1" dirty="0" smtClean="0"/>
          </a:p>
          <a:p>
            <a:pPr marL="0" indent="0">
              <a:buFont typeface="Symbol"/>
              <a:buChar char="Þ"/>
            </a:pPr>
            <a:r>
              <a:rPr lang="pt-BR" sz="2000" dirty="0" smtClean="0"/>
              <a:t> a − b = (8n + 6) − (8m + 5) = (8n − 8m) + </a:t>
            </a:r>
            <a:r>
              <a:rPr lang="pt-BR" sz="2000" b="1" dirty="0" smtClean="0"/>
              <a:t>1</a:t>
            </a:r>
          </a:p>
          <a:p>
            <a:pPr marL="0" indent="0">
              <a:buFont typeface="Symbol"/>
              <a:buChar char="Þ"/>
            </a:pPr>
            <a:r>
              <a:rPr lang="pt-BR" sz="2000" b="1" dirty="0" smtClean="0"/>
              <a:t> </a:t>
            </a:r>
            <a:r>
              <a:rPr lang="pt-BR" sz="2000" dirty="0" smtClean="0"/>
              <a:t>Sendo assim, </a:t>
            </a:r>
            <a:r>
              <a:rPr lang="pt-BR" sz="2000" b="1" dirty="0" smtClean="0"/>
              <a:t>a + b </a:t>
            </a:r>
            <a:r>
              <a:rPr lang="pt-BR" sz="2000" dirty="0" smtClean="0"/>
              <a:t>deixa </a:t>
            </a:r>
            <a:r>
              <a:rPr lang="pt-BR" sz="2000" b="1" dirty="0" smtClean="0"/>
              <a:t>resto 3</a:t>
            </a:r>
            <a:r>
              <a:rPr lang="pt-BR" sz="2000" dirty="0" smtClean="0"/>
              <a:t> e </a:t>
            </a:r>
            <a:r>
              <a:rPr lang="pt-BR" sz="2000" b="1" dirty="0" smtClean="0"/>
              <a:t>a – b </a:t>
            </a:r>
            <a:r>
              <a:rPr lang="pt-BR" sz="2000" dirty="0" smtClean="0"/>
              <a:t>deixa </a:t>
            </a:r>
            <a:r>
              <a:rPr lang="pt-BR" sz="2000" b="1" dirty="0" smtClean="0"/>
              <a:t>resto 1</a:t>
            </a:r>
            <a:r>
              <a:rPr lang="pt-BR" sz="20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1: </a:t>
            </a:r>
            <a:r>
              <a:rPr lang="pt-BR" sz="2000" dirty="0" smtClean="0"/>
              <a:t>Sabe-se que 503 e 418 deixam restos 7 e 2 quando divididos por 8, respectivamente. Quais são os restos das divisões de 503+418 e 503 × 418 por 8? Qual é o resto da divisão de 503 − 418 por 8?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2: </a:t>
            </a:r>
            <a:r>
              <a:rPr lang="pt-BR" sz="2000" dirty="0" smtClean="0"/>
              <a:t>Calcule o resto da divisão de 2011 por 7. Em seguida calcule o resto da divisão de 2011 + 2012 + 2013 + 2014 + 2015 por 7. Qual é o resto da divisão de 2011 · 2012 · 2013 · 2014 · 2015 por 7?</a:t>
            </a:r>
            <a:r>
              <a:rPr lang="pt-BR" sz="2000" b="1" dirty="0" smtClean="0"/>
              <a:t>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3: </a:t>
            </a:r>
            <a:r>
              <a:rPr lang="pt-BR" sz="2000" dirty="0" smtClean="0"/>
              <a:t>Quais são os restos das divisões de 1991³ e 1989 · 1990 · 1991 + 1992² por 7? </a:t>
            </a:r>
            <a:r>
              <a:rPr lang="pt-BR" sz="1600" b="1" dirty="0" smtClean="0"/>
              <a:t>Obs.: (Assistir vídeo 35 do canal do PIC)  </a:t>
            </a:r>
          </a:p>
          <a:p>
            <a:pPr marL="0" indent="0" algn="just">
              <a:buNone/>
            </a:pPr>
            <a:r>
              <a:rPr lang="pt-BR" sz="2000" dirty="0" smtClean="0"/>
              <a:t> </a:t>
            </a:r>
            <a:endParaRPr lang="pt-BR" sz="2000" b="1" dirty="0" smtClean="0"/>
          </a:p>
          <a:p>
            <a:pPr marL="457200" indent="-45720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4701</TotalTime>
  <Words>3077</Words>
  <Application>Microsoft Office PowerPoint</Application>
  <PresentationFormat>Personalizar</PresentationFormat>
  <Paragraphs>227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Orgânico</vt:lpstr>
      <vt:lpstr>Divisão Euclidiana</vt:lpstr>
      <vt:lpstr> Divisão Euclidiana </vt:lpstr>
      <vt:lpstr>Slide 3</vt:lpstr>
      <vt:lpstr> Aritmética dos restos </vt:lpstr>
      <vt:lpstr>Slide 5</vt:lpstr>
      <vt:lpstr>Slide 6</vt:lpstr>
      <vt:lpstr>Slide 7</vt:lpstr>
      <vt:lpstr>Slide 8</vt:lpstr>
      <vt:lpstr>Slide 9</vt:lpstr>
      <vt:lpstr>Slide 10</vt:lpstr>
      <vt:lpstr>Slide 11</vt:lpstr>
      <vt:lpstr>Fatoração </vt:lpstr>
      <vt:lpstr>Slide 13</vt:lpstr>
      <vt:lpstr>Slide 14</vt:lpstr>
      <vt:lpstr>Slide 15</vt:lpstr>
      <vt:lpstr> Algoritmo da Divisão Euclidiana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103</cp:revision>
  <dcterms:created xsi:type="dcterms:W3CDTF">2015-01-13T23:40:40Z</dcterms:created>
  <dcterms:modified xsi:type="dcterms:W3CDTF">2016-10-14T10:50:07Z</dcterms:modified>
</cp:coreProperties>
</file>