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handoutMasterIdLst>
    <p:handoutMasterId r:id="rId25"/>
  </p:handoutMasterIdLst>
  <p:sldIdLst>
    <p:sldId id="256" r:id="rId2"/>
    <p:sldId id="260" r:id="rId3"/>
    <p:sldId id="262" r:id="rId4"/>
    <p:sldId id="264" r:id="rId5"/>
    <p:sldId id="263" r:id="rId6"/>
    <p:sldId id="265" r:id="rId7"/>
    <p:sldId id="266" r:id="rId8"/>
    <p:sldId id="267" r:id="rId9"/>
    <p:sldId id="268" r:id="rId10"/>
    <p:sldId id="269" r:id="rId11"/>
    <p:sldId id="271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1" r:id="rId22"/>
    <p:sldId id="282" r:id="rId23"/>
    <p:sldId id="280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934" y="6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642E0-B765-41EB-9ABA-7FB0BD7CA195}" type="datetimeFigureOut">
              <a:rPr lang="pt-BR" smtClean="0"/>
              <a:pPr/>
              <a:t>14/10/2016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3C75B-0BC9-4C39-8261-28C00965424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72719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A4DB449-754A-400D-AEEB-2E0657BF889F}" type="datetimeFigureOut">
              <a:rPr lang="pt-BR" smtClean="0"/>
              <a:pPr/>
              <a:t>14/10/2016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770028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14/10/2016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17564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14/10/2016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70373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14/10/2016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365450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14/10/2016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752554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14/10/2016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667381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14/10/2016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00143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56588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680534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442781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783371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14/10/2016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27276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14/10/2016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58700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14/10/2016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71528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14/10/2016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87965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14/10/2016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84177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14/10/2016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7985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A4DB449-754A-400D-AEEB-2E0657BF889F}" type="datetimeFigureOut">
              <a:rPr lang="pt-BR" smtClean="0"/>
              <a:pPr/>
              <a:t>14/10/2016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99294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Contagem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Aula 2, ciclo 4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03555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927463" y="365760"/>
            <a:ext cx="1026740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 smtClean="0">
                <a:solidFill>
                  <a:srgbClr val="C00000"/>
                </a:solidFill>
              </a:rPr>
              <a:t>	Exemplo 5. </a:t>
            </a:r>
            <a:r>
              <a:rPr lang="pt-BR" sz="2600" dirty="0" smtClean="0"/>
              <a:t>Dentre um grupo de 7 pessoas, de quantas formas podemos montar uma equipe de 3 pessoas para realizar uma tarefa?</a:t>
            </a:r>
          </a:p>
          <a:p>
            <a:pPr algn="just"/>
            <a:endParaRPr lang="pt-B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409408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927463" y="365760"/>
            <a:ext cx="10267406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 smtClean="0">
                <a:solidFill>
                  <a:srgbClr val="C00000"/>
                </a:solidFill>
              </a:rPr>
              <a:t>	Exemplo 5. </a:t>
            </a:r>
            <a:r>
              <a:rPr lang="pt-BR" sz="2600" dirty="0" smtClean="0"/>
              <a:t>Dentre um grupo de 7 pessoas, de quantas formas podemos montar uma equipe de 3 pessoas para realizar uma tarefa?</a:t>
            </a:r>
          </a:p>
          <a:p>
            <a:pPr algn="just"/>
            <a:endParaRPr lang="pt-BR" sz="2600" dirty="0" smtClean="0"/>
          </a:p>
          <a:p>
            <a:pPr lvl="1" algn="just">
              <a:buFont typeface="Wingdings" pitchFamily="2" charset="2"/>
              <a:buChar char="Ø"/>
            </a:pPr>
            <a:r>
              <a:rPr lang="pt-BR" sz="2600" dirty="0" smtClean="0"/>
              <a:t>Assim como no Exemplo 1, temos aqui um conjunto de 7 elementos e gostaríamos de escolher 3 elementos distintos dentre eles. A diferença fundamental é que, agora, a ordem em que os 3 elementos são escolhidos para participar de equipe é irrelevante. </a:t>
            </a:r>
          </a:p>
          <a:p>
            <a:pPr lvl="1" algn="just"/>
            <a:endParaRPr lang="pt-BR" sz="2600" dirty="0" smtClean="0"/>
          </a:p>
          <a:p>
            <a:pPr lvl="1" algn="just"/>
            <a:r>
              <a:rPr lang="pt-BR" sz="2600" dirty="0" smtClean="0"/>
              <a:t>	Seria </a:t>
            </a:r>
            <a:r>
              <a:rPr lang="pt-BR" sz="2800" dirty="0" smtClean="0"/>
              <a:t>7 · 6 · 5 = 210, mas note que dessa forma não porta se escolhermos João, Maria e José, ou Maria, José e João que seria a mesma equipe, logo devemos eliminar o número de vezes que as mesmas pessoas podem formar uma equipe.</a:t>
            </a:r>
            <a:endParaRPr lang="pt-BR" sz="2600" dirty="0" smtClean="0"/>
          </a:p>
          <a:p>
            <a:endParaRPr lang="pt-BR" sz="2600" dirty="0"/>
          </a:p>
        </p:txBody>
      </p:sp>
    </p:spTree>
    <p:extLst>
      <p:ext uri="{BB962C8B-B14F-4D97-AF65-F5344CB8AC3E}">
        <p14:creationId xmlns="" xmlns:p14="http://schemas.microsoft.com/office/powerpoint/2010/main" val="409408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927463" y="365760"/>
            <a:ext cx="1026740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 smtClean="0">
                <a:solidFill>
                  <a:srgbClr val="C00000"/>
                </a:solidFill>
              </a:rPr>
              <a:t>	Exemplo 5. </a:t>
            </a:r>
            <a:r>
              <a:rPr lang="pt-BR" sz="2600" dirty="0" smtClean="0"/>
              <a:t>Dentre um grupo de 7 pessoas, de quantas formas podemos montar uma equipe de 3 pessoas para realizar uma tarefa?</a:t>
            </a:r>
          </a:p>
          <a:p>
            <a:pPr algn="just"/>
            <a:endParaRPr lang="pt-BR" sz="2600" dirty="0" smtClean="0"/>
          </a:p>
          <a:p>
            <a:pPr algn="just"/>
            <a:r>
              <a:rPr lang="pt-BR" sz="2600" dirty="0" smtClean="0"/>
              <a:t>	Ai vem a seguinte pergunta, de quantas formas diferentes podemos ordenar João, Maria e José em cargos diferentes?</a:t>
            </a:r>
          </a:p>
          <a:p>
            <a:pPr algn="just"/>
            <a:endParaRPr lang="pt-BR" sz="2600" dirty="0" smtClean="0"/>
          </a:p>
          <a:p>
            <a:pPr algn="just"/>
            <a:r>
              <a:rPr lang="pt-BR" sz="2600" dirty="0" smtClean="0"/>
              <a:t>	3 · 2 · 1 = 6</a:t>
            </a:r>
          </a:p>
          <a:p>
            <a:pPr algn="just"/>
            <a:endParaRPr lang="pt-BR" sz="2600" dirty="0" smtClean="0"/>
          </a:p>
          <a:p>
            <a:pPr algn="just"/>
            <a:r>
              <a:rPr lang="pt-BR" sz="2600" dirty="0" smtClean="0"/>
              <a:t>	E isso vale para todas as equipes formadas pelas mesmas 3 pessoas, então pra terminar dividimos o total pelas repetições.</a:t>
            </a:r>
          </a:p>
          <a:p>
            <a:pPr algn="just"/>
            <a:endParaRPr lang="pt-BR" sz="2600" dirty="0" smtClean="0"/>
          </a:p>
          <a:p>
            <a:pPr algn="just"/>
            <a:r>
              <a:rPr lang="pt-BR" sz="2600" dirty="0" smtClean="0"/>
              <a:t>	210 / 6 = </a:t>
            </a:r>
            <a:r>
              <a:rPr lang="pt-BR" sz="2600" dirty="0" smtClean="0">
                <a:solidFill>
                  <a:srgbClr val="C00000"/>
                </a:solidFill>
              </a:rPr>
              <a:t>35 Equipes diferentes!</a:t>
            </a:r>
          </a:p>
          <a:p>
            <a:pPr algn="just"/>
            <a:endParaRPr lang="pt-BR" sz="2600" dirty="0" smtClean="0"/>
          </a:p>
          <a:p>
            <a:pPr algn="just"/>
            <a:r>
              <a:rPr lang="pt-BR" sz="2600" dirty="0" smtClean="0"/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409408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927463" y="365760"/>
            <a:ext cx="1026740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 smtClean="0">
                <a:solidFill>
                  <a:srgbClr val="C00000"/>
                </a:solidFill>
              </a:rPr>
              <a:t>	</a:t>
            </a:r>
            <a:r>
              <a:rPr lang="pt-BR" sz="2600" dirty="0" smtClean="0"/>
              <a:t> Dessa forma, a quantidade de conjuntos com r elementos, escolhidos independente de ordem dentre os n elementos dados, é igual a </a:t>
            </a:r>
            <a:r>
              <a:rPr lang="pt-BR" sz="2600" dirty="0" err="1" smtClean="0"/>
              <a:t>A</a:t>
            </a:r>
            <a:r>
              <a:rPr lang="pt-BR" sz="2600" baseline="-25000" dirty="0" err="1" smtClean="0"/>
              <a:t>n</a:t>
            </a:r>
            <a:r>
              <a:rPr lang="pt-BR" sz="2600" baseline="-25000" dirty="0" smtClean="0"/>
              <a:t>,r</a:t>
            </a:r>
            <a:r>
              <a:rPr lang="pt-BR" sz="2600" dirty="0" smtClean="0"/>
              <a:t>/r!. Concluímos, então, que: </a:t>
            </a:r>
          </a:p>
          <a:p>
            <a:pPr algn="just"/>
            <a:endParaRPr lang="pt-BR" sz="2600" dirty="0" smtClean="0"/>
          </a:p>
          <a:p>
            <a:pPr algn="just"/>
            <a:endParaRPr lang="pt-BR" sz="2600" dirty="0" smtClean="0"/>
          </a:p>
          <a:p>
            <a:pPr algn="just"/>
            <a:endParaRPr lang="pt-BR" sz="2600" dirty="0" smtClean="0"/>
          </a:p>
          <a:p>
            <a:pPr algn="just"/>
            <a:endParaRPr lang="pt-BR" sz="2600" dirty="0" smtClean="0"/>
          </a:p>
          <a:p>
            <a:pPr algn="just"/>
            <a:r>
              <a:rPr lang="pt-BR" sz="2600" dirty="0" smtClean="0"/>
              <a:t>Dados inteiros não negativos n e r, com 0 ≤ r ≤ n, o número binomial n escolhe r, representado abaixo, tem o mesmo valor de </a:t>
            </a:r>
            <a:r>
              <a:rPr lang="pt-BR" sz="2600" dirty="0" err="1" smtClean="0"/>
              <a:t>C</a:t>
            </a:r>
            <a:r>
              <a:rPr lang="pt-BR" sz="2600" baseline="-25000" dirty="0" err="1" smtClean="0"/>
              <a:t>n</a:t>
            </a:r>
            <a:r>
              <a:rPr lang="pt-BR" sz="2600" baseline="-25000" dirty="0" smtClean="0"/>
              <a:t>,r </a:t>
            </a:r>
            <a:r>
              <a:rPr lang="pt-BR" sz="2600" dirty="0" smtClean="0"/>
              <a:t>, ou seja,</a:t>
            </a:r>
          </a:p>
          <a:p>
            <a:pPr algn="just"/>
            <a:r>
              <a:rPr lang="pt-BR" sz="2600" dirty="0" smtClean="0"/>
              <a:t>	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059" y="1680073"/>
            <a:ext cx="8680541" cy="136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6590" y="4000500"/>
            <a:ext cx="70294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9408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927463" y="365760"/>
            <a:ext cx="1026740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 smtClean="0">
                <a:solidFill>
                  <a:srgbClr val="C00000"/>
                </a:solidFill>
              </a:rPr>
              <a:t>	Exemplo 6. </a:t>
            </a:r>
            <a:r>
              <a:rPr lang="pt-BR" sz="2800" dirty="0" smtClean="0"/>
              <a:t>Destacamos aqui como fica a equação (2) nos casos em que r = 0, 1, 2, 3, já que estes valores aparecem com bastante </a:t>
            </a:r>
            <a:r>
              <a:rPr lang="pt-BR" sz="2800" dirty="0" err="1" smtClean="0"/>
              <a:t>frequência</a:t>
            </a:r>
            <a:r>
              <a:rPr lang="pt-BR" sz="2800" dirty="0" smtClean="0"/>
              <a:t>:</a:t>
            </a:r>
            <a:r>
              <a:rPr lang="pt-BR" sz="2600" dirty="0" smtClean="0">
                <a:solidFill>
                  <a:srgbClr val="C00000"/>
                </a:solidFill>
              </a:rPr>
              <a:t> </a:t>
            </a:r>
          </a:p>
          <a:p>
            <a:pPr algn="just"/>
            <a:endParaRPr lang="pt-BR" sz="2600" dirty="0" smtClean="0"/>
          </a:p>
          <a:p>
            <a:pPr algn="just"/>
            <a:r>
              <a:rPr lang="pt-BR" sz="2600" dirty="0" smtClean="0"/>
              <a:t>	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9281" y="1679937"/>
            <a:ext cx="3824559" cy="3753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9408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927463" y="365760"/>
            <a:ext cx="1026740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 smtClean="0">
                <a:solidFill>
                  <a:srgbClr val="C00000"/>
                </a:solidFill>
              </a:rPr>
              <a:t>	Exemplo 7. </a:t>
            </a:r>
            <a:r>
              <a:rPr lang="pt-BR" sz="2800" dirty="0" smtClean="0"/>
              <a:t>Em um campeonato de futebol com 6 times, cada time jogou exatamente uma vez contra cada um dos outros. Quantos jogos aconteceram?</a:t>
            </a:r>
            <a:endParaRPr lang="pt-BR" sz="2600" dirty="0" smtClean="0">
              <a:solidFill>
                <a:srgbClr val="C00000"/>
              </a:solidFill>
            </a:endParaRPr>
          </a:p>
          <a:p>
            <a:pPr algn="just"/>
            <a:endParaRPr lang="pt-BR" sz="2600" dirty="0" smtClean="0"/>
          </a:p>
          <a:p>
            <a:pPr algn="just"/>
            <a:r>
              <a:rPr lang="pt-BR" sz="2600" dirty="0" smtClean="0"/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409408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927463" y="365760"/>
            <a:ext cx="1026740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 smtClean="0">
                <a:solidFill>
                  <a:srgbClr val="C00000"/>
                </a:solidFill>
              </a:rPr>
              <a:t>	Exemplo 7. </a:t>
            </a:r>
            <a:r>
              <a:rPr lang="pt-BR" sz="2800" dirty="0" smtClean="0"/>
              <a:t>Em um campeonato de futebol com 6 times, cada time jogou exatamente uma vez contra cada um dos outros. Quantos jogos aconteceram?</a:t>
            </a:r>
            <a:endParaRPr lang="pt-BR" sz="2600" dirty="0" smtClean="0">
              <a:solidFill>
                <a:srgbClr val="C00000"/>
              </a:solidFill>
            </a:endParaRPr>
          </a:p>
          <a:p>
            <a:pPr algn="just"/>
            <a:endParaRPr lang="pt-BR" sz="2600" dirty="0" smtClean="0"/>
          </a:p>
          <a:p>
            <a:pPr algn="just"/>
            <a:r>
              <a:rPr lang="pt-BR" sz="2600" dirty="0" smtClean="0"/>
              <a:t>	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5490" y="2389550"/>
            <a:ext cx="3996281" cy="147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9408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927463" y="365760"/>
            <a:ext cx="1026740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 smtClean="0">
                <a:solidFill>
                  <a:srgbClr val="C00000"/>
                </a:solidFill>
              </a:rPr>
              <a:t>	Exemplo 8. </a:t>
            </a:r>
            <a:r>
              <a:rPr lang="pt-BR" sz="2600" dirty="0" smtClean="0"/>
              <a:t>Um Professor elaborou uma lista de exercícios com 10 questões e pediu que um aluno escolhesse 7 delas para resolver. De quantas formas o aluno pode escolher o conjuntos de questões que vai resolver?</a:t>
            </a:r>
            <a:endParaRPr lang="pt-BR" sz="2600" dirty="0" smtClean="0">
              <a:solidFill>
                <a:srgbClr val="C00000"/>
              </a:solidFill>
            </a:endParaRPr>
          </a:p>
          <a:p>
            <a:pPr algn="just"/>
            <a:endParaRPr lang="pt-BR" sz="2600" dirty="0" smtClean="0"/>
          </a:p>
          <a:p>
            <a:pPr algn="just"/>
            <a:r>
              <a:rPr lang="pt-BR" sz="2600" dirty="0" smtClean="0"/>
              <a:t>	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2154" y="2455817"/>
            <a:ext cx="9599619" cy="1498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9408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66651" y="169817"/>
            <a:ext cx="1012371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500" dirty="0" smtClean="0">
                <a:solidFill>
                  <a:srgbClr val="C00000"/>
                </a:solidFill>
              </a:rPr>
              <a:t>Exercícios</a:t>
            </a:r>
            <a:endParaRPr lang="pt-BR" sz="5500" dirty="0">
              <a:solidFill>
                <a:srgbClr val="C0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01337" y="966652"/>
            <a:ext cx="102674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 smtClean="0">
                <a:solidFill>
                  <a:srgbClr val="C00000"/>
                </a:solidFill>
              </a:rPr>
              <a:t>	Exercício 1. </a:t>
            </a:r>
            <a:r>
              <a:rPr lang="pt-BR" sz="2600" dirty="0" smtClean="0"/>
              <a:t>De quantos modos 6 pessoas (João, Maria, Pedro, Janete, Paulo e Alice) podem ser divididas em 3 duplas? </a:t>
            </a:r>
            <a:endParaRPr lang="pt-BR" sz="2600" dirty="0" smtClean="0">
              <a:solidFill>
                <a:srgbClr val="C00000"/>
              </a:solidFill>
            </a:endParaRPr>
          </a:p>
          <a:p>
            <a:pPr algn="just"/>
            <a:endParaRPr lang="pt-BR" sz="2600" dirty="0" smtClean="0"/>
          </a:p>
          <a:p>
            <a:pPr algn="just"/>
            <a:r>
              <a:rPr lang="pt-BR" sz="2600" dirty="0" smtClean="0"/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242339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01337" y="522510"/>
            <a:ext cx="1026740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 smtClean="0">
                <a:solidFill>
                  <a:srgbClr val="C00000"/>
                </a:solidFill>
              </a:rPr>
              <a:t>	Exercício 2. </a:t>
            </a:r>
            <a:r>
              <a:rPr lang="pt-BR" sz="2600" dirty="0" smtClean="0"/>
              <a:t>Uma sala tem 25 alunos. De quantas maneiras diferentes podemos escolher os grupos a seguir nesta turma?</a:t>
            </a:r>
          </a:p>
          <a:p>
            <a:pPr algn="just"/>
            <a:endParaRPr lang="pt-BR" sz="2600" dirty="0" smtClean="0">
              <a:solidFill>
                <a:srgbClr val="C00000"/>
              </a:solidFill>
            </a:endParaRPr>
          </a:p>
          <a:p>
            <a:pPr marL="514350" indent="-514350" algn="just">
              <a:buAutoNum type="alphaLcParenR"/>
            </a:pPr>
            <a:r>
              <a:rPr lang="pt-BR" sz="2600" dirty="0" smtClean="0"/>
              <a:t>Um monitor e um representante;</a:t>
            </a:r>
          </a:p>
          <a:p>
            <a:pPr marL="514350" indent="-514350" algn="just">
              <a:buAutoNum type="alphaLcParenR" startAt="2"/>
            </a:pPr>
            <a:r>
              <a:rPr lang="pt-BR" sz="2600" dirty="0" smtClean="0"/>
              <a:t>Dois monitores;</a:t>
            </a:r>
          </a:p>
          <a:p>
            <a:pPr marL="514350" indent="-514350" algn="just">
              <a:buAutoNum type="alphaLcParenR" startAt="2"/>
            </a:pPr>
            <a:r>
              <a:rPr lang="pt-BR" sz="2600" dirty="0" smtClean="0"/>
              <a:t>Três monitores.</a:t>
            </a:r>
          </a:p>
          <a:p>
            <a:pPr algn="just"/>
            <a:endParaRPr lang="pt-BR" sz="2600" dirty="0" smtClean="0"/>
          </a:p>
          <a:p>
            <a:pPr algn="just"/>
            <a:r>
              <a:rPr lang="pt-BR" sz="2600" dirty="0" smtClean="0"/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242339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66651" y="1410789"/>
            <a:ext cx="99800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 smtClean="0"/>
              <a:t>	</a:t>
            </a:r>
            <a:r>
              <a:rPr lang="pt-BR" sz="2800" dirty="0" smtClean="0"/>
              <a:t>Sejam r e n números inteiros não negativos:</a:t>
            </a:r>
          </a:p>
          <a:p>
            <a:pPr algn="just"/>
            <a:endParaRPr lang="pt-BR" sz="2800" dirty="0" smtClean="0"/>
          </a:p>
          <a:p>
            <a:pPr algn="just"/>
            <a:r>
              <a:rPr lang="pt-BR" sz="2800" dirty="0" smtClean="0"/>
              <a:t>	Um arranjo (simples) de n elementos (distintos), tomados r a r, é qualquer maneira de listar </a:t>
            </a:r>
            <a:r>
              <a:rPr lang="pt-BR" sz="2800" dirty="0" smtClean="0">
                <a:solidFill>
                  <a:srgbClr val="C00000"/>
                </a:solidFill>
              </a:rPr>
              <a:t>ordenadamente</a:t>
            </a:r>
            <a:r>
              <a:rPr lang="pt-BR" sz="2800" dirty="0" smtClean="0"/>
              <a:t> r elementos, tomados dentre os n elementos dados. Escreveremos A</a:t>
            </a:r>
            <a:r>
              <a:rPr lang="pt-BR" sz="2800" baseline="-25000" dirty="0" smtClean="0"/>
              <a:t> n,r</a:t>
            </a:r>
            <a:r>
              <a:rPr lang="pt-BR" sz="2800" dirty="0" smtClean="0"/>
              <a:t> para indicar a quantidade de arranjos simples de n elementos, tomados r a </a:t>
            </a:r>
            <a:r>
              <a:rPr lang="pt-BR" sz="2800" dirty="0" err="1" smtClean="0"/>
              <a:t>r.</a:t>
            </a:r>
            <a:endParaRPr lang="pt-BR" sz="2800" dirty="0" smtClean="0"/>
          </a:p>
          <a:p>
            <a:pPr algn="just"/>
            <a:endParaRPr lang="pt-BR" sz="2800" dirty="0" smtClean="0"/>
          </a:p>
          <a:p>
            <a:pPr algn="just"/>
            <a:r>
              <a:rPr lang="pt-BR" sz="2800" dirty="0" smtClean="0"/>
              <a:t>	adotaremos a convenção de que A</a:t>
            </a:r>
            <a:r>
              <a:rPr lang="pt-BR" sz="2800" baseline="-25000" dirty="0" smtClean="0"/>
              <a:t> n,0</a:t>
            </a:r>
            <a:r>
              <a:rPr lang="pt-BR" sz="2800" dirty="0" smtClean="0"/>
              <a:t> = 1,</a:t>
            </a:r>
            <a:endParaRPr lang="pt-BR" sz="2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966651" y="169817"/>
            <a:ext cx="1012371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500" dirty="0" smtClean="0">
                <a:solidFill>
                  <a:srgbClr val="C00000"/>
                </a:solidFill>
              </a:rPr>
              <a:t>Arranjo</a:t>
            </a:r>
            <a:endParaRPr lang="pt-BR" sz="55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339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01337" y="522510"/>
            <a:ext cx="102674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 smtClean="0">
                <a:solidFill>
                  <a:srgbClr val="C00000"/>
                </a:solidFill>
              </a:rPr>
              <a:t>	Exercício 3. </a:t>
            </a:r>
            <a:r>
              <a:rPr lang="pt-BR" sz="2600" dirty="0" smtClean="0"/>
              <a:t>De quantos modos é possível dividir 15 atletas em três times de 5 atletas, denominados Esporte, Tupi e Minas?</a:t>
            </a:r>
            <a:endParaRPr lang="pt-BR" sz="2600" dirty="0" smtClean="0">
              <a:solidFill>
                <a:srgbClr val="C00000"/>
              </a:solidFill>
            </a:endParaRPr>
          </a:p>
          <a:p>
            <a:pPr algn="just"/>
            <a:endParaRPr lang="pt-BR" sz="2600" dirty="0" smtClean="0"/>
          </a:p>
          <a:p>
            <a:pPr algn="just"/>
            <a:r>
              <a:rPr lang="pt-BR" sz="2600" dirty="0" smtClean="0"/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242339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01337" y="522510"/>
            <a:ext cx="1026740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 smtClean="0">
                <a:solidFill>
                  <a:srgbClr val="C00000"/>
                </a:solidFill>
              </a:rPr>
              <a:t>	Exercício 4. </a:t>
            </a:r>
            <a:r>
              <a:rPr lang="pt-BR" sz="2600" dirty="0" smtClean="0"/>
              <a:t>Considere um grupo formado por 7 homens (entre os quais José) e 5 mulheres (entre as quais Maria), do qual se quer extrair uma comissão constituída por 4 pessoas. Quantas são as comissões: </a:t>
            </a:r>
          </a:p>
          <a:p>
            <a:pPr marL="514350" indent="-514350" algn="just">
              <a:buAutoNum type="alphaLcParenR"/>
            </a:pPr>
            <a:r>
              <a:rPr lang="pt-BR" sz="2600" dirty="0" err="1" smtClean="0"/>
              <a:t>Possiveis</a:t>
            </a:r>
            <a:r>
              <a:rPr lang="pt-BR" sz="2600" dirty="0" smtClean="0"/>
              <a:t>?</a:t>
            </a:r>
          </a:p>
          <a:p>
            <a:pPr algn="just"/>
            <a:endParaRPr lang="pt-BR" sz="2600" dirty="0" smtClean="0"/>
          </a:p>
          <a:p>
            <a:pPr algn="just"/>
            <a:r>
              <a:rPr lang="pt-BR" sz="2600" dirty="0" smtClean="0"/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242339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01337" y="522510"/>
            <a:ext cx="1026740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 smtClean="0">
                <a:solidFill>
                  <a:srgbClr val="C00000"/>
                </a:solidFill>
              </a:rPr>
              <a:t>	Exercício 4. </a:t>
            </a:r>
            <a:r>
              <a:rPr lang="pt-BR" sz="2600" dirty="0" smtClean="0"/>
              <a:t>Considere um grupo formado por 7 homens (entre os quais José) e 5 mulheres (entre as quais Maria), do qual se quer extrair uma comissão constituída por 4 pessoas. Quantas são as comissões: </a:t>
            </a:r>
          </a:p>
          <a:p>
            <a:pPr marL="514350" indent="-514350" algn="just"/>
            <a:r>
              <a:rPr lang="pt-BR" sz="2600" dirty="0" smtClean="0"/>
              <a:t>b)    Formadas por 2 homens e 2 mulheres?</a:t>
            </a:r>
          </a:p>
          <a:p>
            <a:pPr marL="514350" indent="-514350" algn="just"/>
            <a:r>
              <a:rPr lang="pt-BR" sz="2600" dirty="0" smtClean="0"/>
              <a:t>c)    Em que José participe, mas Maria não? </a:t>
            </a:r>
          </a:p>
          <a:p>
            <a:pPr algn="just"/>
            <a:endParaRPr lang="pt-BR" sz="2600" dirty="0" smtClean="0"/>
          </a:p>
          <a:p>
            <a:pPr algn="just"/>
            <a:r>
              <a:rPr lang="pt-BR" sz="2600" dirty="0" smtClean="0"/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242339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01337" y="522510"/>
            <a:ext cx="1026740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 smtClean="0">
                <a:solidFill>
                  <a:srgbClr val="C00000"/>
                </a:solidFill>
              </a:rPr>
              <a:t>	Exercício 5. </a:t>
            </a:r>
            <a:r>
              <a:rPr lang="pt-BR" sz="2600" dirty="0" smtClean="0"/>
              <a:t>Estão marcados 10 pontos em uma reta e 11 pontos em outra reta paralela a primeira. Com estes pontos é possível formar quantos?</a:t>
            </a:r>
          </a:p>
          <a:p>
            <a:pPr marL="514350" indent="-514350" algn="just">
              <a:buAutoNum type="alphaLcParenR"/>
            </a:pPr>
            <a:r>
              <a:rPr lang="pt-BR" sz="2600" dirty="0" smtClean="0"/>
              <a:t>Quadriláteros;</a:t>
            </a:r>
          </a:p>
          <a:p>
            <a:pPr marL="514350" indent="-514350" algn="just">
              <a:buAutoNum type="alphaLcParenR"/>
            </a:pPr>
            <a:r>
              <a:rPr lang="pt-BR" sz="2600" dirty="0" smtClean="0"/>
              <a:t>Triângulos.</a:t>
            </a:r>
          </a:p>
          <a:p>
            <a:pPr algn="just"/>
            <a:endParaRPr lang="pt-BR" sz="2600" dirty="0" smtClean="0"/>
          </a:p>
          <a:p>
            <a:pPr algn="just"/>
            <a:r>
              <a:rPr lang="pt-BR" sz="2600" dirty="0" smtClean="0"/>
              <a:t>	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4820194" y="1815737"/>
            <a:ext cx="6348549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e 5"/>
          <p:cNvSpPr/>
          <p:nvPr/>
        </p:nvSpPr>
        <p:spPr>
          <a:xfrm>
            <a:off x="4950823" y="1737360"/>
            <a:ext cx="169817" cy="16981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10837817" y="1733005"/>
            <a:ext cx="169817" cy="16981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7911737" y="1733006"/>
            <a:ext cx="169817" cy="16981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5573485" y="1733006"/>
            <a:ext cx="169817" cy="16981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6644640" y="1733005"/>
            <a:ext cx="169817" cy="16981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6117775" y="1741713"/>
            <a:ext cx="169817" cy="16981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7267319" y="1741713"/>
            <a:ext cx="169817" cy="16981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8651966" y="1741714"/>
            <a:ext cx="169817" cy="16981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9448800" y="1741715"/>
            <a:ext cx="169817" cy="16981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10167256" y="1741715"/>
            <a:ext cx="169817" cy="16981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4828902" y="2555966"/>
            <a:ext cx="6348549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e 16"/>
          <p:cNvSpPr/>
          <p:nvPr/>
        </p:nvSpPr>
        <p:spPr>
          <a:xfrm>
            <a:off x="4868090" y="2477589"/>
            <a:ext cx="169817" cy="16981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10990218" y="2473234"/>
            <a:ext cx="169817" cy="16981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/>
          <p:cNvSpPr/>
          <p:nvPr/>
        </p:nvSpPr>
        <p:spPr>
          <a:xfrm>
            <a:off x="7920445" y="2473235"/>
            <a:ext cx="169817" cy="16981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/>
          <p:cNvSpPr/>
          <p:nvPr/>
        </p:nvSpPr>
        <p:spPr>
          <a:xfrm>
            <a:off x="5477689" y="2473235"/>
            <a:ext cx="169817" cy="16981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/>
          <p:cNvSpPr/>
          <p:nvPr/>
        </p:nvSpPr>
        <p:spPr>
          <a:xfrm>
            <a:off x="6653348" y="2473234"/>
            <a:ext cx="169817" cy="16981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/>
          <p:cNvSpPr/>
          <p:nvPr/>
        </p:nvSpPr>
        <p:spPr>
          <a:xfrm>
            <a:off x="6074231" y="2481942"/>
            <a:ext cx="169817" cy="16981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/>
          <p:cNvSpPr/>
          <p:nvPr/>
        </p:nvSpPr>
        <p:spPr>
          <a:xfrm>
            <a:off x="7262964" y="2481942"/>
            <a:ext cx="169817" cy="16981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/>
          <p:cNvSpPr/>
          <p:nvPr/>
        </p:nvSpPr>
        <p:spPr>
          <a:xfrm>
            <a:off x="8582296" y="2481943"/>
            <a:ext cx="169817" cy="16981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Elipse 24"/>
          <p:cNvSpPr/>
          <p:nvPr/>
        </p:nvSpPr>
        <p:spPr>
          <a:xfrm>
            <a:off x="9692642" y="2481944"/>
            <a:ext cx="169817" cy="16981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lipse 25"/>
          <p:cNvSpPr/>
          <p:nvPr/>
        </p:nvSpPr>
        <p:spPr>
          <a:xfrm>
            <a:off x="10332720" y="2481944"/>
            <a:ext cx="169817" cy="16981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/>
          <p:cNvSpPr/>
          <p:nvPr/>
        </p:nvSpPr>
        <p:spPr>
          <a:xfrm>
            <a:off x="9126583" y="2477589"/>
            <a:ext cx="169817" cy="16981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2339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927463" y="365760"/>
            <a:ext cx="1026740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 smtClean="0">
                <a:solidFill>
                  <a:srgbClr val="C00000"/>
                </a:solidFill>
              </a:rPr>
              <a:t>	Exemplo 1.</a:t>
            </a:r>
            <a:r>
              <a:rPr lang="pt-BR" sz="2600" dirty="0" smtClean="0">
                <a:solidFill>
                  <a:srgbClr val="FF0000"/>
                </a:solidFill>
              </a:rPr>
              <a:t> </a:t>
            </a:r>
            <a:r>
              <a:rPr lang="pt-BR" sz="2600" dirty="0" smtClean="0"/>
              <a:t>De </a:t>
            </a:r>
            <a:r>
              <a:rPr lang="pt-BR" sz="2600" dirty="0" smtClean="0"/>
              <a:t>quantas maneiras </a:t>
            </a:r>
            <a:r>
              <a:rPr lang="pt-BR" sz="2600" dirty="0" smtClean="0"/>
              <a:t>podemos organizar 7 pessoas em 3 cadeiras?</a:t>
            </a:r>
          </a:p>
          <a:p>
            <a:endParaRPr lang="pt-BR" sz="2600" dirty="0" smtClean="0"/>
          </a:p>
          <a:p>
            <a:endParaRPr lang="pt-BR" sz="2600" dirty="0" smtClean="0"/>
          </a:p>
          <a:p>
            <a:r>
              <a:rPr lang="pt-BR" sz="2800" dirty="0" smtClean="0"/>
              <a:t>                                                 </a:t>
            </a:r>
          </a:p>
          <a:p>
            <a:endParaRPr lang="pt-BR" sz="2800" dirty="0" smtClean="0"/>
          </a:p>
          <a:p>
            <a:r>
              <a:rPr lang="pt-BR" sz="2400" dirty="0" smtClean="0">
                <a:solidFill>
                  <a:srgbClr val="C00000"/>
                </a:solidFill>
              </a:rPr>
              <a:t>	</a:t>
            </a:r>
            <a:r>
              <a:rPr lang="pt-BR" sz="2600" dirty="0" smtClean="0">
                <a:solidFill>
                  <a:srgbClr val="C00000"/>
                </a:solidFill>
              </a:rPr>
              <a:t>Exemplo 2.</a:t>
            </a:r>
            <a:r>
              <a:rPr lang="pt-BR" sz="2600" dirty="0" smtClean="0">
                <a:solidFill>
                  <a:srgbClr val="FF0000"/>
                </a:solidFill>
              </a:rPr>
              <a:t> </a:t>
            </a:r>
            <a:r>
              <a:rPr lang="pt-BR" sz="2600" dirty="0" smtClean="0"/>
              <a:t>Calcule o valor de A</a:t>
            </a:r>
            <a:r>
              <a:rPr lang="pt-BR" sz="2600" baseline="-25000" dirty="0" smtClean="0"/>
              <a:t>12,4</a:t>
            </a:r>
            <a:r>
              <a:rPr lang="pt-BR" sz="2600" dirty="0" smtClean="0"/>
              <a:t>.</a:t>
            </a:r>
          </a:p>
          <a:p>
            <a:endParaRPr lang="pt-BR" sz="2600" dirty="0" smtClean="0"/>
          </a:p>
          <a:p>
            <a:endParaRPr lang="pt-BR" sz="2600" dirty="0" smtClean="0"/>
          </a:p>
          <a:p>
            <a:r>
              <a:rPr lang="pt-BR" sz="2600" dirty="0" smtClean="0"/>
              <a:t>	</a:t>
            </a:r>
          </a:p>
          <a:p>
            <a:endParaRPr lang="pt-BR" sz="2600" dirty="0" smtClean="0"/>
          </a:p>
          <a:p>
            <a:r>
              <a:rPr lang="pt-BR" sz="2600" dirty="0" smtClean="0"/>
              <a:t> </a:t>
            </a:r>
          </a:p>
          <a:p>
            <a:endParaRPr lang="pt-BR" sz="2600" dirty="0"/>
          </a:p>
        </p:txBody>
      </p:sp>
    </p:spTree>
    <p:extLst>
      <p:ext uri="{BB962C8B-B14F-4D97-AF65-F5344CB8AC3E}">
        <p14:creationId xmlns="" xmlns:p14="http://schemas.microsoft.com/office/powerpoint/2010/main" val="409408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927463" y="365760"/>
            <a:ext cx="1026740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 smtClean="0">
                <a:solidFill>
                  <a:srgbClr val="C00000"/>
                </a:solidFill>
              </a:rPr>
              <a:t>	Exemplo 1.</a:t>
            </a:r>
            <a:r>
              <a:rPr lang="pt-BR" sz="2600" dirty="0" smtClean="0">
                <a:solidFill>
                  <a:srgbClr val="FF0000"/>
                </a:solidFill>
              </a:rPr>
              <a:t> </a:t>
            </a:r>
            <a:r>
              <a:rPr lang="pt-BR" sz="2600" dirty="0" smtClean="0"/>
              <a:t>De quantas </a:t>
            </a:r>
            <a:r>
              <a:rPr lang="pt-BR" sz="2600" dirty="0" smtClean="0"/>
              <a:t>maneiras podemos </a:t>
            </a:r>
            <a:r>
              <a:rPr lang="pt-BR" sz="2600" dirty="0" smtClean="0"/>
              <a:t>organizar 7 pessoas em 3 cadeiras?</a:t>
            </a:r>
          </a:p>
          <a:p>
            <a:endParaRPr lang="pt-BR" sz="2600" dirty="0" smtClean="0"/>
          </a:p>
          <a:p>
            <a:endParaRPr lang="pt-BR" sz="2600" dirty="0" smtClean="0"/>
          </a:p>
          <a:p>
            <a:r>
              <a:rPr lang="pt-BR" sz="2800" dirty="0" smtClean="0"/>
              <a:t>                                                 A </a:t>
            </a:r>
            <a:r>
              <a:rPr lang="pt-BR" sz="2800" baseline="-25000" dirty="0" smtClean="0"/>
              <a:t>7,3</a:t>
            </a:r>
            <a:r>
              <a:rPr lang="pt-BR" sz="2800" dirty="0" smtClean="0"/>
              <a:t> = 7 · 6 · 5  = 210.</a:t>
            </a:r>
          </a:p>
          <a:p>
            <a:endParaRPr lang="pt-BR" sz="2800" dirty="0" smtClean="0"/>
          </a:p>
          <a:p>
            <a:r>
              <a:rPr lang="pt-BR" sz="2400" dirty="0" smtClean="0">
                <a:solidFill>
                  <a:srgbClr val="C00000"/>
                </a:solidFill>
              </a:rPr>
              <a:t>	</a:t>
            </a:r>
            <a:r>
              <a:rPr lang="pt-BR" sz="2600" dirty="0" smtClean="0">
                <a:solidFill>
                  <a:srgbClr val="C00000"/>
                </a:solidFill>
              </a:rPr>
              <a:t>Exemplo 2.</a:t>
            </a:r>
            <a:r>
              <a:rPr lang="pt-BR" sz="2600" dirty="0" smtClean="0">
                <a:solidFill>
                  <a:srgbClr val="FF0000"/>
                </a:solidFill>
              </a:rPr>
              <a:t> </a:t>
            </a:r>
            <a:r>
              <a:rPr lang="pt-BR" sz="2600" dirty="0" smtClean="0"/>
              <a:t>Calcule o valor de A</a:t>
            </a:r>
            <a:r>
              <a:rPr lang="pt-BR" sz="2600" baseline="-25000" dirty="0" smtClean="0"/>
              <a:t>12,4</a:t>
            </a:r>
            <a:r>
              <a:rPr lang="pt-BR" sz="2600" dirty="0" smtClean="0"/>
              <a:t>.</a:t>
            </a:r>
          </a:p>
          <a:p>
            <a:endParaRPr lang="pt-BR" sz="2600" dirty="0" smtClean="0"/>
          </a:p>
          <a:p>
            <a:endParaRPr lang="pt-BR" sz="2600" dirty="0" smtClean="0"/>
          </a:p>
          <a:p>
            <a:r>
              <a:rPr lang="pt-BR" sz="2600" dirty="0" smtClean="0"/>
              <a:t>	                                   A </a:t>
            </a:r>
            <a:r>
              <a:rPr lang="pt-BR" sz="2600" baseline="-25000" dirty="0" smtClean="0"/>
              <a:t>12,4</a:t>
            </a:r>
            <a:r>
              <a:rPr lang="pt-BR" sz="2600" dirty="0" smtClean="0"/>
              <a:t> = 12 · 11 · 10 · 9 = </a:t>
            </a:r>
            <a:r>
              <a:rPr lang="pt-BR" sz="2600" dirty="0" smtClean="0"/>
              <a:t>11880</a:t>
            </a:r>
            <a:r>
              <a:rPr lang="pt-BR" sz="2600" dirty="0" smtClean="0"/>
              <a:t>.</a:t>
            </a:r>
          </a:p>
          <a:p>
            <a:endParaRPr lang="pt-BR" sz="2600" dirty="0" smtClean="0"/>
          </a:p>
          <a:p>
            <a:r>
              <a:rPr lang="pt-BR" sz="2600" dirty="0" smtClean="0"/>
              <a:t> </a:t>
            </a:r>
          </a:p>
          <a:p>
            <a:endParaRPr lang="pt-BR" sz="2600" dirty="0"/>
          </a:p>
        </p:txBody>
      </p:sp>
    </p:spTree>
    <p:extLst>
      <p:ext uri="{BB962C8B-B14F-4D97-AF65-F5344CB8AC3E}">
        <p14:creationId xmlns="" xmlns:p14="http://schemas.microsoft.com/office/powerpoint/2010/main" val="409408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927463" y="365760"/>
            <a:ext cx="1026740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 smtClean="0">
                <a:solidFill>
                  <a:srgbClr val="C00000"/>
                </a:solidFill>
              </a:rPr>
              <a:t>	</a:t>
            </a:r>
            <a:r>
              <a:rPr lang="pt-BR" sz="2600" dirty="0" smtClean="0"/>
              <a:t>Logo podemos escrever então, de modo mais compacto:</a:t>
            </a:r>
          </a:p>
          <a:p>
            <a:endParaRPr lang="pt-BR" sz="2600" dirty="0" smtClean="0"/>
          </a:p>
          <a:p>
            <a:endParaRPr lang="pt-BR" sz="2600" dirty="0" smtClean="0"/>
          </a:p>
          <a:p>
            <a:endParaRPr lang="pt-BR" sz="2600" dirty="0" smtClean="0"/>
          </a:p>
          <a:p>
            <a:endParaRPr lang="pt-BR" sz="2600" dirty="0" smtClean="0"/>
          </a:p>
          <a:p>
            <a:endParaRPr lang="pt-BR" sz="2600" dirty="0" smtClean="0"/>
          </a:p>
          <a:p>
            <a:endParaRPr lang="pt-BR" sz="2600" dirty="0" smtClean="0"/>
          </a:p>
          <a:p>
            <a:r>
              <a:rPr lang="pt-BR" sz="2600" dirty="0" smtClean="0">
                <a:solidFill>
                  <a:srgbClr val="C00000"/>
                </a:solidFill>
              </a:rPr>
              <a:t>	Exemplo 3.</a:t>
            </a:r>
            <a:r>
              <a:rPr lang="pt-BR" sz="2600" dirty="0" smtClean="0">
                <a:solidFill>
                  <a:srgbClr val="FF0000"/>
                </a:solidFill>
              </a:rPr>
              <a:t> </a:t>
            </a:r>
            <a:r>
              <a:rPr lang="pt-BR" sz="2600" dirty="0" smtClean="0"/>
              <a:t>Calcule o valor de A</a:t>
            </a:r>
            <a:r>
              <a:rPr lang="pt-BR" sz="2600" baseline="-25000" dirty="0" smtClean="0"/>
              <a:t>12,4</a:t>
            </a:r>
            <a:r>
              <a:rPr lang="pt-BR" sz="2600" dirty="0" smtClean="0"/>
              <a:t>. Usando a expressão (1)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06" y="1371327"/>
            <a:ext cx="101060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9408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927463" y="365760"/>
            <a:ext cx="1026740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 smtClean="0">
                <a:solidFill>
                  <a:srgbClr val="C00000"/>
                </a:solidFill>
              </a:rPr>
              <a:t>	</a:t>
            </a:r>
            <a:r>
              <a:rPr lang="pt-BR" sz="2600" dirty="0" smtClean="0"/>
              <a:t>Logo podemos escrever então, de modo mais compacto:</a:t>
            </a:r>
          </a:p>
          <a:p>
            <a:endParaRPr lang="pt-BR" sz="2600" dirty="0" smtClean="0"/>
          </a:p>
          <a:p>
            <a:endParaRPr lang="pt-BR" sz="2600" dirty="0" smtClean="0"/>
          </a:p>
          <a:p>
            <a:endParaRPr lang="pt-BR" sz="2600" dirty="0" smtClean="0"/>
          </a:p>
          <a:p>
            <a:endParaRPr lang="pt-BR" sz="2600" dirty="0" smtClean="0"/>
          </a:p>
          <a:p>
            <a:endParaRPr lang="pt-BR" sz="2600" dirty="0" smtClean="0"/>
          </a:p>
          <a:p>
            <a:endParaRPr lang="pt-BR" sz="2600" dirty="0" smtClean="0"/>
          </a:p>
          <a:p>
            <a:r>
              <a:rPr lang="pt-BR" sz="2600" dirty="0" smtClean="0">
                <a:solidFill>
                  <a:srgbClr val="C00000"/>
                </a:solidFill>
              </a:rPr>
              <a:t>	Exemplo 3.</a:t>
            </a:r>
            <a:r>
              <a:rPr lang="pt-BR" sz="2600" dirty="0" smtClean="0">
                <a:solidFill>
                  <a:srgbClr val="FF0000"/>
                </a:solidFill>
              </a:rPr>
              <a:t> </a:t>
            </a:r>
            <a:r>
              <a:rPr lang="pt-BR" sz="2600" dirty="0" smtClean="0"/>
              <a:t>Calcule o valor de A</a:t>
            </a:r>
            <a:r>
              <a:rPr lang="pt-BR" sz="2600" baseline="-25000" dirty="0" smtClean="0"/>
              <a:t>12,4</a:t>
            </a:r>
            <a:r>
              <a:rPr lang="pt-BR" sz="2600" dirty="0" smtClean="0"/>
              <a:t>. Usando a expressão (1)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06" y="1371327"/>
            <a:ext cx="101060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9486" y="3748767"/>
            <a:ext cx="93440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9408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927463" y="365760"/>
            <a:ext cx="1026740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 smtClean="0">
                <a:solidFill>
                  <a:srgbClr val="C00000"/>
                </a:solidFill>
              </a:rPr>
              <a:t>	Exemplo 4. </a:t>
            </a:r>
            <a:r>
              <a:rPr lang="pt-BR" sz="2600" dirty="0" smtClean="0"/>
              <a:t>Uma pessoa tem uma caixa com 10 livros guardados e possui uma prateleira onde cabem apenas 4 deles. De quantos modos ela pode escolher 4 dos 10 livros e </a:t>
            </a:r>
            <a:r>
              <a:rPr lang="pt-BR" sz="2600" dirty="0" err="1" smtClean="0"/>
              <a:t>organizalos</a:t>
            </a:r>
            <a:r>
              <a:rPr lang="pt-BR" sz="2600" dirty="0" smtClean="0"/>
              <a:t> em uma pilha sobre a prateleira?</a:t>
            </a:r>
            <a:r>
              <a:rPr lang="pt-BR" sz="2600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endParaRPr lang="pt-BR" sz="2600" dirty="0" smtClean="0">
              <a:solidFill>
                <a:srgbClr val="FF0000"/>
              </a:solidFill>
            </a:endParaRPr>
          </a:p>
          <a:p>
            <a:pPr algn="just"/>
            <a:r>
              <a:rPr lang="pt-BR" sz="2800" dirty="0" smtClean="0"/>
              <a:t>                                                    </a:t>
            </a:r>
            <a:endParaRPr lang="pt-BR" sz="2600" dirty="0"/>
          </a:p>
        </p:txBody>
      </p:sp>
    </p:spTree>
    <p:extLst>
      <p:ext uri="{BB962C8B-B14F-4D97-AF65-F5344CB8AC3E}">
        <p14:creationId xmlns="" xmlns:p14="http://schemas.microsoft.com/office/powerpoint/2010/main" val="409408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927463" y="365760"/>
            <a:ext cx="1026740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 smtClean="0">
                <a:solidFill>
                  <a:srgbClr val="C00000"/>
                </a:solidFill>
              </a:rPr>
              <a:t>	Exemplo 4. </a:t>
            </a:r>
            <a:r>
              <a:rPr lang="pt-BR" sz="2600" dirty="0" smtClean="0"/>
              <a:t>Uma pessoa tem uma caixa com 10 livros guardados e possui uma prateleira onde cabem apenas 4 deles. De quantos modos ela pode escolher 4 dos 10 livros e </a:t>
            </a:r>
            <a:r>
              <a:rPr lang="pt-BR" sz="2600" dirty="0" err="1" smtClean="0"/>
              <a:t>organizalos</a:t>
            </a:r>
            <a:r>
              <a:rPr lang="pt-BR" sz="2600" dirty="0" smtClean="0"/>
              <a:t> em uma pilha sobre a prateleira?</a:t>
            </a:r>
            <a:r>
              <a:rPr lang="pt-BR" sz="2600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endParaRPr lang="pt-BR" sz="2600" dirty="0" smtClean="0">
              <a:solidFill>
                <a:srgbClr val="FF0000"/>
              </a:solidFill>
            </a:endParaRPr>
          </a:p>
          <a:p>
            <a:pPr algn="just"/>
            <a:r>
              <a:rPr lang="pt-BR" sz="2600" dirty="0" smtClean="0"/>
              <a:t>                                                    A</a:t>
            </a:r>
            <a:r>
              <a:rPr lang="pt-BR" sz="2600" baseline="-25000" dirty="0" smtClean="0"/>
              <a:t>10,4</a:t>
            </a:r>
            <a:r>
              <a:rPr lang="pt-BR" sz="2600" dirty="0" smtClean="0"/>
              <a:t> = 10 · 9 · 8 · 7 = 5040.</a:t>
            </a:r>
          </a:p>
          <a:p>
            <a:pPr algn="just"/>
            <a:endParaRPr lang="pt-BR" sz="2600" dirty="0" smtClean="0"/>
          </a:p>
          <a:p>
            <a:pPr algn="just"/>
            <a:r>
              <a:rPr lang="pt-BR" sz="2600" dirty="0" smtClean="0"/>
              <a:t>	Observando a fórmula (1), obtemos os seguintes casos notáveis: </a:t>
            </a:r>
          </a:p>
          <a:p>
            <a:pPr algn="just"/>
            <a:r>
              <a:rPr lang="pt-BR" sz="2600" dirty="0" smtClean="0"/>
              <a:t>			</a:t>
            </a:r>
            <a:r>
              <a:rPr lang="pt-BR" sz="2600" dirty="0" err="1" smtClean="0"/>
              <a:t>A</a:t>
            </a:r>
            <a:r>
              <a:rPr lang="pt-BR" sz="2600" baseline="-25000" dirty="0" err="1" smtClean="0"/>
              <a:t>n</a:t>
            </a:r>
            <a:r>
              <a:rPr lang="pt-BR" sz="2600" baseline="-25000" dirty="0" smtClean="0"/>
              <a:t>,1</a:t>
            </a:r>
            <a:r>
              <a:rPr lang="pt-BR" sz="2600" dirty="0" smtClean="0"/>
              <a:t> = n, </a:t>
            </a:r>
          </a:p>
          <a:p>
            <a:pPr algn="just"/>
            <a:r>
              <a:rPr lang="pt-BR" sz="2600" dirty="0" smtClean="0"/>
              <a:t>			</a:t>
            </a:r>
            <a:r>
              <a:rPr lang="pt-BR" sz="2600" dirty="0" err="1" smtClean="0"/>
              <a:t>A</a:t>
            </a:r>
            <a:r>
              <a:rPr lang="pt-BR" sz="2600" baseline="-25000" dirty="0" err="1" smtClean="0"/>
              <a:t>n</a:t>
            </a:r>
            <a:r>
              <a:rPr lang="pt-BR" sz="2600" baseline="-25000" dirty="0" smtClean="0"/>
              <a:t>,2</a:t>
            </a:r>
            <a:r>
              <a:rPr lang="pt-BR" sz="2600" dirty="0" smtClean="0"/>
              <a:t> = n ·(n − 1), </a:t>
            </a:r>
          </a:p>
          <a:p>
            <a:pPr algn="just"/>
            <a:r>
              <a:rPr lang="pt-BR" sz="2600" dirty="0" smtClean="0"/>
              <a:t>			</a:t>
            </a:r>
            <a:r>
              <a:rPr lang="pt-BR" sz="2600" dirty="0" err="1" smtClean="0"/>
              <a:t>A</a:t>
            </a:r>
            <a:r>
              <a:rPr lang="pt-BR" sz="2600" baseline="-25000" dirty="0" err="1" smtClean="0"/>
              <a:t>n</a:t>
            </a:r>
            <a:r>
              <a:rPr lang="pt-BR" sz="2600" baseline="-25000" dirty="0" smtClean="0"/>
              <a:t>,3</a:t>
            </a:r>
            <a:r>
              <a:rPr lang="pt-BR" sz="2600" dirty="0" smtClean="0"/>
              <a:t> = n ·(n − 1) ·(n − 2).</a:t>
            </a:r>
          </a:p>
          <a:p>
            <a:r>
              <a:rPr lang="pt-BR" sz="2600" dirty="0" smtClean="0"/>
              <a:t> </a:t>
            </a:r>
          </a:p>
          <a:p>
            <a:endParaRPr lang="pt-BR" sz="2600" dirty="0"/>
          </a:p>
        </p:txBody>
      </p:sp>
    </p:spTree>
    <p:extLst>
      <p:ext uri="{BB962C8B-B14F-4D97-AF65-F5344CB8AC3E}">
        <p14:creationId xmlns="" xmlns:p14="http://schemas.microsoft.com/office/powerpoint/2010/main" val="409408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66651" y="1410789"/>
            <a:ext cx="998002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 smtClean="0"/>
              <a:t>	</a:t>
            </a:r>
            <a:r>
              <a:rPr lang="pt-BR" sz="2800" dirty="0" smtClean="0"/>
              <a:t> Uma combinação (simples) de n elementos (distintos), tomados r a r, é </a:t>
            </a:r>
            <a:r>
              <a:rPr lang="pt-BR" sz="2800" dirty="0" smtClean="0">
                <a:solidFill>
                  <a:srgbClr val="C00000"/>
                </a:solidFill>
              </a:rPr>
              <a:t>qualquer escolha </a:t>
            </a:r>
            <a:r>
              <a:rPr lang="pt-BR" sz="2800" dirty="0" smtClean="0"/>
              <a:t>de r elementos dentre os n elementos dados. Em uma combinação, apenas o conjunto dos elementos escolhidos é relevante, de modo que a </a:t>
            </a:r>
            <a:r>
              <a:rPr lang="pt-BR" sz="2800" dirty="0" smtClean="0">
                <a:solidFill>
                  <a:srgbClr val="C00000"/>
                </a:solidFill>
              </a:rPr>
              <a:t>ordem</a:t>
            </a:r>
            <a:r>
              <a:rPr lang="pt-BR" sz="2800" dirty="0" smtClean="0"/>
              <a:t> em que eles forem tomados </a:t>
            </a:r>
            <a:r>
              <a:rPr lang="pt-BR" sz="2800" dirty="0" smtClean="0">
                <a:solidFill>
                  <a:srgbClr val="C00000"/>
                </a:solidFill>
              </a:rPr>
              <a:t>não importa</a:t>
            </a:r>
            <a:r>
              <a:rPr lang="pt-BR" sz="2800" dirty="0" smtClean="0"/>
              <a:t>. Escrevemos </a:t>
            </a:r>
            <a:r>
              <a:rPr lang="pt-BR" sz="2800" dirty="0" err="1" smtClean="0"/>
              <a:t>C</a:t>
            </a:r>
            <a:r>
              <a:rPr lang="pt-BR" sz="2800" baseline="-25000" dirty="0" err="1" smtClean="0"/>
              <a:t>n</a:t>
            </a:r>
            <a:r>
              <a:rPr lang="pt-BR" sz="2800" baseline="-25000" dirty="0" smtClean="0"/>
              <a:t>,r</a:t>
            </a:r>
            <a:r>
              <a:rPr lang="pt-BR" sz="2800" dirty="0" smtClean="0"/>
              <a:t> para indicar a quantidade de combinações de n elementos, tomados r a </a:t>
            </a:r>
            <a:r>
              <a:rPr lang="pt-BR" sz="2800" dirty="0" err="1" smtClean="0"/>
              <a:t>r.</a:t>
            </a:r>
            <a:endParaRPr lang="pt-BR" sz="2800" dirty="0" smtClean="0"/>
          </a:p>
          <a:p>
            <a:pPr algn="just"/>
            <a:endParaRPr lang="pt-BR" sz="2800" dirty="0" smtClean="0"/>
          </a:p>
          <a:p>
            <a:pPr algn="just"/>
            <a:r>
              <a:rPr lang="pt-BR" sz="2800" dirty="0" smtClean="0"/>
              <a:t>	 adotaremos a convenção de que C</a:t>
            </a:r>
            <a:r>
              <a:rPr lang="pt-BR" sz="2800" baseline="-25000" dirty="0" smtClean="0"/>
              <a:t> n,0</a:t>
            </a:r>
            <a:r>
              <a:rPr lang="pt-BR" sz="2800" dirty="0" smtClean="0"/>
              <a:t> = 1,</a:t>
            </a:r>
            <a:endParaRPr lang="pt-BR" sz="2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966651" y="169817"/>
            <a:ext cx="1012371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500" dirty="0" smtClean="0">
                <a:solidFill>
                  <a:srgbClr val="C00000"/>
                </a:solidFill>
              </a:rPr>
              <a:t>Combinação</a:t>
            </a:r>
            <a:endParaRPr lang="pt-BR" sz="55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339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543</TotalTime>
  <Words>9</Words>
  <Application>Microsoft Office PowerPoint</Application>
  <PresentationFormat>Personalizar</PresentationFormat>
  <Paragraphs>126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Evento Principal</vt:lpstr>
      <vt:lpstr>Contagem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Contagem</dc:title>
  <dc:creator>Carolina</dc:creator>
  <cp:lastModifiedBy>tiago amorim</cp:lastModifiedBy>
  <cp:revision>44</cp:revision>
  <dcterms:created xsi:type="dcterms:W3CDTF">2016-07-07T15:43:12Z</dcterms:created>
  <dcterms:modified xsi:type="dcterms:W3CDTF">2016-10-15T00:11:50Z</dcterms:modified>
</cp:coreProperties>
</file>