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8" r:id="rId4"/>
    <p:sldId id="291" r:id="rId5"/>
    <p:sldId id="289" r:id="rId6"/>
    <p:sldId id="290" r:id="rId7"/>
    <p:sldId id="292" r:id="rId8"/>
    <p:sldId id="293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  <a:srgbClr val="0000FF"/>
    <a:srgbClr val="3399FF"/>
    <a:srgbClr val="0066FF"/>
    <a:srgbClr val="66FFFF"/>
    <a:srgbClr val="99FFCC"/>
    <a:srgbClr val="D60093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0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92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04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9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92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63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81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66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85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86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3399FF"/>
          </a:fgClr>
          <a:bgClr>
            <a:srgbClr val="66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27CE-5525-4DA7-9CA1-B54FAE641B04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89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8196" y="72008"/>
            <a:ext cx="9144000" cy="5805264"/>
          </a:xfrm>
        </p:spPr>
        <p:txBody>
          <a:bodyPr>
            <a:noAutofit/>
          </a:bodyPr>
          <a:lstStyle/>
          <a:p>
            <a: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“PROGRAMA </a:t>
            </a:r>
            <a:b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INICIAÇÃO CIENTÍFICA”</a:t>
            </a:r>
            <a: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11º PIC - 2016</a:t>
            </a:r>
            <a:endParaRPr lang="pt-BR" sz="90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18196" y="5517232"/>
            <a:ext cx="91440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Professora Vanessa</a:t>
            </a:r>
            <a:endParaRPr lang="pt-BR" sz="5000" b="1" i="1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 tIns="90000" bIns="90000">
            <a:noAutofit/>
          </a:bodyPr>
          <a:lstStyle/>
          <a:p>
            <a:pPr marL="0" indent="0" algn="just">
              <a:buNone/>
            </a:pP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figura a seguir ilustra dois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retângulos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mesma á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mas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perímetros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diferentes. O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retângulo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× 6 tem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perímetro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enquanto que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retângulo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× 4 tem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perímetro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 apesar de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estes dois ret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ngulos possuírem áreas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iguais a 12.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7344816" cy="188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15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 tIns="90000" bIns="90000">
            <a:noAutofit/>
          </a:bodyPr>
          <a:lstStyle/>
          <a:p>
            <a:pPr marL="0" indent="0" algn="just">
              <a:buNone/>
            </a:pP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outro lado, a figura a seguir ilustra dois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ngulos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mesmo perímetro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mas de á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diferentes. O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ngulo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× 6 tem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18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enquanto o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retângulo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× 5 tem á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20, apesar de estes 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dois retângulos possuírem perímetros </a:t>
            </a:r>
            <a:r>
              <a:rPr lang="pt-BR" sz="3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iguais a 18</a:t>
            </a: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581128"/>
            <a:ext cx="6336704" cy="206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3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uY0k8gQIJYM/Vi5CarR_IkI/AAAAAAAA_DI/W3OBp5I2SWw/s1600/matem%25C3%25A1tica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9" y="0"/>
            <a:ext cx="9126211" cy="685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256584"/>
          </a:xfrm>
        </p:spPr>
        <p:txBody>
          <a:bodyPr>
            <a:noAutofit/>
          </a:bodyPr>
          <a:lstStyle/>
          <a:p>
            <a:r>
              <a:rPr lang="pt-BR" sz="10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RESOLUÇÃO DE PROBLEMAS</a:t>
            </a:r>
            <a:endParaRPr lang="pt-BR" sz="105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9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2"/>
            <a:ext cx="6264696" cy="660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43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10" y="908720"/>
            <a:ext cx="875903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81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92147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81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916832"/>
                <a:ext cx="8784976" cy="4941168"/>
              </a:xfrm>
            </p:spPr>
            <p:txBody>
              <a:bodyPr tIns="90000" bIns="90000">
                <a:noAutofit/>
              </a:bodyPr>
              <a:lstStyle/>
              <a:p>
                <a:pPr marL="0" indent="354013" algn="just">
                  <a:buNone/>
                </a:pPr>
                <a:r>
                  <a:rPr lang="pt-BR" sz="3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Um triângulo retângulo </a:t>
                </a:r>
                <a:r>
                  <a:rPr lang="pt-BR" sz="3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base </a:t>
                </a:r>
                <a:r>
                  <a:rPr lang="pt-BR" sz="3000" b="1" u="sng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pt-BR" sz="3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 de altura </a:t>
                </a:r>
                <a:r>
                  <a:rPr lang="pt-BR" sz="3000" b="1" u="sng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pt-BR" sz="3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é </a:t>
                </a:r>
                <a:r>
                  <a:rPr lang="pt-BR" sz="3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metade de </a:t>
                </a:r>
                <a:r>
                  <a:rPr lang="pt-BR" sz="3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um retângulo </a:t>
                </a:r>
                <a:r>
                  <a:rPr lang="pt-BR" sz="3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base b e de altura h. Como a á</a:t>
                </a:r>
                <a:r>
                  <a:rPr lang="pt-BR" sz="3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rea </a:t>
                </a:r>
                <a:r>
                  <a:rPr lang="pt-BR" sz="3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um </a:t>
                </a:r>
                <a:r>
                  <a:rPr lang="pt-BR" sz="3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ret</a:t>
                </a:r>
                <a:r>
                  <a:rPr lang="pt-BR" sz="3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â</a:t>
                </a:r>
                <a:r>
                  <a:rPr lang="pt-BR" sz="3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ngulo é igual </a:t>
                </a:r>
                <a:r>
                  <a:rPr lang="pt-BR" sz="3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 produto da base pela altura, segue que a </a:t>
                </a:r>
                <a:r>
                  <a:rPr lang="pt-BR" sz="3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área </a:t>
                </a:r>
                <a:r>
                  <a:rPr lang="pt-BR" sz="3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um </a:t>
                </a:r>
                <a:r>
                  <a:rPr lang="pt-BR" sz="3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triângulo retângulo é dada </a:t>
                </a:r>
                <a:r>
                  <a:rPr lang="pt-BR" sz="3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pela </a:t>
                </a:r>
                <a:r>
                  <a:rPr lang="pt-BR" sz="3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expressão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000" b="1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3000" b="1" dirty="0">
                            <a:solidFill>
                              <a:srgbClr val="0000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𝐛</m:t>
                        </m:r>
                        <m:r>
                          <a:rPr lang="pt-BR" sz="2800" b="1" dirty="0">
                            <a:solidFill>
                              <a:srgbClr val="0000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 × </m:t>
                        </m:r>
                        <m:r>
                          <a:rPr lang="pt-BR" sz="3000" b="1" dirty="0">
                            <a:solidFill>
                              <a:srgbClr val="0000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𝐡</m:t>
                        </m:r>
                        <m:r>
                          <m:rPr>
                            <m:nor/>
                          </m:rPr>
                          <a:rPr lang="pt-BR" sz="3000" b="1" dirty="0">
                            <a:solidFill>
                              <a:srgbClr val="0000FF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pt-BR" sz="3000" b="1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pt-BR" sz="3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pt-BR" sz="30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916832"/>
                <a:ext cx="8784976" cy="4941168"/>
              </a:xfrm>
              <a:blipFill rotWithShape="1">
                <a:blip r:embed="rId2"/>
                <a:stretch>
                  <a:fillRect l="-1595" t="-617" r="-1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944216"/>
          </a:xfrm>
        </p:spPr>
        <p:txBody>
          <a:bodyPr>
            <a:noAutofit/>
          </a:bodyPr>
          <a:lstStyle/>
          <a:p>
            <a:r>
              <a:rPr lang="pt-BR" sz="60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ÁREA: TRIÂNGULO RETÂNGULO</a:t>
            </a:r>
            <a:endParaRPr lang="pt-BR" sz="6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58027"/>
            <a:ext cx="6408712" cy="161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8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72816"/>
          </a:xfrm>
        </p:spPr>
        <p:txBody>
          <a:bodyPr>
            <a:normAutofit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752528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uma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ciência que se dedica a estudar as medidas das formas de figuras planas ou espaciais, bem como sobre a posição relativa das figuras no espaço e suas propriedades.</a:t>
            </a:r>
            <a:endParaRPr lang="pt-BR" sz="45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772816"/>
          </a:xfrm>
        </p:spPr>
        <p:txBody>
          <a:bodyPr>
            <a:normAutofit/>
          </a:bodyPr>
          <a:lstStyle/>
          <a:p>
            <a:r>
              <a:rPr lang="pt-BR" sz="80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ÁREA: CONCEITO</a:t>
            </a:r>
            <a:endParaRPr lang="pt-BR" sz="8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112568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amos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uma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como o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da comparação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figura dada com uma certa unidade de medida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unidade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medida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quadrado de lado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(uma unidade de comprimento), que tem,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uma unidade de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área.</a:t>
            </a:r>
            <a:endParaRPr lang="pt-BR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772816"/>
          </a:xfrm>
        </p:spPr>
        <p:txBody>
          <a:bodyPr>
            <a:normAutofit fontScale="90000"/>
          </a:bodyPr>
          <a:lstStyle/>
          <a:p>
            <a:r>
              <a:rPr lang="pt-BR" sz="80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ÁREA: QUADRADO</a:t>
            </a:r>
            <a:endParaRPr lang="pt-BR" sz="8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112568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amos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de uma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como o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da comparação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figura dada com uma certa unidade de medida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unidade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medida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quadrado de lado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(uma unidade de comprimento), que tem, 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</a:t>
            </a:r>
            <a:r>
              <a:rPr lang="pt-BR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uma unidade de </a:t>
            </a: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área.</a:t>
            </a:r>
            <a:endParaRPr lang="pt-BR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seguir temos quadrados de lado 1, lado 2 e lado 3. Como o quadrado de lado 2 pode ser dividido em 4 quadrados de lado 1, dizemos que o quadrado de lado 2 tem área igual a 4. Do mesmo modo, como o quadrado de lado 3 pode ser dividido em 9 quadrados de lado 1, dizemos que o quadrado de lado 3 tem área igual a 9.</a:t>
            </a:r>
          </a:p>
          <a:p>
            <a:pPr marL="0" indent="354013" algn="just">
              <a:buNone/>
            </a:pPr>
            <a:endParaRPr lang="pt-BR" sz="2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26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26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sz="2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um quadrado tem lado </a:t>
            </a:r>
            <a:r>
              <a:rPr lang="pt-BR" sz="26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(número inteiro positivo), então sua área é igual a </a:t>
            </a:r>
            <a:r>
              <a:rPr lang="pt-BR" sz="26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n²</a:t>
            </a:r>
            <a:r>
              <a:rPr lang="pt-BR" sz="2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pois dentro deste quadrado </a:t>
            </a:r>
            <a:r>
              <a:rPr lang="pt-BR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cabem </a:t>
            </a:r>
            <a:r>
              <a:rPr lang="pt-BR" sz="2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n²</a:t>
            </a:r>
            <a:r>
              <a:rPr lang="pt-BR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quadrados de lado 1.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93" y="3717032"/>
            <a:ext cx="4594463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pt-BR" sz="80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ÁREA: QUADRADO</a:t>
            </a:r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5720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00808"/>
          </a:xfrm>
        </p:spPr>
        <p:txBody>
          <a:bodyPr>
            <a:normAutofit fontScale="90000"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PROPRIEDADES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96544"/>
          </a:xfrm>
        </p:spPr>
        <p:txBody>
          <a:bodyPr tIns="90000" bIns="90000">
            <a:noAutofit/>
          </a:bodyPr>
          <a:lstStyle/>
          <a:p>
            <a:pPr marL="0" indent="354013" algn="just"/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Figuras 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iguais possuem a mesma 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42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/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figura 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dividida em duas figuras disjuntas, 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soma das áreas 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dessas duas figuras menores é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 à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área 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figura total.</a:t>
            </a:r>
          </a:p>
        </p:txBody>
      </p:sp>
    </p:spTree>
    <p:extLst>
      <p:ext uri="{BB962C8B-B14F-4D97-AF65-F5344CB8AC3E}">
        <p14:creationId xmlns:p14="http://schemas.microsoft.com/office/powerpoint/2010/main" val="62919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Vejamos agora como calcular a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um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retângulo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cujos lados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números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inteiros.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exemplo, o retângulo 1 ×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ter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4, pois ele é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formado por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quadrados unitários.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retângulo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×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é formado por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dois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ngulos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×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Assim sua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é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× 4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8. O retângulo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× 4 da figura a seguir tem á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3 × 4 = 12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pois ele é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formado por 12 quadrados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unitários</a:t>
            </a:r>
            <a:r>
              <a:rPr lang="pt-BR" sz="2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ou por </a:t>
            </a:r>
            <a:r>
              <a:rPr lang="pt-BR" sz="2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retângulos 1 × 4.</a:t>
            </a:r>
            <a:endParaRPr lang="pt-BR" sz="2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26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2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26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sz="2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retângulo </a:t>
            </a:r>
            <a:r>
              <a:rPr lang="pt-BR" sz="2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 </a:t>
            </a:r>
            <a:r>
              <a:rPr lang="pt-BR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lados </a:t>
            </a:r>
            <a:r>
              <a:rPr lang="pt-BR" sz="2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 e n</a:t>
            </a:r>
            <a:r>
              <a:rPr lang="pt-BR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(número inteiro positivo), então sua área é igual a </a:t>
            </a:r>
            <a:r>
              <a:rPr lang="pt-BR" sz="2600" b="1" u="sng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m×n</a:t>
            </a:r>
            <a:r>
              <a:rPr lang="pt-BR" sz="2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pt-BR" sz="80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ÁREA: RETÂNGULO</a:t>
            </a:r>
            <a:endParaRPr lang="pt-BR" sz="8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09120"/>
            <a:ext cx="5523767" cy="128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6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00808"/>
          </a:xfrm>
        </p:spPr>
        <p:txBody>
          <a:bodyPr>
            <a:normAutofit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96544"/>
          </a:xfrm>
        </p:spPr>
        <p:txBody>
          <a:bodyPr tIns="90000" bIns="90000">
            <a:noAutofit/>
          </a:bodyPr>
          <a:lstStyle/>
          <a:p>
            <a:pPr marL="0" indent="0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perímetro s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grandezas de natureza diferentes e que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podem ser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confundidas. A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 a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porção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plano que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ocupada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 figura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o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perímetro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 o comprimento do seu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contorno.</a:t>
            </a:r>
            <a:endParaRPr lang="pt-BR" sz="4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00808"/>
          </a:xfrm>
        </p:spPr>
        <p:txBody>
          <a:bodyPr>
            <a:normAutofit fontScale="90000"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PROPRIEDADES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96544"/>
          </a:xfrm>
        </p:spPr>
        <p:txBody>
          <a:bodyPr tIns="90000" bIns="90000">
            <a:noAutofit/>
          </a:bodyPr>
          <a:lstStyle/>
          <a:p>
            <a:pPr marL="0" indent="363538" algn="just">
              <a:tabLst>
                <a:tab pos="536575" algn="l"/>
              </a:tabLst>
            </a:pP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retângulos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á</a:t>
            </a: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iguais</a:t>
            </a: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mas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perímetros diferentes e; </a:t>
            </a:r>
          </a:p>
          <a:p>
            <a:pPr marL="0" indent="363538" algn="just">
              <a:tabLst>
                <a:tab pos="536575" algn="l"/>
              </a:tabLst>
            </a:pP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retângulos com perímetros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iguais, mas com </a:t>
            </a: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diferentes.</a:t>
            </a:r>
          </a:p>
        </p:txBody>
      </p:sp>
    </p:spTree>
    <p:extLst>
      <p:ext uri="{BB962C8B-B14F-4D97-AF65-F5344CB8AC3E}">
        <p14:creationId xmlns:p14="http://schemas.microsoft.com/office/powerpoint/2010/main" val="212295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626</Words>
  <Application>Microsoft Office PowerPoint</Application>
  <PresentationFormat>Apresentação na tela (4:3)</PresentationFormat>
  <Paragraphs>33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“PROGRAMA  DE INICIAÇÃO CIENTÍFICA” 11º PIC - 2016</vt:lpstr>
      <vt:lpstr>GEOMETRIA</vt:lpstr>
      <vt:lpstr>ÁREA: CONCEITO</vt:lpstr>
      <vt:lpstr>ÁREA: QUADRADO</vt:lpstr>
      <vt:lpstr>ÁREA: QUADRADO</vt:lpstr>
      <vt:lpstr>PROPRIEDADES</vt:lpstr>
      <vt:lpstr>ÁREA: RETÂNGULO</vt:lpstr>
      <vt:lpstr>ATENÇÃO</vt:lpstr>
      <vt:lpstr>PROPRIEDADES</vt:lpstr>
      <vt:lpstr>Apresentação do PowerPoint</vt:lpstr>
      <vt:lpstr>Apresentação do PowerPoint</vt:lpstr>
      <vt:lpstr>RESOLUÇÃO DE PROBLEMAS</vt:lpstr>
      <vt:lpstr>Apresentação do PowerPoint</vt:lpstr>
      <vt:lpstr>Apresentação do PowerPoint</vt:lpstr>
      <vt:lpstr>Apresentação do PowerPoint</vt:lpstr>
      <vt:lpstr>ÁREA: TRIÂNGULO RETÂNGULO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“PROGRAMA  DE INICIAÇÃO CINETÍFICA” 11º PIC</dc:title>
  <dc:creator>Vanessa</dc:creator>
  <cp:lastModifiedBy>Vanessa</cp:lastModifiedBy>
  <cp:revision>48</cp:revision>
  <dcterms:created xsi:type="dcterms:W3CDTF">2016-06-18T00:35:41Z</dcterms:created>
  <dcterms:modified xsi:type="dcterms:W3CDTF">2016-07-02T13:04:48Z</dcterms:modified>
</cp:coreProperties>
</file>