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04B3-066B-4ADF-9B6B-98DA775D5F3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EDDEF-A821-46A3-8D09-B24C0139C12E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7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1B06-7EBE-46E5-B3EC-94CCF6394C5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2588-C318-4081-9813-67162B5CF10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EA34-E84D-447A-BB44-754B219F75D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4B4B5-C1D1-46D1-A9AA-41FA9704022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67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04B3-066B-4ADF-9B6B-98DA775D5F3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EDDEF-A821-46A3-8D09-B24C0139C12E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0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F3554-D98C-454B-8F68-CCBF192993D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FFF8-ABAC-4A42-A931-EF2D00B4AFF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37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9D3A-D417-4389-8579-60A41FA9766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7CFEE-B297-4C96-BA87-C5C1A6BFEDF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294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7628-6BDD-41AB-B8A9-2912AEE0D53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024A-30F9-4687-848F-BE1F7A94F9A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77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CC92-F743-4D8C-8575-835410C88D3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53A57-2619-4346-BC02-C153DEA09004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57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0D5B-9CC9-4B4F-8F8A-74C35A67808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273F-B9F9-4CE5-99C7-FDFF9DD9ABA4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0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F007B-72F6-4A27-88F5-3ED57683CF7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0777-8760-477F-B8B3-E5DED9220E9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70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A60F0-D97C-4F61-95F9-F46200BA0B5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79DE-7FA9-4749-B6BD-00A6FA8918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8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F3554-D98C-454B-8F68-CCBF192993D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FFF8-ABAC-4A42-A931-EF2D00B4AFF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50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714A6-2E67-42DB-9508-DD1C9AA1E22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E4D9-ABE0-4B40-9008-2199D17E233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97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1B06-7EBE-46E5-B3EC-94CCF6394C5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2588-C318-4081-9813-67162B5CF10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00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EA34-E84D-447A-BB44-754B219F75D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4B4B5-C1D1-46D1-A9AA-41FA9704022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12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9D3A-D417-4389-8579-60A41FA9766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7CFEE-B297-4C96-BA87-C5C1A6BFEDF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6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7628-6BDD-41AB-B8A9-2912AEE0D53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024A-30F9-4687-848F-BE1F7A94F9A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CC92-F743-4D8C-8575-835410C88D3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53A57-2619-4346-BC02-C153DEA09004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2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0D5B-9CC9-4B4F-8F8A-74C35A67808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273F-B9F9-4CE5-99C7-FDFF9DD9ABA4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66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F007B-72F6-4A27-88F5-3ED57683CF7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0777-8760-477F-B8B3-E5DED9220E9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5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A60F0-D97C-4F61-95F9-F46200BA0B5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79DE-7FA9-4749-B6BD-00A6FA8918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7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714A6-2E67-42DB-9508-DD1C9AA1E22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E4D9-ABE0-4B40-9008-2199D17E233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2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C2F18C-918B-47FE-A1B7-FF5665B5766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6E2C68-47FC-4AA6-9378-7419AE88A6E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7" t="22366" r="10811" b="14252"/>
          <a:stretch>
            <a:fillRect/>
          </a:stretch>
        </p:blipFill>
        <p:spPr bwMode="auto">
          <a:xfrm>
            <a:off x="0" y="92075"/>
            <a:ext cx="31940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94050" y="450850"/>
            <a:ext cx="5949950" cy="0"/>
          </a:xfrm>
          <a:prstGeom prst="line">
            <a:avLst/>
          </a:prstGeom>
          <a:ln w="111125" cmpd="thinThick">
            <a:solidFill>
              <a:srgbClr val="8297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0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C2F18C-918B-47FE-A1B7-FF5665B57665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29/07/2016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6E2C68-47FC-4AA6-9378-7419AE88A6E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7" t="22366" r="10811" b="14252"/>
          <a:stretch>
            <a:fillRect/>
          </a:stretch>
        </p:blipFill>
        <p:spPr bwMode="auto">
          <a:xfrm>
            <a:off x="0" y="92075"/>
            <a:ext cx="31940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94050" y="450850"/>
            <a:ext cx="5949950" cy="0"/>
          </a:xfrm>
          <a:prstGeom prst="line">
            <a:avLst/>
          </a:prstGeom>
          <a:ln w="111125" cmpd="thinThick">
            <a:solidFill>
              <a:srgbClr val="8297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84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2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46038" cy="46037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2051" name="Subtítulo 3"/>
          <p:cNvSpPr>
            <a:spLocks noGrp="1"/>
          </p:cNvSpPr>
          <p:nvPr>
            <p:ph type="subTitle" idx="1"/>
          </p:nvPr>
        </p:nvSpPr>
        <p:spPr>
          <a:xfrm>
            <a:off x="736600" y="1244600"/>
            <a:ext cx="7886700" cy="4991100"/>
          </a:xfrm>
        </p:spPr>
        <p:txBody>
          <a:bodyPr/>
          <a:lstStyle/>
          <a:p>
            <a:r>
              <a:rPr lang="pt-BR" sz="2800" dirty="0" smtClean="0"/>
              <a:t>10</a:t>
            </a:r>
            <a:r>
              <a:rPr lang="pt-BR" sz="2800" dirty="0" smtClean="0"/>
              <a:t>-)</a:t>
            </a:r>
            <a:r>
              <a:rPr lang="pt-BR" sz="2800" dirty="0"/>
              <a:t> Mostre que é par um número cujo algarismo das unidades é um dos algarismos 0, 2, 4, 6 ou 8.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52892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2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486600" cy="504056"/>
          </a:xfrm>
        </p:spPr>
        <p:txBody>
          <a:bodyPr/>
          <a:lstStyle/>
          <a:p>
            <a:r>
              <a:rPr lang="pt-BR" sz="2800" b="1" dirty="0" smtClean="0"/>
              <a:t>Solução do exercício </a:t>
            </a:r>
            <a:r>
              <a:rPr lang="pt-BR" sz="2800" b="1" dirty="0" smtClean="0"/>
              <a:t>10</a:t>
            </a:r>
            <a:endParaRPr lang="pt-BR" sz="2800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1" name="Subtítulo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36600" y="1628800"/>
                <a:ext cx="7886700" cy="4968552"/>
              </a:xfrm>
            </p:spPr>
            <p:txBody>
              <a:bodyPr/>
              <a:lstStyle/>
              <a:p>
                <a:r>
                  <a:rPr lang="pt-BR" sz="2000" b="1" dirty="0" smtClean="0"/>
                  <a:t> </a:t>
                </a:r>
                <a:r>
                  <a:rPr lang="pt-BR" sz="2000" dirty="0"/>
                  <a:t>Seja dado um número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</a:rPr>
                      <m:t>𝑛</m:t>
                    </m:r>
                  </m:oMath>
                </a14:m>
                <a:r>
                  <a:rPr lang="pt-BR" sz="2000" dirty="0"/>
                  <a:t> escrito no sistema decimal como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𝑛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…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10+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  <a:p>
                <a:r>
                  <a:rPr lang="pt-BR" sz="2000" dirty="0"/>
                  <a:t>Podemos então escrever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𝑛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</m:t>
                      </m:r>
                      <m:r>
                        <a:rPr lang="pt-BR" sz="2000" i="1">
                          <a:latin typeface="Cambria Math"/>
                        </a:rPr>
                        <m:t>10+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pt-BR" sz="2000" dirty="0"/>
              </a:p>
              <a:p>
                <a:r>
                  <a:rPr lang="pt-BR" sz="2000" dirty="0"/>
                  <a:t>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sz="2000" dirty="0"/>
                  <a:t> é o algarismo das unidades de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</a:rPr>
                      <m:t>𝑛</m:t>
                    </m:r>
                    <m:r>
                      <a:rPr lang="pt-BR" sz="2000" i="1">
                        <a:latin typeface="Cambria Math"/>
                      </a:rPr>
                      <m:t>.</m:t>
                    </m:r>
                  </m:oMath>
                </a14:m>
                <a:endParaRPr lang="pt-BR" sz="2000" dirty="0"/>
              </a:p>
              <a:p>
                <a:r>
                  <a:rPr lang="pt-BR" sz="2000" dirty="0"/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/>
                      </a:rPr>
                      <m:t>=0, </m:t>
                    </m:r>
                  </m:oMath>
                </a14:m>
                <a:r>
                  <a:rPr lang="pt-BR" sz="2000" dirty="0"/>
                  <a:t>temos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𝑛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)10+</m:t>
                      </m:r>
                      <m:r>
                        <a:rPr lang="pt-BR" sz="2000" i="1">
                          <a:latin typeface="Cambria Math"/>
                        </a:rPr>
                        <m:t>0=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×5×2=2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/>
                              <a:ea typeface="Cambria Math"/>
                            </a:rPr>
                            <m:t>5×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sz="2000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i="1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pt-BR" sz="2000" i="1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sz="2000" dirty="0"/>
              </a:p>
              <a:p>
                <a:r>
                  <a:rPr lang="pt-BR" sz="2000" dirty="0"/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/>
                      </a:rPr>
                      <m:t>=</m:t>
                    </m:r>
                    <m:r>
                      <a:rPr lang="pt-BR" sz="2000" i="1">
                        <a:latin typeface="Cambria Math"/>
                      </a:rPr>
                      <m:t>2</m:t>
                    </m:r>
                    <m:r>
                      <a:rPr lang="pt-BR" sz="2000" i="1">
                        <a:latin typeface="Cambria Math"/>
                      </a:rPr>
                      <m:t>, </m:t>
                    </m:r>
                  </m:oMath>
                </a14:m>
                <a:r>
                  <a:rPr lang="pt-BR" sz="2000" dirty="0"/>
                  <a:t>temos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𝑛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)10+</m:t>
                      </m:r>
                      <m:r>
                        <a:rPr lang="pt-BR" sz="2000" i="1">
                          <a:latin typeface="Cambria Math"/>
                        </a:rPr>
                        <m:t>2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×5×2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=2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/>
                              <a:ea typeface="Cambria Math"/>
                            </a:rPr>
                            <m:t>5×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sz="2000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i="1">
                              <a:latin typeface="Cambria Math"/>
                            </a:rPr>
                            <m:t>)</m:t>
                          </m:r>
                          <m:r>
                            <a:rPr lang="pt-BR" sz="20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pt-BR" sz="2000" i="1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sz="2000" dirty="0"/>
              </a:p>
              <a:p>
                <a:r>
                  <a:rPr lang="pt-BR" sz="2000" dirty="0"/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/>
                      </a:rPr>
                      <m:t>=</m:t>
                    </m:r>
                    <m:r>
                      <a:rPr lang="pt-BR" sz="2000" i="1">
                        <a:latin typeface="Cambria Math"/>
                      </a:rPr>
                      <m:t>4</m:t>
                    </m:r>
                    <m:r>
                      <a:rPr lang="pt-BR" sz="2000" i="1">
                        <a:latin typeface="Cambria Math"/>
                      </a:rPr>
                      <m:t>, </m:t>
                    </m:r>
                  </m:oMath>
                </a14:m>
                <a:r>
                  <a:rPr lang="pt-BR" sz="2000" dirty="0"/>
                  <a:t>temos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𝑛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)10+</m:t>
                      </m:r>
                      <m:r>
                        <a:rPr lang="pt-BR" sz="2000" i="1">
                          <a:latin typeface="Cambria Math"/>
                        </a:rPr>
                        <m:t>4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×5×2+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(2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2)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=2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/>
                              <a:ea typeface="Cambria Math"/>
                            </a:rPr>
                            <m:t>5×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sz="2000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i="1">
                              <a:latin typeface="Cambria Math"/>
                            </a:rPr>
                            <m:t>)+</m:t>
                          </m:r>
                          <m:r>
                            <a:rPr lang="pt-BR" sz="2000" i="1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pt-BR" sz="2000" i="1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sz="2000" dirty="0"/>
              </a:p>
              <a:p>
                <a:endParaRPr lang="pt-BR" sz="2800" dirty="0" smtClean="0"/>
              </a:p>
            </p:txBody>
          </p:sp>
        </mc:Choice>
        <mc:Fallback>
          <p:sp>
            <p:nvSpPr>
              <p:cNvPr id="2051" name="Subtítul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36600" y="1628800"/>
                <a:ext cx="7886700" cy="4968552"/>
              </a:xfrm>
              <a:blipFill rotWithShape="1">
                <a:blip r:embed="rId2"/>
                <a:stretch>
                  <a:fillRect t="-12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078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2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46038" cy="46037"/>
          </a:xfrm>
        </p:spPr>
        <p:txBody>
          <a:bodyPr/>
          <a:lstStyle/>
          <a:p>
            <a:endParaRPr lang="pt-BR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1" name="Subtítulo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36600" y="1244600"/>
                <a:ext cx="7886700" cy="4991100"/>
              </a:xfrm>
            </p:spPr>
            <p:txBody>
              <a:bodyPr/>
              <a:lstStyle/>
              <a:p>
                <a:r>
                  <a:rPr lang="pt-BR" sz="2000" dirty="0"/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/>
                      </a:rPr>
                      <m:t>=</m:t>
                    </m:r>
                    <m:r>
                      <a:rPr lang="pt-BR" sz="2000" i="1">
                        <a:latin typeface="Cambria Math"/>
                      </a:rPr>
                      <m:t>6</m:t>
                    </m:r>
                    <m:r>
                      <a:rPr lang="pt-BR" sz="2000" i="1">
                        <a:latin typeface="Cambria Math"/>
                      </a:rPr>
                      <m:t>, </m:t>
                    </m:r>
                  </m:oMath>
                </a14:m>
                <a:r>
                  <a:rPr lang="pt-BR" sz="2000" dirty="0"/>
                  <a:t>temos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𝑛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)10+</m:t>
                      </m:r>
                      <m:r>
                        <a:rPr lang="pt-BR" sz="2000" i="1">
                          <a:latin typeface="Cambria Math"/>
                        </a:rPr>
                        <m:t>6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×5×2+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(2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3)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=2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/>
                              <a:ea typeface="Cambria Math"/>
                            </a:rPr>
                            <m:t>5×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sz="2000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i="1">
                              <a:latin typeface="Cambria Math"/>
                            </a:rPr>
                            <m:t>)+</m:t>
                          </m:r>
                          <m:r>
                            <a:rPr lang="pt-BR" sz="2000" i="1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pt-BR" sz="2000" i="1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sz="2000" dirty="0"/>
              </a:p>
              <a:p>
                <a:r>
                  <a:rPr lang="pt-BR" sz="2000" dirty="0"/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/>
                      </a:rPr>
                      <m:t>=</m:t>
                    </m:r>
                    <m:r>
                      <a:rPr lang="pt-BR" sz="2000" i="1">
                        <a:latin typeface="Cambria Math"/>
                      </a:rPr>
                      <m:t>8</m:t>
                    </m:r>
                    <m:r>
                      <a:rPr lang="pt-BR" sz="2000" i="1">
                        <a:latin typeface="Cambria Math"/>
                      </a:rPr>
                      <m:t>, </m:t>
                    </m:r>
                  </m:oMath>
                </a14:m>
                <a:r>
                  <a:rPr lang="pt-BR" sz="2000" dirty="0"/>
                  <a:t>temos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𝑛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)10+</m:t>
                      </m:r>
                      <m:r>
                        <a:rPr lang="pt-BR" sz="2000" i="1">
                          <a:latin typeface="Cambria Math"/>
                        </a:rPr>
                        <m:t>8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(</m:t>
                          </m:r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𝑟</m:t>
                          </m:r>
                          <m:r>
                            <a:rPr lang="pt-BR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/>
                        </a:rPr>
                        <m:t>)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×5×2+(2×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)=2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/>
                              <a:ea typeface="Cambria Math"/>
                            </a:rPr>
                            <m:t>5×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sz="2000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i="1">
                              <a:latin typeface="Cambria Math"/>
                            </a:rPr>
                            <m:t>)+</m:t>
                          </m:r>
                          <m:r>
                            <a:rPr lang="pt-BR" sz="2000" i="1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pt-BR" sz="2000" i="1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sz="2000" dirty="0"/>
              </a:p>
              <a:p>
                <a:endParaRPr lang="pt-BR" sz="2000" dirty="0"/>
              </a:p>
              <a:p>
                <a:r>
                  <a:rPr lang="pt-BR" sz="2000" dirty="0"/>
                  <a:t>Portanto para o algarismo das unidades igual a 0, 2, 4, 6 ou 8 podemos verificar que o número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</a:rPr>
                      <m:t>𝑛</m:t>
                    </m:r>
                    <m:r>
                      <a:rPr lang="pt-BR" sz="2000" i="1">
                        <a:latin typeface="Cambria Math"/>
                      </a:rPr>
                      <m:t> </m:t>
                    </m:r>
                  </m:oMath>
                </a14:m>
                <a:r>
                  <a:rPr lang="pt-BR" sz="2000" dirty="0"/>
                  <a:t>é da forma 2m(par).</a:t>
                </a:r>
                <a:endParaRPr lang="pt-BR" sz="2000" dirty="0"/>
              </a:p>
              <a:p>
                <a:endParaRPr lang="pt-BR" sz="2800" dirty="0" smtClean="0"/>
              </a:p>
            </p:txBody>
          </p:sp>
        </mc:Choice>
        <mc:Fallback>
          <p:sp>
            <p:nvSpPr>
              <p:cNvPr id="2051" name="Subtítul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36600" y="1244600"/>
                <a:ext cx="7886700" cy="4991100"/>
              </a:xfrm>
              <a:blipFill rotWithShape="1">
                <a:blip r:embed="rId2"/>
                <a:stretch>
                  <a:fillRect t="-12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042527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465</Words>
  <Application>Microsoft Office PowerPoint</Application>
  <PresentationFormat>Apresentação na tela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2_Tema do Office</vt:lpstr>
      <vt:lpstr>1_Tema do Office</vt:lpstr>
      <vt:lpstr>Apresentação do PowerPoint</vt:lpstr>
      <vt:lpstr>Solução do exercício 10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</cp:revision>
  <dcterms:created xsi:type="dcterms:W3CDTF">2016-07-29T19:58:48Z</dcterms:created>
  <dcterms:modified xsi:type="dcterms:W3CDTF">2016-07-29T20:15:14Z</dcterms:modified>
</cp:coreProperties>
</file>