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81" r:id="rId4"/>
    <p:sldId id="282" r:id="rId5"/>
    <p:sldId id="283" r:id="rId6"/>
    <p:sldId id="285" r:id="rId7"/>
    <p:sldId id="286" r:id="rId8"/>
    <p:sldId id="287" r:id="rId9"/>
    <p:sldId id="288" r:id="rId10"/>
    <p:sldId id="289" r:id="rId11"/>
    <p:sldId id="290" r:id="rId12"/>
    <p:sldId id="291" r:id="rId13"/>
    <p:sldId id="292" r:id="rId14"/>
    <p:sldId id="293" r:id="rId15"/>
    <p:sldId id="294" r:id="rId16"/>
    <p:sldId id="29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59677" autoAdjust="0"/>
  </p:normalViewPr>
  <p:slideViewPr>
    <p:cSldViewPr snapToGrid="0">
      <p:cViewPr varScale="1">
        <p:scale>
          <a:sx n="73" d="100"/>
          <a:sy n="73" d="100"/>
        </p:scale>
        <p:origin x="-624" y="-102"/>
      </p:cViewPr>
      <p:guideLst>
        <p:guide orient="horz" pos="2160"/>
        <p:guide pos="3840"/>
      </p:guideLst>
    </p:cSldViewPr>
  </p:slideViewPr>
  <p:outlineViewPr>
    <p:cViewPr>
      <p:scale>
        <a:sx n="33" d="100"/>
        <a:sy n="33" d="100"/>
      </p:scale>
      <p:origin x="0" y="160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10/4/2016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81381" y="2146552"/>
            <a:ext cx="6815669" cy="1515533"/>
          </a:xfrm>
        </p:spPr>
        <p:txBody>
          <a:bodyPr/>
          <a:lstStyle/>
          <a:p>
            <a:r>
              <a:rPr lang="pt-BR" dirty="0" smtClean="0"/>
              <a:t/>
            </a:r>
            <a:br>
              <a:rPr lang="pt-BR" dirty="0" smtClean="0"/>
            </a:br>
            <a:r>
              <a:rPr lang="pt-BR" dirty="0" smtClean="0"/>
              <a:t> </a:t>
            </a:r>
            <a:br>
              <a:rPr lang="pt-BR" dirty="0" smtClean="0"/>
            </a:br>
            <a:r>
              <a:rPr lang="pt-BR" sz="5000" dirty="0" smtClean="0"/>
              <a:t>Fatoração, MMC e MDC.</a:t>
            </a:r>
            <a:endParaRPr lang="pt-BR" sz="5000" dirty="0"/>
          </a:p>
        </p:txBody>
      </p:sp>
      <p:sp>
        <p:nvSpPr>
          <p:cNvPr id="3" name="Subtítulo 2"/>
          <p:cNvSpPr>
            <a:spLocks noGrp="1"/>
          </p:cNvSpPr>
          <p:nvPr>
            <p:ph type="subTitle" idx="1"/>
          </p:nvPr>
        </p:nvSpPr>
        <p:spPr/>
        <p:txBody>
          <a:bodyPr/>
          <a:lstStyle/>
          <a:p>
            <a:r>
              <a:rPr lang="pt-BR" sz="2000" dirty="0" smtClean="0"/>
              <a:t>RODOLFO SOARES TEIXEIRA</a:t>
            </a:r>
            <a:endParaRPr lang="pt-BR" sz="2000" dirty="0"/>
          </a:p>
          <a:p>
            <a:r>
              <a:rPr lang="pt-BR" sz="2000" dirty="0"/>
              <a:t>OBMEP NA ESCOLA - 2016</a:t>
            </a:r>
          </a:p>
        </p:txBody>
      </p:sp>
      <p:pic>
        <p:nvPicPr>
          <p:cNvPr id="4" name="Picture 2" descr="http://www.obmep.org.br/images/programas-01b.jpg"/>
          <p:cNvPicPr>
            <a:picLocks noChangeAspect="1" noChangeArrowheads="1"/>
          </p:cNvPicPr>
          <p:nvPr/>
        </p:nvPicPr>
        <p:blipFill>
          <a:blip r:embed="rId2"/>
          <a:srcRect l="8183" t="4554" r="9902" b="3029"/>
          <a:stretch>
            <a:fillRect/>
          </a:stretch>
        </p:blipFill>
        <p:spPr bwMode="auto">
          <a:xfrm>
            <a:off x="8752114" y="1567543"/>
            <a:ext cx="1097280" cy="795829"/>
          </a:xfrm>
          <a:prstGeom prst="rect">
            <a:avLst/>
          </a:prstGeom>
          <a:noFill/>
        </p:spPr>
      </p:pic>
      <p:pic>
        <p:nvPicPr>
          <p:cNvPr id="5" name="Picture 4" descr="http://www.obmep.org.br/images/programas-05.jpg"/>
          <p:cNvPicPr>
            <a:picLocks noChangeAspect="1" noChangeArrowheads="1"/>
          </p:cNvPicPr>
          <p:nvPr/>
        </p:nvPicPr>
        <p:blipFill>
          <a:blip r:embed="rId3"/>
          <a:srcRect l="8549" t="21612" r="7859" b="17436"/>
          <a:stretch>
            <a:fillRect/>
          </a:stretch>
        </p:blipFill>
        <p:spPr bwMode="auto">
          <a:xfrm>
            <a:off x="2416629" y="1580605"/>
            <a:ext cx="1397725" cy="655184"/>
          </a:xfrm>
          <a:prstGeom prst="rect">
            <a:avLst/>
          </a:prstGeom>
          <a:noFill/>
        </p:spPr>
      </p:pic>
      <p:pic>
        <p:nvPicPr>
          <p:cNvPr id="6" name="Imagem 5"/>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695405" y="4467497"/>
            <a:ext cx="744583" cy="666205"/>
          </a:xfrm>
          <a:prstGeom prst="rect">
            <a:avLst/>
          </a:prstGeom>
          <a:noFill/>
        </p:spPr>
      </p:pic>
    </p:spTree>
    <p:extLst>
      <p:ext uri="{BB962C8B-B14F-4D97-AF65-F5344CB8AC3E}">
        <p14:creationId xmlns:p14="http://schemas.microsoft.com/office/powerpoint/2010/main" xmlns="" val="1331428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pt-BR" b="1" dirty="0" smtClean="0"/>
              <a:t> </a:t>
            </a:r>
            <a:r>
              <a:rPr lang="pt-BR" dirty="0" smtClean="0"/>
              <a:t>Os múltiplos positivos de 14 e 20 são:</a:t>
            </a:r>
          </a:p>
          <a:p>
            <a:pPr>
              <a:buFont typeface="Symbol"/>
              <a:buChar char="Þ"/>
            </a:pPr>
            <a:r>
              <a:rPr lang="pt-BR" dirty="0" smtClean="0"/>
              <a:t> M(14) = {14; 28; 42; 56; 70; 84; 98; 112; 126; 140; 154; 168; ...}.</a:t>
            </a:r>
          </a:p>
          <a:p>
            <a:pPr>
              <a:buFont typeface="Symbol"/>
              <a:buChar char="Þ"/>
            </a:pPr>
            <a:r>
              <a:rPr lang="pt-BR" dirty="0" smtClean="0"/>
              <a:t> M(20) = {20; 40; 60; 80; 100; 120; 140; 160; 180; 200; 220; 240; ...}.</a:t>
            </a:r>
          </a:p>
          <a:p>
            <a:r>
              <a:rPr lang="pt-BR" dirty="0" smtClean="0"/>
              <a:t>Como queremos determinar o primeiro instante que elas vão piscar juntas, identificamos este instante como o menor múltiplo comum de 14 e de 20. Chegando a conclusão que este instante é igual a 140 segundos. Ou seja, as lâmpadas vão piscar juntas pela primeira vez após 2 minutos e 20 segundos.</a:t>
            </a:r>
          </a:p>
          <a:p>
            <a:r>
              <a:rPr lang="pt-BR" dirty="0" smtClean="0"/>
              <a:t> </a:t>
            </a:r>
            <a:r>
              <a:rPr lang="pt-BR" b="1" dirty="0" smtClean="0"/>
              <a:t>Definição: </a:t>
            </a:r>
            <a:r>
              <a:rPr lang="pt-BR" dirty="0" smtClean="0"/>
              <a:t>mmc(a; b) é o menor múltiplo comum de </a:t>
            </a:r>
            <a:r>
              <a:rPr lang="pt-BR" b="1" dirty="0" smtClean="0"/>
              <a:t>a</a:t>
            </a:r>
            <a:r>
              <a:rPr lang="pt-BR" dirty="0" smtClean="0"/>
              <a:t> e de </a:t>
            </a:r>
            <a:r>
              <a:rPr lang="pt-BR" b="1" dirty="0" smtClean="0"/>
              <a:t>b</a:t>
            </a:r>
            <a:r>
              <a:rPr lang="pt-BR" dirty="0" smtClean="0"/>
              <a:t>.</a:t>
            </a:r>
          </a:p>
          <a:p>
            <a:pPr>
              <a:buNone/>
            </a:pPr>
            <a:r>
              <a:rPr lang="pt-BR" dirty="0" smtClean="0"/>
              <a:t>     De acordo com os exercícios anteriores, temos</a:t>
            </a:r>
          </a:p>
          <a:p>
            <a:pPr>
              <a:buNone/>
            </a:pPr>
            <a:endParaRPr lang="pt-BR" dirty="0" smtClean="0"/>
          </a:p>
          <a:p>
            <a:pPr>
              <a:buNone/>
            </a:pPr>
            <a:endParaRPr lang="pt-BR" dirty="0" smtClean="0"/>
          </a:p>
          <a:p>
            <a:pPr>
              <a:buNone/>
            </a:pPr>
            <a:endParaRPr lang="pt-BR" dirty="0" smtClean="0"/>
          </a:p>
          <a:p>
            <a:pPr>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pic>
        <p:nvPicPr>
          <p:cNvPr id="6146" name="Picture 2"/>
          <p:cNvPicPr>
            <a:picLocks noChangeAspect="1" noChangeArrowheads="1"/>
          </p:cNvPicPr>
          <p:nvPr/>
        </p:nvPicPr>
        <p:blipFill>
          <a:blip r:embed="rId2"/>
          <a:srcRect l="39356" t="55179" r="47392" b="28750"/>
          <a:stretch>
            <a:fillRect/>
          </a:stretch>
        </p:blipFill>
        <p:spPr bwMode="auto">
          <a:xfrm>
            <a:off x="4598126" y="4310742"/>
            <a:ext cx="2573383" cy="1754579"/>
          </a:xfrm>
          <a:prstGeom prst="rect">
            <a:avLst/>
          </a:prstGeom>
          <a:noFill/>
          <a:ln w="9525">
            <a:noFill/>
            <a:miter lim="800000"/>
            <a:headEnd/>
            <a:tailEnd/>
          </a:ln>
        </p:spPr>
      </p:pic>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pt-BR" b="1" dirty="0" smtClean="0"/>
              <a:t> Observação: </a:t>
            </a:r>
            <a:r>
              <a:rPr lang="pt-BR" dirty="0" smtClean="0"/>
              <a:t>Como no caso do </a:t>
            </a:r>
            <a:r>
              <a:rPr lang="pt-BR" b="1" dirty="0" smtClean="0"/>
              <a:t>mdc</a:t>
            </a:r>
            <a:r>
              <a:rPr lang="pt-BR" dirty="0" smtClean="0"/>
              <a:t>, apesar desse procedimento ser geral, na prática ele pode ser muito trabalhoso, pois podem aparecer números muito grandes, uma vez que pode demorar muito até aparecer o primeiro múltiplo comum. Dessa dificuldade surge a necessidade de estudar outras estratégias para o cálculo do </a:t>
            </a:r>
            <a:r>
              <a:rPr lang="pt-BR" b="1" dirty="0" smtClean="0"/>
              <a:t>mmc</a:t>
            </a:r>
            <a:r>
              <a:rPr lang="pt-BR" dirty="0" smtClean="0"/>
              <a:t>.</a:t>
            </a:r>
          </a:p>
          <a:p>
            <a:pPr algn="just">
              <a:buNone/>
            </a:pPr>
            <a:endParaRPr lang="pt-BR" dirty="0" smtClean="0"/>
          </a:p>
          <a:p>
            <a:pPr>
              <a:buNone/>
            </a:pPr>
            <a:endParaRPr lang="pt-BR" dirty="0" smtClean="0"/>
          </a:p>
          <a:p>
            <a:pPr>
              <a:buNone/>
            </a:pPr>
            <a:endParaRPr lang="pt-BR" dirty="0" smtClean="0"/>
          </a:p>
          <a:p>
            <a:pPr>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068737"/>
          </a:xfrm>
        </p:spPr>
        <p:txBody>
          <a:bodyPr>
            <a:normAutofit fontScale="90000"/>
          </a:bodyPr>
          <a:lstStyle/>
          <a:p>
            <a:r>
              <a:rPr lang="pt-BR" dirty="0" smtClean="0"/>
              <a:t>Cálculo do mdc e do mmc: dada a fatoração</a:t>
            </a:r>
            <a:endParaRPr lang="pt-BR" dirty="0"/>
          </a:p>
        </p:txBody>
      </p:sp>
      <p:sp>
        <p:nvSpPr>
          <p:cNvPr id="3" name="Espaço Reservado para Conteúdo 2"/>
          <p:cNvSpPr>
            <a:spLocks noGrp="1"/>
          </p:cNvSpPr>
          <p:nvPr>
            <p:ph idx="1"/>
          </p:nvPr>
        </p:nvSpPr>
        <p:spPr>
          <a:xfrm>
            <a:off x="1295401" y="2455817"/>
            <a:ext cx="9601196" cy="3581911"/>
          </a:xfrm>
        </p:spPr>
        <p:txBody>
          <a:bodyPr>
            <a:normAutofit/>
          </a:bodyPr>
          <a:lstStyle/>
          <a:p>
            <a:pPr algn="just"/>
            <a:r>
              <a:rPr lang="pt-BR" b="1" dirty="0" smtClean="0"/>
              <a:t> </a:t>
            </a:r>
            <a:r>
              <a:rPr lang="pt-BR" sz="2000" b="1" dirty="0" smtClean="0"/>
              <a:t>Ex.: </a:t>
            </a:r>
            <a:r>
              <a:rPr lang="pt-BR" sz="2000" dirty="0" smtClean="0"/>
              <a:t>Em cada caso, calcule mdc(a; b).</a:t>
            </a:r>
          </a:p>
          <a:p>
            <a:pPr algn="just"/>
            <a:endParaRPr lang="pt-BR" sz="2000" dirty="0" smtClean="0"/>
          </a:p>
          <a:p>
            <a:r>
              <a:rPr lang="pt-BR" dirty="0" smtClean="0"/>
              <a:t>                                                 RESPOSTAS =&gt; </a:t>
            </a:r>
          </a:p>
          <a:p>
            <a:endParaRPr lang="pt-BR" dirty="0"/>
          </a:p>
          <a:p>
            <a:endParaRPr lang="pt-BR" dirty="0" smtClean="0"/>
          </a:p>
          <a:p>
            <a:r>
              <a:rPr lang="pt-BR" dirty="0" smtClean="0"/>
              <a:t> Devemos tomar por base as menores potências de cada número primo comum ao número </a:t>
            </a:r>
            <a:r>
              <a:rPr lang="pt-BR" b="1" dirty="0" smtClean="0"/>
              <a:t>a</a:t>
            </a:r>
            <a:r>
              <a:rPr lang="pt-BR" dirty="0" smtClean="0"/>
              <a:t> e </a:t>
            </a:r>
            <a:r>
              <a:rPr lang="pt-BR" b="1" dirty="0" smtClean="0"/>
              <a:t>b</a:t>
            </a:r>
            <a:r>
              <a:rPr lang="pt-BR" dirty="0" smtClean="0"/>
              <a:t>.</a:t>
            </a:r>
          </a:p>
          <a:p>
            <a:endParaRPr lang="pt-BR" dirty="0"/>
          </a:p>
        </p:txBody>
      </p:sp>
      <p:pic>
        <p:nvPicPr>
          <p:cNvPr id="5" name="Picture 2"/>
          <p:cNvPicPr>
            <a:picLocks noChangeAspect="1" noChangeArrowheads="1"/>
          </p:cNvPicPr>
          <p:nvPr/>
        </p:nvPicPr>
        <p:blipFill>
          <a:blip r:embed="rId2"/>
          <a:srcRect l="38506" t="56898" r="38213" b="22088"/>
          <a:stretch>
            <a:fillRect/>
          </a:stretch>
        </p:blipFill>
        <p:spPr bwMode="auto">
          <a:xfrm>
            <a:off x="1306285" y="2903814"/>
            <a:ext cx="3853543" cy="1955569"/>
          </a:xfrm>
          <a:prstGeom prst="rect">
            <a:avLst/>
          </a:prstGeom>
          <a:noFill/>
          <a:ln w="9525">
            <a:noFill/>
            <a:miter lim="800000"/>
            <a:headEnd/>
            <a:tailEnd/>
          </a:ln>
        </p:spPr>
      </p:pic>
      <p:pic>
        <p:nvPicPr>
          <p:cNvPr id="1027" name="Picture 3"/>
          <p:cNvPicPr>
            <a:picLocks noChangeAspect="1" noChangeArrowheads="1"/>
          </p:cNvPicPr>
          <p:nvPr/>
        </p:nvPicPr>
        <p:blipFill>
          <a:blip r:embed="rId3"/>
          <a:srcRect l="38689" t="55625" r="50669" b="24049"/>
          <a:stretch>
            <a:fillRect/>
          </a:stretch>
        </p:blipFill>
        <p:spPr bwMode="auto">
          <a:xfrm>
            <a:off x="7929154" y="2782389"/>
            <a:ext cx="1946366" cy="2090057"/>
          </a:xfrm>
          <a:prstGeom prst="rect">
            <a:avLst/>
          </a:prstGeom>
          <a:noFill/>
          <a:ln w="9525">
            <a:noFill/>
            <a:miter lim="800000"/>
            <a:headEnd/>
            <a:tailEnd/>
          </a:ln>
        </p:spPr>
      </p:pic>
    </p:spTree>
    <p:extLst>
      <p:ext uri="{BB962C8B-B14F-4D97-AF65-F5344CB8AC3E}">
        <p14:creationId xmlns:p14="http://schemas.microsoft.com/office/powerpoint/2010/main" xmlns="" val="3713192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pt-BR" b="1" dirty="0" smtClean="0"/>
              <a:t>Ex.: </a:t>
            </a:r>
            <a:r>
              <a:rPr lang="pt-BR" dirty="0" smtClean="0"/>
              <a:t>Em cada caso, calcule mmc(a; b).</a:t>
            </a:r>
          </a:p>
          <a:p>
            <a:pPr algn="just">
              <a:buNone/>
            </a:pPr>
            <a:r>
              <a:rPr lang="pt-BR" b="1" dirty="0" smtClean="0"/>
              <a:t> </a:t>
            </a:r>
            <a:endParaRPr lang="pt-BR" dirty="0" smtClean="0"/>
          </a:p>
          <a:p>
            <a:pPr algn="just">
              <a:buNone/>
            </a:pPr>
            <a:r>
              <a:rPr lang="pt-BR" dirty="0" smtClean="0"/>
              <a:t>                                              RESPOSTAS =&gt; </a:t>
            </a:r>
          </a:p>
          <a:p>
            <a:pPr>
              <a:buNone/>
            </a:pPr>
            <a:endParaRPr lang="pt-BR" dirty="0" smtClean="0"/>
          </a:p>
          <a:p>
            <a:pPr>
              <a:buNone/>
            </a:pPr>
            <a:endParaRPr lang="pt-BR" dirty="0" smtClean="0"/>
          </a:p>
          <a:p>
            <a:pPr>
              <a:buNone/>
            </a:pPr>
            <a:r>
              <a:rPr lang="pt-BR" dirty="0" smtClean="0"/>
              <a:t>  </a:t>
            </a:r>
          </a:p>
          <a:p>
            <a:pPr>
              <a:buFont typeface="Arial" pitchFamily="34" charset="0"/>
              <a:buChar char="•"/>
            </a:pPr>
            <a:r>
              <a:rPr lang="pt-BR" dirty="0" smtClean="0"/>
              <a:t> Devemos tomar por base as maiores potências cada número primo existente entre os números </a:t>
            </a:r>
            <a:r>
              <a:rPr lang="pt-BR" b="1" dirty="0" smtClean="0"/>
              <a:t>a</a:t>
            </a:r>
            <a:r>
              <a:rPr lang="pt-BR" dirty="0" smtClean="0"/>
              <a:t> e </a:t>
            </a:r>
            <a:r>
              <a:rPr lang="pt-BR" b="1" dirty="0" smtClean="0"/>
              <a:t>b</a:t>
            </a:r>
            <a:r>
              <a:rPr lang="pt-BR" dirty="0" smtClean="0"/>
              <a:t>.</a:t>
            </a:r>
          </a:p>
          <a:p>
            <a:pPr>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pic>
        <p:nvPicPr>
          <p:cNvPr id="2050" name="Picture 2"/>
          <p:cNvPicPr>
            <a:picLocks noChangeAspect="1" noChangeArrowheads="1"/>
          </p:cNvPicPr>
          <p:nvPr/>
        </p:nvPicPr>
        <p:blipFill>
          <a:blip r:embed="rId2"/>
          <a:srcRect l="38653" t="46250" r="44581" b="33571"/>
          <a:stretch>
            <a:fillRect/>
          </a:stretch>
        </p:blipFill>
        <p:spPr bwMode="auto">
          <a:xfrm>
            <a:off x="1528354" y="1606731"/>
            <a:ext cx="3204678" cy="2168435"/>
          </a:xfrm>
          <a:prstGeom prst="rect">
            <a:avLst/>
          </a:prstGeom>
          <a:noFill/>
          <a:ln w="9525">
            <a:noFill/>
            <a:miter lim="800000"/>
            <a:headEnd/>
            <a:tailEnd/>
          </a:ln>
        </p:spPr>
      </p:pic>
      <p:pic>
        <p:nvPicPr>
          <p:cNvPr id="2051" name="Picture 3"/>
          <p:cNvPicPr>
            <a:picLocks noChangeAspect="1" noChangeArrowheads="1"/>
          </p:cNvPicPr>
          <p:nvPr/>
        </p:nvPicPr>
        <p:blipFill>
          <a:blip r:embed="rId3"/>
          <a:srcRect l="38387" t="59911" r="46854" b="24196"/>
          <a:stretch>
            <a:fillRect/>
          </a:stretch>
        </p:blipFill>
        <p:spPr bwMode="auto">
          <a:xfrm>
            <a:off x="6962502" y="1567543"/>
            <a:ext cx="2912723" cy="1763485"/>
          </a:xfrm>
          <a:prstGeom prst="rect">
            <a:avLst/>
          </a:prstGeom>
          <a:noFill/>
          <a:ln w="9525">
            <a:noFill/>
            <a:miter lim="800000"/>
            <a:headEnd/>
            <a:tailEnd/>
          </a:ln>
        </p:spPr>
      </p:pic>
      <p:pic>
        <p:nvPicPr>
          <p:cNvPr id="2052" name="Picture 4"/>
          <p:cNvPicPr>
            <a:picLocks noChangeAspect="1" noChangeArrowheads="1"/>
          </p:cNvPicPr>
          <p:nvPr/>
        </p:nvPicPr>
        <p:blipFill>
          <a:blip r:embed="rId4"/>
          <a:srcRect l="38789" t="60089" r="46955" b="35804"/>
          <a:stretch>
            <a:fillRect/>
          </a:stretch>
        </p:blipFill>
        <p:spPr bwMode="auto">
          <a:xfrm>
            <a:off x="6962502" y="3265714"/>
            <a:ext cx="2899955" cy="469711"/>
          </a:xfrm>
          <a:prstGeom prst="rect">
            <a:avLst/>
          </a:prstGeom>
          <a:noFill/>
          <a:ln w="9525">
            <a:noFill/>
            <a:miter lim="800000"/>
            <a:headEnd/>
            <a:tailEnd/>
          </a:ln>
        </p:spPr>
      </p:pic>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068737"/>
          </a:xfrm>
        </p:spPr>
        <p:txBody>
          <a:bodyPr>
            <a:normAutofit fontScale="90000"/>
          </a:bodyPr>
          <a:lstStyle/>
          <a:p>
            <a:r>
              <a:rPr lang="pt-BR" dirty="0" smtClean="0"/>
              <a:t>Cálculo do mdc e do mmc: </a:t>
            </a:r>
            <a:r>
              <a:rPr lang="pt-BR" dirty="0" err="1" smtClean="0"/>
              <a:t>fatorando</a:t>
            </a:r>
            <a:r>
              <a:rPr lang="pt-BR" dirty="0" smtClean="0"/>
              <a:t> simultaneamente</a:t>
            </a:r>
            <a:endParaRPr lang="pt-BR" dirty="0"/>
          </a:p>
        </p:txBody>
      </p:sp>
      <p:sp>
        <p:nvSpPr>
          <p:cNvPr id="3" name="Espaço Reservado para Conteúdo 2"/>
          <p:cNvSpPr>
            <a:spLocks noGrp="1"/>
          </p:cNvSpPr>
          <p:nvPr>
            <p:ph idx="1"/>
          </p:nvPr>
        </p:nvSpPr>
        <p:spPr>
          <a:xfrm>
            <a:off x="1295401" y="2455817"/>
            <a:ext cx="9601196" cy="3581911"/>
          </a:xfrm>
        </p:spPr>
        <p:txBody>
          <a:bodyPr>
            <a:normAutofit lnSpcReduction="10000"/>
          </a:bodyPr>
          <a:lstStyle/>
          <a:p>
            <a:r>
              <a:rPr lang="pt-BR" b="1" dirty="0" smtClean="0"/>
              <a:t> </a:t>
            </a:r>
            <a:r>
              <a:rPr lang="pt-BR" sz="2000" b="1" dirty="0" smtClean="0"/>
              <a:t>Ex.: </a:t>
            </a:r>
            <a:r>
              <a:rPr lang="pt-BR" dirty="0" smtClean="0"/>
              <a:t>Calcule o mdc e o mmc de 980 e 1050.</a:t>
            </a:r>
          </a:p>
          <a:p>
            <a:pPr>
              <a:buFont typeface="Wingdings" pitchFamily="2" charset="2"/>
              <a:buChar char="ü"/>
            </a:pPr>
            <a:r>
              <a:rPr lang="pt-BR" dirty="0" smtClean="0"/>
              <a:t> </a:t>
            </a:r>
            <a:r>
              <a:rPr lang="pt-BR" b="1" dirty="0" smtClean="0"/>
              <a:t>Solução:</a:t>
            </a:r>
            <a:r>
              <a:rPr lang="pt-BR" dirty="0" smtClean="0"/>
              <a:t> Podemos utilizar o processo pratico para o calculo do mmc, mas em cada linha marcamos com um quadradinho o fator primo que divide os dois números simultaneamente.</a:t>
            </a:r>
          </a:p>
          <a:p>
            <a:r>
              <a:rPr lang="pt-BR" dirty="0" smtClean="0"/>
              <a:t>Considerando somente os fatores comuns obtemos </a:t>
            </a:r>
          </a:p>
          <a:p>
            <a:pPr>
              <a:buNone/>
            </a:pPr>
            <a:r>
              <a:rPr lang="pt-BR" b="1" dirty="0" smtClean="0"/>
              <a:t>mdc(980; 1050) = 2 . 5 . 7 = 70</a:t>
            </a:r>
            <a:r>
              <a:rPr lang="pt-BR" dirty="0" smtClean="0"/>
              <a:t> e </a:t>
            </a:r>
          </a:p>
          <a:p>
            <a:pPr>
              <a:buNone/>
            </a:pPr>
            <a:r>
              <a:rPr lang="pt-BR" dirty="0" smtClean="0"/>
              <a:t>considerando todos os fatores obtemos </a:t>
            </a:r>
          </a:p>
          <a:p>
            <a:pPr>
              <a:buNone/>
            </a:pPr>
            <a:r>
              <a:rPr lang="pt-BR" b="1" dirty="0" smtClean="0"/>
              <a:t>mmc(980; 1050) = 2² . 3 . 5² . 7² = 14700</a:t>
            </a:r>
            <a:r>
              <a:rPr lang="pt-BR" dirty="0" smtClean="0"/>
              <a:t>.</a:t>
            </a:r>
          </a:p>
          <a:p>
            <a:pPr>
              <a:buNone/>
            </a:pPr>
            <a:endParaRPr lang="pt-BR" dirty="0" smtClean="0"/>
          </a:p>
          <a:p>
            <a:endParaRPr lang="pt-BR" dirty="0"/>
          </a:p>
        </p:txBody>
      </p:sp>
      <p:pic>
        <p:nvPicPr>
          <p:cNvPr id="7" name="Picture 2"/>
          <p:cNvPicPr>
            <a:picLocks noChangeAspect="1" noChangeArrowheads="1"/>
          </p:cNvPicPr>
          <p:nvPr/>
        </p:nvPicPr>
        <p:blipFill>
          <a:blip r:embed="rId2"/>
          <a:srcRect l="52529" t="42673" r="37013" b="27053"/>
          <a:stretch>
            <a:fillRect/>
          </a:stretch>
        </p:blipFill>
        <p:spPr bwMode="auto">
          <a:xfrm>
            <a:off x="8516983" y="3846881"/>
            <a:ext cx="1371601" cy="2232217"/>
          </a:xfrm>
          <a:prstGeom prst="rect">
            <a:avLst/>
          </a:prstGeom>
          <a:noFill/>
          <a:ln w="9525">
            <a:noFill/>
            <a:miter lim="800000"/>
            <a:headEnd/>
            <a:tailEnd/>
          </a:ln>
        </p:spPr>
      </p:pic>
    </p:spTree>
    <p:extLst>
      <p:ext uri="{BB962C8B-B14F-4D97-AF65-F5344CB8AC3E}">
        <p14:creationId xmlns:p14="http://schemas.microsoft.com/office/powerpoint/2010/main" xmlns="" val="3713192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pt-BR" b="1" dirty="0" smtClean="0"/>
              <a:t> Observação: </a:t>
            </a:r>
            <a:r>
              <a:rPr lang="pt-BR" dirty="0" smtClean="0"/>
              <a:t>Também e importante observar que para o calculo do mdc ou do mmc não existe a obrigatoriedade de dividir apenas por números primos e nem a necessidade de considerar os números primos em ordem crescente.</a:t>
            </a:r>
          </a:p>
          <a:p>
            <a:pPr algn="just">
              <a:buNone/>
            </a:pPr>
            <a:r>
              <a:rPr lang="pt-BR" dirty="0" smtClean="0"/>
              <a:t>    Considerando números compostos, ou números primos maiores, o processo pode ser facilitado ou acelerado.</a:t>
            </a:r>
            <a:endParaRPr lang="pt-BR" b="1" dirty="0" smtClean="0"/>
          </a:p>
          <a:p>
            <a:pPr algn="just">
              <a:buFont typeface="Wingdings" panose="05000000000000000000" pitchFamily="2" charset="2"/>
              <a:buChar char="Ø"/>
            </a:pPr>
            <a:r>
              <a:rPr lang="pt-BR" dirty="0" smtClean="0"/>
              <a:t> </a:t>
            </a:r>
            <a:r>
              <a:rPr lang="pt-BR" b="1" dirty="0" smtClean="0"/>
              <a:t>Ex.: </a:t>
            </a:r>
            <a:r>
              <a:rPr lang="pt-BR" dirty="0" smtClean="0"/>
              <a:t>Calcule o mdc(6930; 9750).</a:t>
            </a:r>
          </a:p>
          <a:p>
            <a:r>
              <a:rPr lang="pt-BR" dirty="0" smtClean="0"/>
              <a:t> </a:t>
            </a:r>
            <a:r>
              <a:rPr lang="pt-BR" b="1" dirty="0" smtClean="0"/>
              <a:t>Solução: </a:t>
            </a:r>
            <a:r>
              <a:rPr lang="pt-BR" dirty="0" smtClean="0"/>
              <a:t>Como 13 e 231 não primos entre si, não e </a:t>
            </a:r>
          </a:p>
          <a:p>
            <a:pPr>
              <a:buNone/>
            </a:pPr>
            <a:r>
              <a:rPr lang="pt-BR" dirty="0" smtClean="0"/>
              <a:t>    necessário continuar, pois não obteremos mais fatores </a:t>
            </a:r>
          </a:p>
          <a:p>
            <a:pPr>
              <a:buNone/>
            </a:pPr>
            <a:r>
              <a:rPr lang="pt-BR" dirty="0" smtClean="0"/>
              <a:t>    em comum. Da multiplicando os números marcados </a:t>
            </a:r>
          </a:p>
          <a:p>
            <a:pPr>
              <a:buNone/>
            </a:pPr>
            <a:r>
              <a:rPr lang="pt-BR" dirty="0" smtClean="0"/>
              <a:t>    obtemos </a:t>
            </a:r>
            <a:r>
              <a:rPr lang="pt-BR" b="1" dirty="0" smtClean="0"/>
              <a:t>mdc(6930; 9750) = 10 . 3 = 30</a:t>
            </a:r>
            <a:r>
              <a:rPr lang="pt-BR" dirty="0" smtClean="0"/>
              <a:t>.</a:t>
            </a:r>
          </a:p>
          <a:p>
            <a:pPr algn="just">
              <a:buNone/>
            </a:pPr>
            <a:endParaRPr lang="pt-BR" sz="2000" dirty="0" smtClean="0"/>
          </a:p>
          <a:p>
            <a:pPr marL="0" indent="0" algn="just">
              <a:buNone/>
            </a:pPr>
            <a:endParaRPr lang="pt-BR" sz="2000" dirty="0"/>
          </a:p>
        </p:txBody>
      </p:sp>
      <p:pic>
        <p:nvPicPr>
          <p:cNvPr id="4098" name="Picture 2"/>
          <p:cNvPicPr>
            <a:picLocks noChangeAspect="1" noChangeArrowheads="1"/>
          </p:cNvPicPr>
          <p:nvPr/>
        </p:nvPicPr>
        <p:blipFill>
          <a:blip r:embed="rId2"/>
          <a:srcRect l="52006" t="34464" r="37352" b="47500"/>
          <a:stretch>
            <a:fillRect/>
          </a:stretch>
        </p:blipFill>
        <p:spPr bwMode="auto">
          <a:xfrm>
            <a:off x="8425543" y="3749039"/>
            <a:ext cx="2015301" cy="1920240"/>
          </a:xfrm>
          <a:prstGeom prst="rect">
            <a:avLst/>
          </a:prstGeom>
          <a:noFill/>
          <a:ln w="9525">
            <a:noFill/>
            <a:miter lim="800000"/>
            <a:headEnd/>
            <a:tailEnd/>
          </a:ln>
        </p:spPr>
      </p:pic>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pt-BR" b="1" dirty="0" smtClean="0"/>
              <a:t> ATENÇÃO!!!</a:t>
            </a:r>
          </a:p>
          <a:p>
            <a:pPr algn="just">
              <a:buNone/>
            </a:pPr>
            <a:r>
              <a:rPr lang="pt-BR" sz="2000" b="1" dirty="0" smtClean="0"/>
              <a:t>    </a:t>
            </a:r>
            <a:r>
              <a:rPr lang="pt-BR" sz="2000" dirty="0" smtClean="0"/>
              <a:t>Procure dá uma olhada nos Problemas de Aplicação na página 82 da Apostila Encontros de Aritmética e assistir o vídeo 10 do canal do PIC no </a:t>
            </a:r>
            <a:r>
              <a:rPr lang="pt-BR" sz="2000" dirty="0" err="1" smtClean="0"/>
              <a:t>you</a:t>
            </a:r>
            <a:r>
              <a:rPr lang="pt-BR" sz="2000" dirty="0" smtClean="0"/>
              <a:t> </a:t>
            </a:r>
            <a:r>
              <a:rPr lang="pt-BR" sz="2000" dirty="0" err="1" smtClean="0"/>
              <a:t>tube</a:t>
            </a:r>
            <a:r>
              <a:rPr lang="pt-BR" sz="2000" dirty="0" smtClean="0"/>
              <a:t>.</a:t>
            </a:r>
          </a:p>
          <a:p>
            <a:pPr algn="just">
              <a:buNone/>
            </a:pPr>
            <a:r>
              <a:rPr lang="pt-BR" sz="2000" dirty="0" smtClean="0"/>
              <a:t> </a:t>
            </a:r>
          </a:p>
          <a:p>
            <a:pPr marL="0" indent="0" algn="just">
              <a:buNone/>
            </a:pPr>
            <a:endParaRPr lang="pt-BR" sz="2000" dirty="0"/>
          </a:p>
        </p:txBody>
      </p:sp>
      <p:pic>
        <p:nvPicPr>
          <p:cNvPr id="5122" name="Picture 2" descr="Image result for mensagem de perseverança"/>
          <p:cNvPicPr>
            <a:picLocks noChangeAspect="1" noChangeArrowheads="1"/>
          </p:cNvPicPr>
          <p:nvPr/>
        </p:nvPicPr>
        <p:blipFill>
          <a:blip r:embed="rId2"/>
          <a:srcRect/>
          <a:stretch>
            <a:fillRect/>
          </a:stretch>
        </p:blipFill>
        <p:spPr bwMode="auto">
          <a:xfrm>
            <a:off x="1592488" y="2508068"/>
            <a:ext cx="5629275" cy="3486151"/>
          </a:xfrm>
          <a:prstGeom prst="rect">
            <a:avLst/>
          </a:prstGeom>
          <a:noFill/>
        </p:spPr>
      </p:pic>
      <p:pic>
        <p:nvPicPr>
          <p:cNvPr id="5124" name="Picture 4" descr="Image result for ate a proxima"/>
          <p:cNvPicPr>
            <a:picLocks noChangeAspect="1" noChangeArrowheads="1"/>
          </p:cNvPicPr>
          <p:nvPr/>
        </p:nvPicPr>
        <p:blipFill>
          <a:blip r:embed="rId3"/>
          <a:srcRect l="9001" t="4393" r="5661" b="552"/>
          <a:stretch>
            <a:fillRect/>
          </a:stretch>
        </p:blipFill>
        <p:spPr bwMode="auto">
          <a:xfrm>
            <a:off x="7380514" y="2511293"/>
            <a:ext cx="4088674" cy="3471496"/>
          </a:xfrm>
          <a:prstGeom prst="rect">
            <a:avLst/>
          </a:prstGeom>
          <a:noFill/>
        </p:spPr>
      </p:pic>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900" dirty="0" smtClean="0"/>
              <a:t>Fatoração</a:t>
            </a:r>
            <a:r>
              <a:rPr lang="pt-BR" dirty="0"/>
              <a:t/>
            </a:r>
            <a:br>
              <a:rPr lang="pt-BR" dirty="0"/>
            </a:br>
            <a:endParaRPr lang="pt-BR" dirty="0"/>
          </a:p>
        </p:txBody>
      </p:sp>
      <p:sp>
        <p:nvSpPr>
          <p:cNvPr id="3" name="Espaço Reservado para Conteúdo 2"/>
          <p:cNvSpPr>
            <a:spLocks noGrp="1"/>
          </p:cNvSpPr>
          <p:nvPr>
            <p:ph idx="1"/>
          </p:nvPr>
        </p:nvSpPr>
        <p:spPr>
          <a:xfrm>
            <a:off x="1295401" y="2556931"/>
            <a:ext cx="9601196" cy="3480797"/>
          </a:xfrm>
        </p:spPr>
        <p:txBody>
          <a:bodyPr>
            <a:normAutofit/>
          </a:bodyPr>
          <a:lstStyle/>
          <a:p>
            <a:r>
              <a:rPr lang="pt-BR" b="1" dirty="0" smtClean="0"/>
              <a:t> </a:t>
            </a:r>
            <a:r>
              <a:rPr lang="pt-BR" b="1" dirty="0" err="1" smtClean="0"/>
              <a:t>Fatorar</a:t>
            </a:r>
            <a:r>
              <a:rPr lang="pt-BR" dirty="0" smtClean="0"/>
              <a:t> é o mesmo que decompor o </a:t>
            </a:r>
            <a:r>
              <a:rPr lang="pt-BR" b="1" dirty="0" smtClean="0"/>
              <a:t>número</a:t>
            </a:r>
            <a:r>
              <a:rPr lang="pt-BR" dirty="0" smtClean="0"/>
              <a:t> em fatores primos, isto é, escrever um </a:t>
            </a:r>
            <a:r>
              <a:rPr lang="pt-BR" b="1" dirty="0" smtClean="0"/>
              <a:t>número</a:t>
            </a:r>
            <a:r>
              <a:rPr lang="pt-BR" dirty="0" smtClean="0"/>
              <a:t> através da multiplicação de números primos.</a:t>
            </a:r>
          </a:p>
          <a:p>
            <a:r>
              <a:rPr lang="pt-BR" dirty="0" smtClean="0"/>
              <a:t> </a:t>
            </a:r>
            <a:r>
              <a:rPr lang="pt-BR" b="1" dirty="0" smtClean="0"/>
              <a:t>Ex.: </a:t>
            </a:r>
            <a:r>
              <a:rPr lang="pt-BR" dirty="0" smtClean="0"/>
              <a:t>Escreva o numero 1820 como um produto de números primos. </a:t>
            </a:r>
          </a:p>
          <a:p>
            <a:pPr>
              <a:buNone/>
            </a:pPr>
            <a:r>
              <a:rPr lang="pt-BR" dirty="0" smtClean="0"/>
              <a:t>                                        1820 = 2². 5 . 7 . 13.</a:t>
            </a:r>
          </a:p>
          <a:p>
            <a:pPr algn="just">
              <a:buNone/>
            </a:pPr>
            <a:endParaRPr lang="pt-BR" b="1" dirty="0" smtClean="0"/>
          </a:p>
          <a:p>
            <a:pPr marL="0" indent="0">
              <a:buNone/>
            </a:pPr>
            <a:endParaRPr lang="pt-BR" sz="2000" dirty="0" smtClean="0"/>
          </a:p>
          <a:p>
            <a:pPr marL="0" indent="0">
              <a:buNone/>
            </a:pPr>
            <a:endParaRPr lang="pt-BR" sz="2000" dirty="0" smtClean="0"/>
          </a:p>
          <a:p>
            <a:endParaRPr lang="pt-BR" dirty="0" smtClean="0"/>
          </a:p>
          <a:p>
            <a:endParaRPr lang="pt-BR" dirty="0"/>
          </a:p>
          <a:p>
            <a:endParaRPr lang="pt-BR" dirty="0" smtClean="0"/>
          </a:p>
          <a:p>
            <a:endParaRPr lang="pt-BR" dirty="0"/>
          </a:p>
        </p:txBody>
      </p:sp>
      <p:pic>
        <p:nvPicPr>
          <p:cNvPr id="6" name="Picture 2"/>
          <p:cNvPicPr>
            <a:picLocks noChangeAspect="1" noChangeArrowheads="1"/>
          </p:cNvPicPr>
          <p:nvPr/>
        </p:nvPicPr>
        <p:blipFill>
          <a:blip r:embed="rId2"/>
          <a:srcRect l="53658" t="45129" r="38955" b="32348"/>
          <a:stretch>
            <a:fillRect/>
          </a:stretch>
        </p:blipFill>
        <p:spPr bwMode="auto">
          <a:xfrm>
            <a:off x="2338252" y="3788229"/>
            <a:ext cx="1397726" cy="2396100"/>
          </a:xfrm>
          <a:prstGeom prst="rect">
            <a:avLst/>
          </a:prstGeom>
          <a:noFill/>
          <a:ln w="9525">
            <a:noFill/>
            <a:miter lim="800000"/>
            <a:headEnd/>
            <a:tailEnd/>
          </a:ln>
        </p:spPr>
      </p:pic>
    </p:spTree>
    <p:extLst>
      <p:ext uri="{BB962C8B-B14F-4D97-AF65-F5344CB8AC3E}">
        <p14:creationId xmlns:p14="http://schemas.microsoft.com/office/powerpoint/2010/main" xmlns="" val="3713192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pt-BR" sz="2000" dirty="0" smtClean="0"/>
              <a:t>  </a:t>
            </a:r>
            <a:r>
              <a:rPr lang="pt-BR" sz="3200" b="1" dirty="0" smtClean="0"/>
              <a:t>Propriedade: </a:t>
            </a:r>
            <a:r>
              <a:rPr lang="pt-BR" dirty="0" smtClean="0"/>
              <a:t>Um número primo </a:t>
            </a:r>
            <a:r>
              <a:rPr lang="pt-BR" b="1" dirty="0" smtClean="0"/>
              <a:t>p</a:t>
            </a:r>
            <a:r>
              <a:rPr lang="pt-BR" dirty="0" smtClean="0"/>
              <a:t> divide um certo numero natural </a:t>
            </a:r>
            <a:r>
              <a:rPr lang="pt-BR" b="1" dirty="0" smtClean="0"/>
              <a:t>a</a:t>
            </a:r>
            <a:r>
              <a:rPr lang="pt-BR" dirty="0" smtClean="0"/>
              <a:t> somente quando </a:t>
            </a:r>
            <a:r>
              <a:rPr lang="pt-BR" b="1" dirty="0" smtClean="0"/>
              <a:t>p</a:t>
            </a:r>
            <a:r>
              <a:rPr lang="pt-BR" dirty="0" smtClean="0"/>
              <a:t> </a:t>
            </a:r>
            <a:r>
              <a:rPr lang="pt-BR" dirty="0" smtClean="0"/>
              <a:t>é </a:t>
            </a:r>
            <a:r>
              <a:rPr lang="pt-BR" dirty="0" smtClean="0"/>
              <a:t>um dos fatores primos que aparece na fatoração de </a:t>
            </a:r>
            <a:r>
              <a:rPr lang="pt-BR" b="1" dirty="0" smtClean="0"/>
              <a:t>a</a:t>
            </a:r>
            <a:r>
              <a:rPr lang="pt-BR" dirty="0" smtClean="0"/>
              <a:t>.</a:t>
            </a:r>
          </a:p>
          <a:p>
            <a:pPr>
              <a:buFont typeface="Wingdings" pitchFamily="2" charset="2"/>
              <a:buChar char="Ø"/>
            </a:pPr>
            <a:r>
              <a:rPr lang="pt-BR" b="1" dirty="0" smtClean="0"/>
              <a:t> Ex.:</a:t>
            </a:r>
            <a:r>
              <a:rPr lang="pt-BR" dirty="0" smtClean="0"/>
              <a:t> a = 2 . 7³ . 13</a:t>
            </a:r>
            <a:r>
              <a:rPr lang="pt-BR" baseline="30000" dirty="0" smtClean="0"/>
              <a:t>5</a:t>
            </a:r>
            <a:r>
              <a:rPr lang="pt-BR" dirty="0" smtClean="0"/>
              <a:t>, vemos que apenas 2, 7 e 13 são os divisores primos de </a:t>
            </a:r>
            <a:r>
              <a:rPr lang="pt-BR" b="1" dirty="0" smtClean="0"/>
              <a:t>a</a:t>
            </a:r>
            <a:r>
              <a:rPr lang="pt-BR" dirty="0" smtClean="0"/>
              <a:t>. </a:t>
            </a:r>
            <a:r>
              <a:rPr lang="pt-BR" dirty="0" smtClean="0"/>
              <a:t>Além disso</a:t>
            </a:r>
            <a:r>
              <a:rPr lang="pt-BR" dirty="0" smtClean="0"/>
              <a:t>, por exemplo, os números primos 3, 5 e 11 não são divisores de </a:t>
            </a:r>
            <a:r>
              <a:rPr lang="pt-BR" b="1" dirty="0" smtClean="0"/>
              <a:t>a</a:t>
            </a:r>
            <a:r>
              <a:rPr lang="pt-BR" dirty="0" smtClean="0"/>
              <a:t>, pois eles não aparecem na fatoração de </a:t>
            </a:r>
            <a:r>
              <a:rPr lang="pt-BR" b="1" dirty="0" smtClean="0"/>
              <a:t>a</a:t>
            </a:r>
            <a:r>
              <a:rPr lang="pt-BR" dirty="0" smtClean="0"/>
              <a:t>.</a:t>
            </a:r>
          </a:p>
          <a:p>
            <a:pPr>
              <a:buFont typeface="Wingdings" pitchFamily="2" charset="2"/>
              <a:buChar char="v"/>
            </a:pPr>
            <a:r>
              <a:rPr lang="pt-BR" dirty="0" smtClean="0"/>
              <a:t> </a:t>
            </a:r>
            <a:r>
              <a:rPr lang="pt-BR" b="1" dirty="0" smtClean="0"/>
              <a:t>Exercícios:</a:t>
            </a:r>
          </a:p>
          <a:p>
            <a:pPr>
              <a:buNone/>
            </a:pPr>
            <a:r>
              <a:rPr lang="pt-BR" dirty="0" smtClean="0"/>
              <a:t>                                                     </a:t>
            </a:r>
            <a:r>
              <a:rPr lang="pt-BR" sz="2000" dirty="0" smtClean="0"/>
              <a:t>=&gt;</a:t>
            </a:r>
            <a:r>
              <a:rPr lang="pt-BR" dirty="0" smtClean="0"/>
              <a:t> </a:t>
            </a:r>
            <a:r>
              <a:rPr lang="pt-BR" sz="1800" dirty="0" smtClean="0"/>
              <a:t>Sim, já que 2 é um dos fatores de decomposição.</a:t>
            </a:r>
          </a:p>
          <a:p>
            <a:r>
              <a:rPr lang="pt-BR" sz="2000" b="1" dirty="0" smtClean="0"/>
              <a:t>                                                            </a:t>
            </a:r>
            <a:r>
              <a:rPr lang="pt-BR" sz="2000" dirty="0" smtClean="0"/>
              <a:t>=&gt; </a:t>
            </a:r>
            <a:r>
              <a:rPr lang="pt-BR" sz="1800" dirty="0" smtClean="0"/>
              <a:t>Não, já que 5 não é um dos fatores de decomposição.</a:t>
            </a:r>
          </a:p>
          <a:p>
            <a:r>
              <a:rPr lang="pt-BR" sz="1800" b="1" dirty="0" smtClean="0"/>
              <a:t>                                                                   </a:t>
            </a:r>
            <a:r>
              <a:rPr lang="pt-BR" sz="1800" dirty="0" smtClean="0"/>
              <a:t>=&gt; Sim, já que 8 = 2³ é um dos fatores de decomposição. </a:t>
            </a:r>
          </a:p>
          <a:p>
            <a:r>
              <a:rPr lang="pt-BR" sz="1800" dirty="0" smtClean="0"/>
              <a:t>                                                                  =&gt; Não, já que 9 = 3x3, e só existe um 3 na decomposição.</a:t>
            </a:r>
          </a:p>
          <a:p>
            <a:endParaRPr lang="pt-BR" sz="1800" b="1" dirty="0" smtClean="0"/>
          </a:p>
          <a:p>
            <a:endParaRPr lang="pt-BR" sz="1800" dirty="0" smtClean="0"/>
          </a:p>
        </p:txBody>
      </p:sp>
      <p:pic>
        <p:nvPicPr>
          <p:cNvPr id="2050" name="Picture 2"/>
          <p:cNvPicPr>
            <a:picLocks noChangeAspect="1" noChangeArrowheads="1"/>
          </p:cNvPicPr>
          <p:nvPr/>
        </p:nvPicPr>
        <p:blipFill>
          <a:blip r:embed="rId2"/>
          <a:srcRect l="39155" t="33036" r="40364" b="46250"/>
          <a:stretch>
            <a:fillRect/>
          </a:stretch>
        </p:blipFill>
        <p:spPr bwMode="auto">
          <a:xfrm>
            <a:off x="1116105" y="3644923"/>
            <a:ext cx="4232367" cy="1814584"/>
          </a:xfrm>
          <a:prstGeom prst="rect">
            <a:avLst/>
          </a:prstGeom>
          <a:noFill/>
          <a:ln w="9525">
            <a:noFill/>
            <a:miter lim="800000"/>
            <a:headEnd/>
            <a:tailEnd/>
          </a:ln>
        </p:spPr>
      </p:pic>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4949593"/>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buFont typeface="Wingdings" pitchFamily="2" charset="2"/>
              <a:buChar char="ü"/>
            </a:pPr>
            <a:r>
              <a:rPr lang="pt-BR" dirty="0" smtClean="0"/>
              <a:t>Liste todos os divisores positivos de a = 2³ . 5².</a:t>
            </a:r>
          </a:p>
          <a:p>
            <a:r>
              <a:rPr lang="pt-BR" b="1" dirty="0" smtClean="0"/>
              <a:t>Solução</a:t>
            </a:r>
            <a:r>
              <a:rPr lang="pt-BR" dirty="0" smtClean="0"/>
              <a:t>. Se </a:t>
            </a:r>
            <a:r>
              <a:rPr lang="pt-BR" b="1" dirty="0" smtClean="0"/>
              <a:t>d</a:t>
            </a:r>
            <a:r>
              <a:rPr lang="pt-BR" dirty="0" smtClean="0"/>
              <a:t> e um divisor de </a:t>
            </a:r>
            <a:r>
              <a:rPr lang="pt-BR" b="1" dirty="0" smtClean="0"/>
              <a:t>a</a:t>
            </a:r>
            <a:r>
              <a:rPr lang="pt-BR" dirty="0" smtClean="0"/>
              <a:t>, então os únicos fatores primos de </a:t>
            </a:r>
            <a:r>
              <a:rPr lang="pt-BR" b="1" dirty="0" smtClean="0"/>
              <a:t>d</a:t>
            </a:r>
            <a:r>
              <a:rPr lang="pt-BR" dirty="0" smtClean="0"/>
              <a:t> são</a:t>
            </a:r>
          </a:p>
          <a:p>
            <a:pPr>
              <a:buNone/>
            </a:pPr>
            <a:r>
              <a:rPr lang="pt-BR" dirty="0" smtClean="0"/>
              <a:t>2 e 5. Deste modo </a:t>
            </a:r>
            <a:r>
              <a:rPr lang="pt-BR" b="1" dirty="0" smtClean="0"/>
              <a:t>d = 2</a:t>
            </a:r>
            <a:r>
              <a:rPr lang="pt-BR" b="1" baseline="30000" dirty="0" smtClean="0"/>
              <a:t>x</a:t>
            </a:r>
            <a:r>
              <a:rPr lang="pt-BR" b="1" dirty="0" smtClean="0"/>
              <a:t> . 5</a:t>
            </a:r>
            <a:r>
              <a:rPr lang="pt-BR" b="1" baseline="30000" dirty="0" smtClean="0"/>
              <a:t>y</a:t>
            </a:r>
            <a:r>
              <a:rPr lang="pt-BR" dirty="0" smtClean="0"/>
              <a:t>. </a:t>
            </a:r>
          </a:p>
          <a:p>
            <a:r>
              <a:rPr lang="pt-BR" dirty="0" smtClean="0"/>
              <a:t>Logo x³ e y². Portanto, x </a:t>
            </a:r>
            <a:r>
              <a:rPr lang="el-GR" dirty="0" smtClean="0">
                <a:latin typeface="Times New Roman"/>
                <a:cs typeface="Times New Roman"/>
              </a:rPr>
              <a:t>ϵ </a:t>
            </a:r>
            <a:r>
              <a:rPr lang="pt-BR" dirty="0" smtClean="0"/>
              <a:t>{0; 1; 2; 3} e y </a:t>
            </a:r>
            <a:r>
              <a:rPr lang="el-GR" dirty="0" smtClean="0">
                <a:latin typeface="Times New Roman"/>
                <a:cs typeface="Times New Roman"/>
              </a:rPr>
              <a:t>ϵ </a:t>
            </a:r>
            <a:r>
              <a:rPr lang="pt-BR" dirty="0" smtClean="0"/>
              <a:t>{0; 1; 2}. Fazendo todas as possibilidades, listamos todos os divisores de a, que são:</a:t>
            </a:r>
          </a:p>
          <a:p>
            <a:pPr>
              <a:buNone/>
            </a:pPr>
            <a:r>
              <a:rPr lang="pt-BR" sz="1800" b="1" dirty="0" smtClean="0"/>
              <a:t> </a:t>
            </a:r>
            <a:r>
              <a:rPr lang="pt-BR" sz="1800" dirty="0" smtClean="0"/>
              <a:t>Observe que como existem 4 possibilidades</a:t>
            </a:r>
          </a:p>
          <a:p>
            <a:pPr>
              <a:buNone/>
            </a:pPr>
            <a:r>
              <a:rPr lang="pt-BR" sz="1800" dirty="0" smtClean="0"/>
              <a:t>para </a:t>
            </a:r>
            <a:r>
              <a:rPr lang="pt-BR" sz="1800" b="1" dirty="0" smtClean="0"/>
              <a:t>x</a:t>
            </a:r>
            <a:r>
              <a:rPr lang="pt-BR" sz="1800" dirty="0" smtClean="0"/>
              <a:t> e existem 3 possibilidades para </a:t>
            </a:r>
            <a:r>
              <a:rPr lang="pt-BR" sz="1800" b="1" dirty="0" smtClean="0"/>
              <a:t>y</a:t>
            </a:r>
            <a:r>
              <a:rPr lang="pt-BR" sz="1800" dirty="0" smtClean="0"/>
              <a:t>, o </a:t>
            </a:r>
          </a:p>
          <a:p>
            <a:pPr>
              <a:buNone/>
            </a:pPr>
            <a:r>
              <a:rPr lang="pt-BR" sz="1800" dirty="0" smtClean="0"/>
              <a:t>número </a:t>
            </a:r>
            <a:r>
              <a:rPr lang="pt-BR" sz="1800" b="1" dirty="0" smtClean="0"/>
              <a:t>a</a:t>
            </a:r>
            <a:r>
              <a:rPr lang="pt-BR" sz="1800" dirty="0" smtClean="0"/>
              <a:t> possui </a:t>
            </a:r>
            <a:r>
              <a:rPr lang="pt-BR" sz="1800" b="1" dirty="0" smtClean="0"/>
              <a:t>4 . 3 = 12 divisores.</a:t>
            </a:r>
          </a:p>
          <a:p>
            <a:pPr algn="ctr">
              <a:buNone/>
            </a:pPr>
            <a:endParaRPr lang="pt-BR" sz="3200" dirty="0" smtClean="0"/>
          </a:p>
          <a:p>
            <a:pPr algn="ctr">
              <a:buNone/>
            </a:pPr>
            <a:endParaRPr lang="pt-BR" sz="3200" dirty="0" smtClean="0"/>
          </a:p>
          <a:p>
            <a:pPr marL="0" indent="0" algn="just">
              <a:buNone/>
            </a:pPr>
            <a:r>
              <a:rPr lang="pt-BR" sz="3200" dirty="0" smtClean="0"/>
              <a:t> </a:t>
            </a:r>
            <a:endParaRPr lang="pt-BR" sz="3200" dirty="0"/>
          </a:p>
        </p:txBody>
      </p:sp>
      <p:pic>
        <p:nvPicPr>
          <p:cNvPr id="3074" name="Picture 2"/>
          <p:cNvPicPr>
            <a:picLocks noChangeAspect="1" noChangeArrowheads="1"/>
          </p:cNvPicPr>
          <p:nvPr/>
        </p:nvPicPr>
        <p:blipFill>
          <a:blip r:embed="rId2"/>
          <a:srcRect l="44576" t="21964" r="34692" b="51289"/>
          <a:stretch>
            <a:fillRect/>
          </a:stretch>
        </p:blipFill>
        <p:spPr bwMode="auto">
          <a:xfrm>
            <a:off x="5416095" y="3294008"/>
            <a:ext cx="2947976" cy="2699923"/>
          </a:xfrm>
          <a:prstGeom prst="rect">
            <a:avLst/>
          </a:prstGeom>
          <a:noFill/>
          <a:ln w="9525">
            <a:noFill/>
            <a:miter lim="800000"/>
            <a:headEnd/>
            <a:tailEnd/>
          </a:ln>
        </p:spPr>
      </p:pic>
      <p:pic>
        <p:nvPicPr>
          <p:cNvPr id="5" name="Picture 2"/>
          <p:cNvPicPr>
            <a:picLocks noChangeAspect="1" noChangeArrowheads="1"/>
          </p:cNvPicPr>
          <p:nvPr/>
        </p:nvPicPr>
        <p:blipFill>
          <a:blip r:embed="rId2"/>
          <a:srcRect l="44576" t="48259" r="34041" b="25000"/>
          <a:stretch>
            <a:fillRect/>
          </a:stretch>
        </p:blipFill>
        <p:spPr bwMode="auto">
          <a:xfrm>
            <a:off x="8339354" y="3290302"/>
            <a:ext cx="3189437" cy="2582091"/>
          </a:xfrm>
          <a:prstGeom prst="rect">
            <a:avLst/>
          </a:prstGeom>
          <a:noFill/>
          <a:ln w="9525">
            <a:noFill/>
            <a:miter lim="800000"/>
            <a:headEnd/>
            <a:tailEnd/>
          </a:ln>
        </p:spPr>
      </p:pic>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Wingdings" pitchFamily="2" charset="2"/>
              <a:buChar char="v"/>
            </a:pPr>
            <a:r>
              <a:rPr lang="pt-BR" b="1" dirty="0" smtClean="0"/>
              <a:t>Exercícios: </a:t>
            </a:r>
            <a:r>
              <a:rPr lang="pt-BR" dirty="0" smtClean="0"/>
              <a:t>Em cada caso determine a quantidade de divisores e liste todos os divisores dos números dados.</a:t>
            </a:r>
          </a:p>
          <a:p>
            <a:pPr>
              <a:buFont typeface="Wingdings" pitchFamily="2" charset="2"/>
              <a:buChar char="ü"/>
            </a:pPr>
            <a:r>
              <a:rPr lang="pt-BR" dirty="0" smtClean="0"/>
              <a:t> 3 . 7²</a:t>
            </a:r>
          </a:p>
          <a:p>
            <a:pPr>
              <a:buFont typeface="Wingdings" pitchFamily="2" charset="2"/>
              <a:buChar char="ü"/>
            </a:pPr>
            <a:r>
              <a:rPr lang="pt-BR" dirty="0" smtClean="0"/>
              <a:t> 2³ . 3² </a:t>
            </a:r>
          </a:p>
          <a:p>
            <a:pPr>
              <a:buFont typeface="Wingdings" pitchFamily="2" charset="2"/>
              <a:buChar char="ü"/>
            </a:pPr>
            <a:r>
              <a:rPr lang="pt-BR" dirty="0" smtClean="0"/>
              <a:t> 2 . 6²</a:t>
            </a:r>
          </a:p>
          <a:p>
            <a:pPr>
              <a:buFont typeface="Wingdings" pitchFamily="2" charset="2"/>
              <a:buChar char="ü"/>
            </a:pPr>
            <a:r>
              <a:rPr lang="pt-BR" dirty="0" smtClean="0"/>
              <a:t> 2 . 3 . 5² </a:t>
            </a:r>
          </a:p>
          <a:p>
            <a:pPr>
              <a:buFont typeface="Wingdings" pitchFamily="2" charset="2"/>
              <a:buChar char="ü"/>
            </a:pPr>
            <a:r>
              <a:rPr lang="pt-BR" dirty="0" smtClean="0"/>
              <a:t> 71² . 113</a:t>
            </a:r>
          </a:p>
          <a:p>
            <a:pPr algn="just">
              <a:buNone/>
            </a:pPr>
            <a:endParaRPr lang="pt-BR" dirty="0" smtClean="0"/>
          </a:p>
          <a:p>
            <a:pPr algn="just">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068737"/>
          </a:xfrm>
        </p:spPr>
        <p:txBody>
          <a:bodyPr>
            <a:normAutofit fontScale="90000"/>
          </a:bodyPr>
          <a:lstStyle/>
          <a:p>
            <a:r>
              <a:rPr lang="pt-BR" sz="4900" dirty="0" smtClean="0"/>
              <a:t>Máximo Divisor Comum</a:t>
            </a:r>
            <a:r>
              <a:rPr lang="pt-BR" dirty="0"/>
              <a:t/>
            </a:r>
            <a:br>
              <a:rPr lang="pt-BR" dirty="0"/>
            </a:br>
            <a:endParaRPr lang="pt-BR" dirty="0"/>
          </a:p>
        </p:txBody>
      </p:sp>
      <p:sp>
        <p:nvSpPr>
          <p:cNvPr id="3" name="Espaço Reservado para Conteúdo 2"/>
          <p:cNvSpPr>
            <a:spLocks noGrp="1"/>
          </p:cNvSpPr>
          <p:nvPr>
            <p:ph idx="1"/>
          </p:nvPr>
        </p:nvSpPr>
        <p:spPr>
          <a:xfrm>
            <a:off x="1295401" y="2455817"/>
            <a:ext cx="9601196" cy="3581911"/>
          </a:xfrm>
        </p:spPr>
        <p:txBody>
          <a:bodyPr>
            <a:normAutofit/>
          </a:bodyPr>
          <a:lstStyle/>
          <a:p>
            <a:pPr algn="just"/>
            <a:r>
              <a:rPr lang="pt-BR" b="1" dirty="0" smtClean="0"/>
              <a:t> </a:t>
            </a:r>
            <a:r>
              <a:rPr lang="pt-BR" sz="2000" b="1" dirty="0" smtClean="0"/>
              <a:t>Ex.: </a:t>
            </a:r>
            <a:r>
              <a:rPr lang="pt-BR" sz="2000" dirty="0" smtClean="0"/>
              <a:t>Dois rolos de arame, um de 210 metros e outro de 330 metros, devem ser cortados em pedaços de mesmo comprimento. De que modo isto pode ser feito se desejamos que cada um destes pedaços tenha o maior comprimento possível?</a:t>
            </a:r>
          </a:p>
          <a:p>
            <a:pPr algn="just">
              <a:buFont typeface="Wingdings" pitchFamily="2" charset="2"/>
              <a:buChar char="ü"/>
            </a:pPr>
            <a:r>
              <a:rPr lang="pt-BR" sz="2000" b="1" dirty="0" smtClean="0"/>
              <a:t> Solução: </a:t>
            </a:r>
            <a:r>
              <a:rPr lang="pt-BR" sz="2000" dirty="0" smtClean="0"/>
              <a:t>Primeiramente pode-se discutir algumas possibilidades. </a:t>
            </a:r>
            <a:endParaRPr lang="pt-BR" sz="2000" b="1" dirty="0" smtClean="0"/>
          </a:p>
          <a:p>
            <a:pPr marL="0" indent="0">
              <a:buNone/>
            </a:pPr>
            <a:endParaRPr lang="pt-BR" sz="2000" dirty="0" smtClean="0"/>
          </a:p>
          <a:p>
            <a:pPr marL="0" indent="0">
              <a:buNone/>
            </a:pPr>
            <a:endParaRPr lang="pt-BR" sz="2000" dirty="0" smtClean="0"/>
          </a:p>
          <a:p>
            <a:endParaRPr lang="pt-BR" dirty="0" smtClean="0"/>
          </a:p>
          <a:p>
            <a:endParaRPr lang="pt-BR" dirty="0"/>
          </a:p>
          <a:p>
            <a:endParaRPr lang="pt-BR" dirty="0" smtClean="0"/>
          </a:p>
          <a:p>
            <a:endParaRPr lang="pt-BR" dirty="0"/>
          </a:p>
        </p:txBody>
      </p:sp>
      <p:pic>
        <p:nvPicPr>
          <p:cNvPr id="7" name="Picture 2"/>
          <p:cNvPicPr>
            <a:picLocks noChangeAspect="1" noChangeArrowheads="1"/>
          </p:cNvPicPr>
          <p:nvPr/>
        </p:nvPicPr>
        <p:blipFill>
          <a:blip r:embed="rId2"/>
          <a:srcRect l="39729" t="50760" r="22493" b="19959"/>
          <a:stretch>
            <a:fillRect/>
          </a:stretch>
        </p:blipFill>
        <p:spPr bwMode="auto">
          <a:xfrm>
            <a:off x="2978332" y="3962352"/>
            <a:ext cx="6087291" cy="2066266"/>
          </a:xfrm>
          <a:prstGeom prst="rect">
            <a:avLst/>
          </a:prstGeom>
          <a:noFill/>
          <a:ln w="9525">
            <a:noFill/>
            <a:miter lim="800000"/>
            <a:headEnd/>
            <a:tailEnd/>
          </a:ln>
        </p:spPr>
      </p:pic>
    </p:spTree>
    <p:extLst>
      <p:ext uri="{BB962C8B-B14F-4D97-AF65-F5344CB8AC3E}">
        <p14:creationId xmlns:p14="http://schemas.microsoft.com/office/powerpoint/2010/main" xmlns="" val="3713192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Wingdings" pitchFamily="2" charset="2"/>
              <a:buChar char="ü"/>
            </a:pPr>
            <a:r>
              <a:rPr lang="pt-BR" sz="9600" dirty="0" smtClean="0"/>
              <a:t>Apesar de ser possível obter a resposta assim, por tentativas, queremos pedaços do maior comprimento possível que, segundo nossa interpretação, deve ser o maior divisor comum dos números 210 e 330. Sendo assim, temos que:</a:t>
            </a:r>
          </a:p>
          <a:p>
            <a:pPr>
              <a:buNone/>
            </a:pPr>
            <a:r>
              <a:rPr lang="pt-BR" sz="7400" dirty="0" smtClean="0"/>
              <a:t>   </a:t>
            </a:r>
          </a:p>
          <a:p>
            <a:pPr algn="just">
              <a:buNone/>
            </a:pPr>
            <a:endParaRPr lang="pt-BR" sz="7400" dirty="0" smtClean="0"/>
          </a:p>
          <a:p>
            <a:pPr algn="just">
              <a:buNone/>
            </a:pPr>
            <a:r>
              <a:rPr lang="pt-BR" sz="9600" dirty="0" smtClean="0"/>
              <a:t>Deste modo, então, podemos dividir os rolos em pedaços de 30 metros, obtendo 210/30 = 7 pedaços de um rolo e 330/30= 11 pedaços do outro rolo.</a:t>
            </a:r>
          </a:p>
          <a:p>
            <a:pPr algn="just">
              <a:buFont typeface="Courier New" pitchFamily="49" charset="0"/>
              <a:buChar char="o"/>
            </a:pPr>
            <a:r>
              <a:rPr lang="pt-BR" sz="9600" dirty="0" smtClean="0"/>
              <a:t> </a:t>
            </a:r>
            <a:r>
              <a:rPr lang="pt-BR" sz="9600" b="1" dirty="0" smtClean="0"/>
              <a:t>Definição: </a:t>
            </a:r>
            <a:r>
              <a:rPr lang="pt-BR" sz="9600" dirty="0" smtClean="0"/>
              <a:t>mdc(a; b) é o maior divisor comum de </a:t>
            </a:r>
            <a:r>
              <a:rPr lang="pt-BR" sz="9600" b="1" dirty="0" smtClean="0"/>
              <a:t>a</a:t>
            </a:r>
            <a:r>
              <a:rPr lang="pt-BR" sz="9600" dirty="0" smtClean="0"/>
              <a:t> e de </a:t>
            </a:r>
            <a:r>
              <a:rPr lang="pt-BR" sz="9600" b="1" dirty="0" smtClean="0"/>
              <a:t>b</a:t>
            </a:r>
            <a:r>
              <a:rPr lang="pt-BR" sz="9600" dirty="0" smtClean="0"/>
              <a:t>.</a:t>
            </a:r>
          </a:p>
          <a:p>
            <a:pPr>
              <a:buNone/>
            </a:pPr>
            <a:r>
              <a:rPr lang="pt-BR" sz="9600" dirty="0" smtClean="0"/>
              <a:t>      </a:t>
            </a:r>
            <a:r>
              <a:rPr lang="pt-BR" sz="8000" dirty="0" smtClean="0"/>
              <a:t>Das soluções dos exercícios anteriores vimos que:</a:t>
            </a:r>
          </a:p>
          <a:p>
            <a:r>
              <a:rPr lang="pt-BR" sz="8000" dirty="0" smtClean="0"/>
              <a:t>. mdc(210; 330) = 30.</a:t>
            </a:r>
          </a:p>
          <a:p>
            <a:r>
              <a:rPr lang="pt-BR" sz="8000" dirty="0" smtClean="0"/>
              <a:t>. mdc(420; 480) = 60.</a:t>
            </a:r>
          </a:p>
          <a:p>
            <a:r>
              <a:rPr lang="pt-BR" sz="8000" dirty="0" smtClean="0"/>
              <a:t>. mdc(105; 165) = 15.</a:t>
            </a:r>
          </a:p>
          <a:p>
            <a:pPr>
              <a:buNone/>
            </a:pPr>
            <a:endParaRPr lang="pt-BR" dirty="0" smtClean="0"/>
          </a:p>
          <a:p>
            <a:pPr algn="just">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pic>
        <p:nvPicPr>
          <p:cNvPr id="5122" name="Picture 2"/>
          <p:cNvPicPr>
            <a:picLocks noChangeAspect="1" noChangeArrowheads="1"/>
          </p:cNvPicPr>
          <p:nvPr/>
        </p:nvPicPr>
        <p:blipFill>
          <a:blip r:embed="rId2"/>
          <a:srcRect l="39657" t="58393" r="25606" b="33214"/>
          <a:stretch>
            <a:fillRect/>
          </a:stretch>
        </p:blipFill>
        <p:spPr bwMode="auto">
          <a:xfrm>
            <a:off x="2939144" y="2116183"/>
            <a:ext cx="6387737" cy="867699"/>
          </a:xfrm>
          <a:prstGeom prst="rect">
            <a:avLst/>
          </a:prstGeom>
          <a:noFill/>
          <a:ln w="9525">
            <a:noFill/>
            <a:miter lim="800000"/>
            <a:headEnd/>
            <a:tailEnd/>
          </a:ln>
        </p:spPr>
      </p:pic>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pt-BR" b="1" dirty="0" smtClean="0"/>
              <a:t>  Observação: </a:t>
            </a:r>
            <a:r>
              <a:rPr lang="pt-BR" dirty="0" smtClean="0"/>
              <a:t>Apesar deste procedimento ser geral, isto e, teoricamente poder ser aplicado para todos os números, na pratica ele fica inviável, pois pode ser muito difícil listar todos os divisores de um número dado. Esta dificuldade reside, essencialmente, no fato de não ser fácil identificar se um certo número é primo ou não. Na sequência das explicações veremos outras maneiras mais eficientes para o cálculo do </a:t>
            </a:r>
            <a:r>
              <a:rPr lang="pt-BR" b="1" dirty="0" smtClean="0"/>
              <a:t>mdc</a:t>
            </a:r>
            <a:r>
              <a:rPr lang="pt-BR" dirty="0" smtClean="0"/>
              <a:t>.</a:t>
            </a:r>
          </a:p>
          <a:p>
            <a:pPr>
              <a:buNone/>
            </a:pPr>
            <a:endParaRPr lang="pt-BR" dirty="0" smtClean="0"/>
          </a:p>
          <a:p>
            <a:pPr>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068737"/>
          </a:xfrm>
        </p:spPr>
        <p:txBody>
          <a:bodyPr>
            <a:normAutofit fontScale="90000"/>
          </a:bodyPr>
          <a:lstStyle/>
          <a:p>
            <a:r>
              <a:rPr lang="pt-BR" sz="4900" dirty="0" smtClean="0"/>
              <a:t>Mínimo Múltiplo Comum</a:t>
            </a:r>
            <a:r>
              <a:rPr lang="pt-BR" dirty="0"/>
              <a:t/>
            </a:r>
            <a:br>
              <a:rPr lang="pt-BR" dirty="0"/>
            </a:br>
            <a:endParaRPr lang="pt-BR" dirty="0"/>
          </a:p>
        </p:txBody>
      </p:sp>
      <p:sp>
        <p:nvSpPr>
          <p:cNvPr id="3" name="Espaço Reservado para Conteúdo 2"/>
          <p:cNvSpPr>
            <a:spLocks noGrp="1"/>
          </p:cNvSpPr>
          <p:nvPr>
            <p:ph idx="1"/>
          </p:nvPr>
        </p:nvSpPr>
        <p:spPr>
          <a:xfrm>
            <a:off x="1295401" y="2455817"/>
            <a:ext cx="9601196" cy="3581911"/>
          </a:xfrm>
        </p:spPr>
        <p:txBody>
          <a:bodyPr>
            <a:normAutofit/>
          </a:bodyPr>
          <a:lstStyle/>
          <a:p>
            <a:pPr algn="just"/>
            <a:r>
              <a:rPr lang="pt-BR" b="1" dirty="0" smtClean="0"/>
              <a:t> </a:t>
            </a:r>
            <a:r>
              <a:rPr lang="pt-BR" sz="2000" b="1" dirty="0" smtClean="0"/>
              <a:t>Ex.: </a:t>
            </a:r>
            <a:r>
              <a:rPr lang="pt-BR" sz="2000" dirty="0" smtClean="0"/>
              <a:t>Uma lâmpada pisca de 14 em 14 segundos e uma outra lâmpada pisca de 20 em 20 segundos. Um cronômetro zerado foi ligado exatamente quando estas lâmpadas piscam juntas. Se o cronômetro foi desligado na primeira vez em que as lâmpadas piscaram juntas novamente, que tempo ele marcou?</a:t>
            </a:r>
          </a:p>
          <a:p>
            <a:r>
              <a:rPr lang="pt-BR" sz="2000" b="1" dirty="0" smtClean="0"/>
              <a:t> Solução: </a:t>
            </a:r>
            <a:r>
              <a:rPr lang="pt-BR" sz="2000" dirty="0" smtClean="0"/>
              <a:t>Como uma das lâmpadas pisca de 14 em 14 segundos, ela vai piscar nos instantes 0, 14, 28, 42,... ou seja, em todos os números que são múltiplos de 14. De modo análogo, a lâmpada que pisca de 20 em 20 segundos vai piscar em todos os instantes que são múltiplos de 20.</a:t>
            </a:r>
          </a:p>
          <a:p>
            <a:pPr marL="0" indent="0">
              <a:buNone/>
            </a:pPr>
            <a:endParaRPr lang="pt-BR" sz="2000" dirty="0" smtClean="0"/>
          </a:p>
          <a:p>
            <a:endParaRPr lang="pt-BR" dirty="0" smtClean="0"/>
          </a:p>
          <a:p>
            <a:endParaRPr lang="pt-BR" dirty="0"/>
          </a:p>
          <a:p>
            <a:endParaRPr lang="pt-BR" dirty="0" smtClean="0"/>
          </a:p>
          <a:p>
            <a:endParaRPr lang="pt-BR" dirty="0"/>
          </a:p>
        </p:txBody>
      </p:sp>
    </p:spTree>
    <p:extLst>
      <p:ext uri="{BB962C8B-B14F-4D97-AF65-F5344CB8AC3E}">
        <p14:creationId xmlns:p14="http://schemas.microsoft.com/office/powerpoint/2010/main" xmlns="" val="3713192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6682</TotalTime>
  <Words>1235</Words>
  <Application>Microsoft Office PowerPoint</Application>
  <PresentationFormat>Personalizar</PresentationFormat>
  <Paragraphs>117</Paragraphs>
  <Slides>16</Slides>
  <Notes>0</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Orgânico</vt:lpstr>
      <vt:lpstr>   Fatoração, MMC e MDC.</vt:lpstr>
      <vt:lpstr>Fatoração </vt:lpstr>
      <vt:lpstr>Slide 3</vt:lpstr>
      <vt:lpstr>Slide 4</vt:lpstr>
      <vt:lpstr>Slide 5</vt:lpstr>
      <vt:lpstr>Máximo Divisor Comum </vt:lpstr>
      <vt:lpstr>Slide 7</vt:lpstr>
      <vt:lpstr>Slide 8</vt:lpstr>
      <vt:lpstr>Mínimo Múltiplo Comum </vt:lpstr>
      <vt:lpstr>Slide 10</vt:lpstr>
      <vt:lpstr>Slide 11</vt:lpstr>
      <vt:lpstr>Cálculo do mdc e do mmc: dada a fatoração</vt:lpstr>
      <vt:lpstr>Slide 13</vt:lpstr>
      <vt:lpstr>Cálculo do mdc e do mmc: fatorando simultaneamente</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de Aritmética</dc:title>
  <dc:creator>Renato</dc:creator>
  <cp:lastModifiedBy>Samsung</cp:lastModifiedBy>
  <cp:revision>177</cp:revision>
  <dcterms:created xsi:type="dcterms:W3CDTF">2015-01-13T23:40:40Z</dcterms:created>
  <dcterms:modified xsi:type="dcterms:W3CDTF">2016-10-04T09:10:38Z</dcterms:modified>
</cp:coreProperties>
</file>