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60" r:id="rId6"/>
    <p:sldId id="262" r:id="rId7"/>
    <p:sldId id="263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9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71F4AB-A678-49E1-B192-83A2C88F098C}" type="datetime1">
              <a:rPr lang="pt-BR" smtClean="0"/>
              <a:pPr algn="r" rtl="0"/>
              <a:t>03/10/2016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1E98C3-EB21-40AC-9645-A97EE433E6A2}" type="datetime1">
              <a:rPr lang="pt-BR" smtClean="0"/>
              <a:pPr algn="r"/>
              <a:t>03/10/2016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3937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896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3601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16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F89014-B376-42D9-B431-95A4CAB40AD0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4754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5E63F3-21C9-43B1-844F-66CD7EE98394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644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>
            <a:lvl1pPr>
              <a:defRPr/>
            </a:lvl1pPr>
          </a:lstStyle>
          <a:p>
            <a:fld id="{36DD7DEC-9E74-4625-BBCE-1402ACF0564D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2941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4B070F-2EEA-486D-BC7C-1FECA7A2AC76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54133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0BF111-EA9E-4F6A-9BA3-0DDB4254FB45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28245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6867E2-1A7F-45EE-B1DC-FBDB256D51B6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0104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058196-C28A-42AF-A12E-EB87CF1024EB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26128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ED0CBE-44EF-4E9F-A74B-0DF19E581C9A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416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61AA71-6944-4DDF-A3DB-38DDCC820DAE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3029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43604-865C-48F4-A2A8-C7D6513C8620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1474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BD6DF-6683-4B06-94D3-255DC9EB1208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16136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</a:p>
          <a:p>
            <a:pPr lvl="5" rtl="0"/>
            <a:r>
              <a:rPr lang="pt-BR" noProof="0" dirty="0" smtClean="0"/>
              <a:t>Sexto</a:t>
            </a:r>
          </a:p>
          <a:p>
            <a:pPr lvl="6" rtl="0"/>
            <a:r>
              <a:rPr lang="pt-BR" noProof="0" dirty="0" smtClean="0"/>
              <a:t>Sétimo</a:t>
            </a:r>
          </a:p>
          <a:p>
            <a:pPr lvl="7" rtl="0"/>
            <a:r>
              <a:rPr lang="pt-BR" noProof="0" dirty="0" smtClean="0"/>
              <a:t>Oitavo</a:t>
            </a:r>
          </a:p>
          <a:p>
            <a:pPr lvl="8" rtl="0"/>
            <a:r>
              <a:rPr lang="pt-BR" noProof="0" dirty="0" smtClean="0"/>
              <a:t>Nono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3BAF-C11E-4FBA-8DB6-13EEA2D9A375}" type="datetime1">
              <a:rPr lang="pt-BR" smtClean="0"/>
              <a:pPr/>
              <a:t>03/10/2016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05057" y="2625376"/>
            <a:ext cx="8500062" cy="1656480"/>
          </a:xfrm>
        </p:spPr>
        <p:txBody>
          <a:bodyPr rtlCol="0">
            <a:normAutofit fontScale="90000"/>
          </a:bodyPr>
          <a:lstStyle/>
          <a:p>
            <a:r>
              <a:rPr lang="pt-BR" sz="4400" dirty="0" smtClean="0"/>
              <a:t>OBMEP – Ciclo 4, Encontro 2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PESQUISA - CONTAGEM</a:t>
            </a:r>
            <a:br>
              <a:rPr lang="pt-BR" sz="4400" dirty="0" smtClean="0"/>
            </a:br>
            <a:r>
              <a:rPr lang="pt-BR" sz="4000" b="0" dirty="0" smtClean="0"/>
              <a:t>Aplicações </a:t>
            </a:r>
            <a:r>
              <a:rPr lang="pt-BR" sz="4000" b="0" dirty="0"/>
              <a:t>do princípio multiplicativo – </a:t>
            </a:r>
            <a:r>
              <a:rPr lang="pt-BR" sz="4000" b="0" dirty="0" smtClean="0"/>
              <a:t>Combinações. 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/>
            <a:r>
              <a:rPr lang="pt-BR" b="1" dirty="0" smtClean="0"/>
              <a:t>Márcio A. Silva</a:t>
            </a:r>
          </a:p>
          <a:p>
            <a:pPr algn="r"/>
            <a:r>
              <a:rPr lang="pt-BR" dirty="0" smtClean="0"/>
              <a:t>malexslv@hotmail.com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07880" y="1592580"/>
            <a:ext cx="226314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4, Encontro 2.</a:t>
            </a:r>
            <a:br>
              <a:rPr lang="pt-BR" dirty="0" smtClean="0"/>
            </a:br>
            <a:r>
              <a:rPr lang="pt-BR" dirty="0" smtClean="0"/>
              <a:t>Pesquisa:  Aula Combinação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</a:rPr>
              <a:t>Pesquisa Resultado Eleição (em seu município):</a:t>
            </a:r>
          </a:p>
        </p:txBody>
      </p:sp>
      <p:sp>
        <p:nvSpPr>
          <p:cNvPr id="9" name="Retângulo 8"/>
          <p:cNvSpPr/>
          <p:nvPr/>
        </p:nvSpPr>
        <p:spPr>
          <a:xfrm>
            <a:off x="341194" y="2626063"/>
            <a:ext cx="1154600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Domingo, 02 de Outubro de 2016, tivemos eleições em todos os municípios brasileiros para escolha dos representantes do povo em nível municipal.</a:t>
            </a:r>
          </a:p>
          <a:p>
            <a:endParaRPr lang="pt-BR" sz="2000" dirty="0" smtClean="0"/>
          </a:p>
          <a:p>
            <a:r>
              <a:rPr lang="pt-BR" sz="2000" dirty="0" smtClean="0"/>
              <a:t>Dessas escolhas dependem a vida de milhares de brasileiros, influenciando na Saúde, Educação, Segurança, Transporte, Meio Ambiente, </a:t>
            </a:r>
            <a:r>
              <a:rPr lang="pt-BR" sz="2000" dirty="0" err="1" smtClean="0"/>
              <a:t>etc</a:t>
            </a:r>
            <a:r>
              <a:rPr lang="pt-BR" sz="2000" dirty="0" smtClean="0"/>
              <a:t>, dentro da esfera municipal.</a:t>
            </a:r>
          </a:p>
          <a:p>
            <a:endParaRPr lang="pt-BR" sz="2000" dirty="0"/>
          </a:p>
          <a:p>
            <a:r>
              <a:rPr lang="pt-BR" sz="2000" dirty="0" smtClean="0"/>
              <a:t>A Matemática não é uma Ciência alheia à realidade que nos cerca, ao contrário.</a:t>
            </a:r>
          </a:p>
          <a:p>
            <a:endParaRPr lang="pt-BR" sz="2000" dirty="0"/>
          </a:p>
          <a:p>
            <a:r>
              <a:rPr lang="pt-BR" sz="2000" dirty="0" smtClean="0"/>
              <a:t>No nosso próximo encontro do Ciclo 4, teremos aula de Contagem-Combinação. Vamos utilizar o tema “Eleição” para trazer a Matemática mais próxima do nosso convívio.</a:t>
            </a:r>
          </a:p>
          <a:p>
            <a:endParaRPr lang="pt-BR" sz="2000" dirty="0"/>
          </a:p>
          <a:p>
            <a:r>
              <a:rPr lang="pt-BR" sz="2000" dirty="0" smtClean="0"/>
              <a:t>Para despertar o interesse político estudando Matemática, lhes é pedido uma pesquisa simples conforme orientações a seguir. </a:t>
            </a:r>
          </a:p>
        </p:txBody>
      </p:sp>
    </p:spTree>
    <p:extLst>
      <p:ext uri="{BB962C8B-B14F-4D97-AF65-F5344CB8AC3E}">
        <p14:creationId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4, Encontro 2.</a:t>
            </a:r>
            <a:br>
              <a:rPr lang="pt-BR" dirty="0" smtClean="0"/>
            </a:br>
            <a:r>
              <a:rPr lang="pt-BR" dirty="0" smtClean="0"/>
              <a:t>Pesquisa:  Aula Combinação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Pesquisa Resultado Eleição (em seu município):</a:t>
            </a:r>
          </a:p>
        </p:txBody>
      </p:sp>
      <p:sp>
        <p:nvSpPr>
          <p:cNvPr id="9" name="Retângulo 8"/>
          <p:cNvSpPr/>
          <p:nvPr/>
        </p:nvSpPr>
        <p:spPr>
          <a:xfrm>
            <a:off x="216772" y="2453241"/>
            <a:ext cx="117737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Acessar o site do Tribunal Superior Eleitoral no seguinte link: </a:t>
            </a:r>
            <a:r>
              <a:rPr lang="pt-BR" sz="2000" i="1" dirty="0" smtClean="0">
                <a:solidFill>
                  <a:srgbClr val="00B050"/>
                </a:solidFill>
              </a:rPr>
              <a:t>http</a:t>
            </a:r>
            <a:r>
              <a:rPr lang="pt-BR" sz="2000" i="1" dirty="0">
                <a:solidFill>
                  <a:srgbClr val="00B050"/>
                </a:solidFill>
              </a:rPr>
              <a:t>://divulga.tse.jus.br/oficial/index.html</a:t>
            </a:r>
            <a:endParaRPr lang="pt-BR" sz="2000" i="1" dirty="0" smtClean="0">
              <a:solidFill>
                <a:srgbClr val="00B05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r="35617"/>
          <a:stretch/>
        </p:blipFill>
        <p:spPr>
          <a:xfrm>
            <a:off x="216771" y="3058021"/>
            <a:ext cx="5083313" cy="360517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485304" y="3474905"/>
            <a:ext cx="601913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Depois de acessar ao site indicado acima, siga os passos conforme abaixo:</a:t>
            </a:r>
          </a:p>
          <a:p>
            <a:r>
              <a:rPr lang="pt-BR" sz="2000" b="1" dirty="0" smtClean="0"/>
              <a:t>Passo 1&gt;&gt; </a:t>
            </a:r>
            <a:r>
              <a:rPr lang="pt-BR" sz="2000" dirty="0" smtClean="0"/>
              <a:t>Escolha o seu estado;</a:t>
            </a:r>
          </a:p>
          <a:p>
            <a:r>
              <a:rPr lang="pt-BR" sz="2000" b="1" dirty="0"/>
              <a:t>Passo </a:t>
            </a:r>
            <a:r>
              <a:rPr lang="pt-BR" sz="2000" b="1" dirty="0" smtClean="0"/>
              <a:t>2&gt;&gt; </a:t>
            </a:r>
            <a:r>
              <a:rPr lang="pt-BR" sz="2000" dirty="0"/>
              <a:t>Escolha o seu </a:t>
            </a:r>
            <a:r>
              <a:rPr lang="pt-BR" sz="2000" dirty="0" smtClean="0"/>
              <a:t>município;</a:t>
            </a:r>
            <a:endParaRPr lang="pt-BR" sz="2000" i="1" dirty="0">
              <a:solidFill>
                <a:srgbClr val="00B050"/>
              </a:solidFill>
            </a:endParaRPr>
          </a:p>
          <a:p>
            <a:r>
              <a:rPr lang="pt-BR" sz="2000" b="1" dirty="0"/>
              <a:t>Passo </a:t>
            </a:r>
            <a:r>
              <a:rPr lang="pt-BR" sz="2000" b="1" dirty="0" smtClean="0"/>
              <a:t>3&gt;&gt; </a:t>
            </a:r>
            <a:r>
              <a:rPr lang="pt-BR" sz="2000" dirty="0" smtClean="0"/>
              <a:t>A aba “Prefeito” estará selecionada por padrão.</a:t>
            </a:r>
          </a:p>
          <a:p>
            <a:r>
              <a:rPr lang="pt-BR" sz="2000" i="1" dirty="0" smtClean="0">
                <a:solidFill>
                  <a:srgbClr val="7030A0"/>
                </a:solidFill>
              </a:rPr>
              <a:t>Anote o número de candidatos a prefeito da sua cidade. </a:t>
            </a:r>
            <a:r>
              <a:rPr lang="pt-BR" sz="2000" dirty="0" smtClean="0"/>
              <a:t>No caso da minha cidade, Jacareí, foram 8 candidatos a prefeito, conforme indicado ao lado. Não é necessário anotar os nomes.</a:t>
            </a:r>
            <a:endParaRPr lang="pt-BR" sz="2000" i="1" dirty="0" smtClean="0">
              <a:solidFill>
                <a:srgbClr val="00B050"/>
              </a:solidFill>
            </a:endParaRPr>
          </a:p>
        </p:txBody>
      </p:sp>
      <p:sp>
        <p:nvSpPr>
          <p:cNvPr id="6" name="Seta para baixo 5"/>
          <p:cNvSpPr/>
          <p:nvPr/>
        </p:nvSpPr>
        <p:spPr>
          <a:xfrm rot="16885828">
            <a:off x="1802101" y="3605384"/>
            <a:ext cx="358427" cy="5952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sz="1400" dirty="0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10" name="Seta para baixo 9"/>
          <p:cNvSpPr/>
          <p:nvPr/>
        </p:nvSpPr>
        <p:spPr>
          <a:xfrm rot="8019554">
            <a:off x="1580905" y="5530923"/>
            <a:ext cx="358427" cy="5952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sz="1400" b="1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1" name="Seta para baixo 10"/>
          <p:cNvSpPr/>
          <p:nvPr/>
        </p:nvSpPr>
        <p:spPr>
          <a:xfrm rot="8019554">
            <a:off x="588317" y="6225285"/>
            <a:ext cx="358427" cy="5952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sz="1400" dirty="0" smtClean="0">
                <a:solidFill>
                  <a:schemeClr val="bg2"/>
                </a:solidFill>
              </a:rPr>
              <a:t>2</a:t>
            </a:r>
            <a:endParaRPr lang="pt-BR" sz="1400" dirty="0">
              <a:solidFill>
                <a:schemeClr val="bg2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053301" y="4373217"/>
            <a:ext cx="1510748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07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3"/>
          <a:srcRect t="43073"/>
          <a:stretch/>
        </p:blipFill>
        <p:spPr>
          <a:xfrm>
            <a:off x="216772" y="5430740"/>
            <a:ext cx="3996731" cy="135153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771" y="2609851"/>
            <a:ext cx="3996731" cy="2450103"/>
          </a:xfrm>
          <a:prstGeom prst="rect">
            <a:avLst/>
          </a:prstGeom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4, Encontro 2.</a:t>
            </a:r>
            <a:br>
              <a:rPr lang="pt-BR" dirty="0" smtClean="0"/>
            </a:br>
            <a:r>
              <a:rPr lang="pt-BR" dirty="0" smtClean="0"/>
              <a:t>Pesquisa:  Aula Combinação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Pesquisa Resultado Eleição (em seu município):</a:t>
            </a:r>
          </a:p>
        </p:txBody>
      </p:sp>
      <p:sp>
        <p:nvSpPr>
          <p:cNvPr id="8" name="Retângulo 7"/>
          <p:cNvSpPr/>
          <p:nvPr/>
        </p:nvSpPr>
        <p:spPr>
          <a:xfrm>
            <a:off x="4476585" y="2648799"/>
            <a:ext cx="6972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Passo 4&gt;&gt; </a:t>
            </a:r>
            <a:r>
              <a:rPr lang="pt-BR" sz="2000" dirty="0" smtClean="0"/>
              <a:t>Selecione a aba “Vereador” do seu município.</a:t>
            </a:r>
          </a:p>
          <a:p>
            <a:r>
              <a:rPr lang="pt-BR" sz="2000" b="1" dirty="0"/>
              <a:t>Passo </a:t>
            </a:r>
            <a:r>
              <a:rPr lang="pt-BR" sz="2000" b="1" dirty="0" smtClean="0"/>
              <a:t>5&gt;&gt; </a:t>
            </a:r>
            <a:r>
              <a:rPr lang="pt-BR" sz="2000" i="1" dirty="0" smtClean="0">
                <a:solidFill>
                  <a:srgbClr val="7030A0"/>
                </a:solidFill>
              </a:rPr>
              <a:t>Anote </a:t>
            </a:r>
            <a:r>
              <a:rPr lang="pt-BR" sz="2000" i="1" dirty="0">
                <a:solidFill>
                  <a:srgbClr val="7030A0"/>
                </a:solidFill>
              </a:rPr>
              <a:t>o número de componentes da Câmara da sua cidade</a:t>
            </a:r>
            <a:r>
              <a:rPr lang="pt-BR" sz="2000" dirty="0" smtClean="0"/>
              <a:t>, conforme o quadro ao lado. </a:t>
            </a:r>
            <a:r>
              <a:rPr lang="pt-BR" sz="2000" dirty="0"/>
              <a:t>No caso da minha cidade, Jacareí, </a:t>
            </a:r>
            <a:r>
              <a:rPr lang="pt-BR" sz="2000" dirty="0" smtClean="0"/>
              <a:t>são os 13 que estão grafados em negrito e com um </a:t>
            </a:r>
            <a:r>
              <a:rPr lang="pt-BR" sz="2000" dirty="0" err="1" smtClean="0"/>
              <a:t>asteristíco</a:t>
            </a:r>
            <a:r>
              <a:rPr lang="pt-BR" sz="2000" dirty="0" smtClean="0"/>
              <a:t> na frente do “sequencial</a:t>
            </a:r>
            <a:r>
              <a:rPr lang="pt-BR" sz="2000" dirty="0" smtClean="0"/>
              <a:t>”. </a:t>
            </a:r>
            <a:r>
              <a:rPr lang="pt-BR" sz="2000" i="1" dirty="0" smtClean="0">
                <a:solidFill>
                  <a:srgbClr val="7030A0"/>
                </a:solidFill>
              </a:rPr>
              <a:t>Verifique também quantos são homens e quantos são mulheres.</a:t>
            </a:r>
            <a:endParaRPr lang="pt-BR" sz="2000" i="1" dirty="0" smtClean="0">
              <a:solidFill>
                <a:srgbClr val="7030A0"/>
              </a:solidFill>
            </a:endParaRPr>
          </a:p>
          <a:p>
            <a:r>
              <a:rPr lang="pt-BR" sz="2000" b="1" dirty="0"/>
              <a:t>Passo </a:t>
            </a:r>
            <a:r>
              <a:rPr lang="pt-BR" sz="2000" b="1" dirty="0" smtClean="0"/>
              <a:t>6&gt;&gt; </a:t>
            </a:r>
            <a:r>
              <a:rPr lang="pt-BR" sz="2000" i="1" dirty="0">
                <a:solidFill>
                  <a:srgbClr val="7030A0"/>
                </a:solidFill>
              </a:rPr>
              <a:t>Anote o número </a:t>
            </a:r>
            <a:r>
              <a:rPr lang="pt-BR" sz="2000" i="1" dirty="0" smtClean="0">
                <a:solidFill>
                  <a:srgbClr val="7030A0"/>
                </a:solidFill>
              </a:rPr>
              <a:t>total de candidatos a vereador da sua cidade</a:t>
            </a:r>
            <a:r>
              <a:rPr lang="pt-BR" sz="2000" dirty="0" smtClean="0"/>
              <a:t>. Para conferir esse número, basta percorrer a barra à direita até o final e verificar o número correspondente ao último candidato. No caso de Jacareí, foram 263 candidatos.</a:t>
            </a:r>
          </a:p>
          <a:p>
            <a:r>
              <a:rPr lang="pt-BR" sz="2000" b="1" dirty="0"/>
              <a:t>Passo </a:t>
            </a:r>
            <a:r>
              <a:rPr lang="pt-BR" sz="2000" b="1" dirty="0" smtClean="0"/>
              <a:t>7&gt;&gt; </a:t>
            </a:r>
            <a:r>
              <a:rPr lang="pt-BR" sz="2000" i="1" dirty="0" smtClean="0">
                <a:solidFill>
                  <a:srgbClr val="7030A0"/>
                </a:solidFill>
              </a:rPr>
              <a:t>Envie os números solicitados para o professor. </a:t>
            </a:r>
            <a:r>
              <a:rPr lang="pt-BR" sz="2000" dirty="0">
                <a:solidFill>
                  <a:schemeClr val="tx2"/>
                </a:solidFill>
              </a:rPr>
              <a:t>Utilizaremos esses números em algumas questões da aula.</a:t>
            </a:r>
          </a:p>
          <a:p>
            <a:r>
              <a:rPr lang="pt-BR" sz="2000" b="1" dirty="0" err="1" smtClean="0">
                <a:solidFill>
                  <a:schemeClr val="tx2"/>
                </a:solidFill>
              </a:rPr>
              <a:t>Email</a:t>
            </a:r>
            <a:r>
              <a:rPr lang="pt-BR" sz="2000" b="1" dirty="0" smtClean="0">
                <a:solidFill>
                  <a:schemeClr val="tx2"/>
                </a:solidFill>
              </a:rPr>
              <a:t>: </a:t>
            </a:r>
            <a:r>
              <a:rPr lang="pt-BR" sz="2000" dirty="0" smtClean="0">
                <a:solidFill>
                  <a:schemeClr val="tx2"/>
                </a:solidFill>
              </a:rPr>
              <a:t>malexslv@hotmail.com</a:t>
            </a:r>
            <a:endParaRPr lang="pt-BR" sz="2000" dirty="0">
              <a:solidFill>
                <a:schemeClr val="tx2"/>
              </a:solidFill>
            </a:endParaRPr>
          </a:p>
        </p:txBody>
      </p:sp>
      <p:sp>
        <p:nvSpPr>
          <p:cNvPr id="10" name="Seta para baixo 9"/>
          <p:cNvSpPr/>
          <p:nvPr/>
        </p:nvSpPr>
        <p:spPr>
          <a:xfrm rot="4416300">
            <a:off x="1146594" y="2567596"/>
            <a:ext cx="358427" cy="5952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sz="1400" b="1" dirty="0" smtClean="0">
                <a:solidFill>
                  <a:schemeClr val="bg2"/>
                </a:solidFill>
              </a:rPr>
              <a:t>4</a:t>
            </a:r>
            <a:endParaRPr lang="pt-BR" sz="1400" b="1" dirty="0">
              <a:solidFill>
                <a:schemeClr val="bg2"/>
              </a:solidFill>
            </a:endParaRPr>
          </a:p>
        </p:txBody>
      </p:sp>
      <p:sp>
        <p:nvSpPr>
          <p:cNvPr id="11" name="Seta para baixo 10"/>
          <p:cNvSpPr/>
          <p:nvPr/>
        </p:nvSpPr>
        <p:spPr>
          <a:xfrm rot="5400000">
            <a:off x="3292854" y="3802474"/>
            <a:ext cx="358427" cy="5952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sz="1400" dirty="0" smtClean="0">
                <a:solidFill>
                  <a:schemeClr val="bg2"/>
                </a:solidFill>
              </a:rPr>
              <a:t>5</a:t>
            </a:r>
            <a:endParaRPr lang="pt-BR" sz="1400" dirty="0">
              <a:solidFill>
                <a:schemeClr val="bg2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61707" y="3474724"/>
            <a:ext cx="1931349" cy="14630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1271" y="879400"/>
            <a:ext cx="1933575" cy="1990725"/>
          </a:xfrm>
          <a:prstGeom prst="rect">
            <a:avLst/>
          </a:prstGeom>
        </p:spPr>
      </p:pic>
      <p:sp>
        <p:nvSpPr>
          <p:cNvPr id="15" name="Seta para baixo 14"/>
          <p:cNvSpPr/>
          <p:nvPr/>
        </p:nvSpPr>
        <p:spPr>
          <a:xfrm rot="16533166">
            <a:off x="237659" y="6134860"/>
            <a:ext cx="358427" cy="5952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sz="1400" dirty="0" smtClean="0">
                <a:solidFill>
                  <a:schemeClr val="bg2"/>
                </a:solidFill>
              </a:rPr>
              <a:t>6</a:t>
            </a:r>
            <a:endParaRPr lang="pt-BR" sz="1400" dirty="0">
              <a:solidFill>
                <a:schemeClr val="bg2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34322" y="6392849"/>
            <a:ext cx="387630" cy="1431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90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ção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BC99BC-3A63-4255-9D4F-38C5B80A31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417</Words>
  <Application>Microsoft Office PowerPoint</Application>
  <PresentationFormat>Widescreen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Calibri</vt:lpstr>
      <vt:lpstr>Wingdings</vt:lpstr>
      <vt:lpstr>Educação 16x9</vt:lpstr>
      <vt:lpstr>OBMEP – Ciclo 4, Encontro 2  PESQUISA - CONTAGEM Aplicações do princípio multiplicativo – Combinações. </vt:lpstr>
      <vt:lpstr>Ciclo 4, Encontro 2. Pesquisa:  Aula Combinação</vt:lpstr>
      <vt:lpstr>Ciclo 4, Encontro 2. Pesquisa:  Aula Combinação</vt:lpstr>
      <vt:lpstr>Ciclo 4, Encontro 2. Pesquisa:  Aula Combinação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2012-09-21T18:31:34Z</dcterms:created>
  <dcterms:modified xsi:type="dcterms:W3CDTF">2016-10-04T00:30:27Z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