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5" r:id="rId3"/>
    <p:sldId id="286" r:id="rId4"/>
    <p:sldId id="287" r:id="rId5"/>
    <p:sldId id="288" r:id="rId6"/>
    <p:sldId id="289" r:id="rId7"/>
    <p:sldId id="290" r:id="rId8"/>
    <p:sldId id="29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59677" autoAdjust="0"/>
  </p:normalViewPr>
  <p:slideViewPr>
    <p:cSldViewPr snapToGrid="0">
      <p:cViewPr varScale="1">
        <p:scale>
          <a:sx n="73" d="100"/>
          <a:sy n="73" d="100"/>
        </p:scale>
        <p:origin x="-624" y="-102"/>
      </p:cViewPr>
      <p:guideLst>
        <p:guide orient="horz" pos="2160"/>
        <p:guide pos="3840"/>
      </p:guideLst>
    </p:cSldViewPr>
  </p:slideViewPr>
  <p:outlineViewPr>
    <p:cViewPr>
      <p:scale>
        <a:sx n="33" d="100"/>
        <a:sy n="33" d="100"/>
      </p:scale>
      <p:origin x="0" y="160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3/31/2017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3/31/2017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‹nº›</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t-BR" smtClean="0"/>
              <a:t>Clique para editar o título mestre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3/31/2017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3/31/2017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81381" y="2146552"/>
            <a:ext cx="6815669" cy="1515533"/>
          </a:xfrm>
        </p:spPr>
        <p:txBody>
          <a:bodyPr/>
          <a:lstStyle/>
          <a:p>
            <a:r>
              <a:rPr lang="pt-BR" dirty="0" smtClean="0"/>
              <a:t/>
            </a:r>
            <a:br>
              <a:rPr lang="pt-BR" dirty="0" smtClean="0"/>
            </a:br>
            <a:r>
              <a:rPr lang="pt-BR" dirty="0" smtClean="0"/>
              <a:t> </a:t>
            </a:r>
            <a:r>
              <a:rPr lang="pt-BR" sz="5000" dirty="0" smtClean="0"/>
              <a:t>MMC </a:t>
            </a:r>
            <a:r>
              <a:rPr lang="pt-BR" sz="5000" dirty="0" smtClean="0"/>
              <a:t>e MDC.</a:t>
            </a:r>
            <a:endParaRPr lang="pt-BR" sz="5000" dirty="0"/>
          </a:p>
        </p:txBody>
      </p:sp>
      <p:sp>
        <p:nvSpPr>
          <p:cNvPr id="3" name="Subtítulo 2"/>
          <p:cNvSpPr>
            <a:spLocks noGrp="1"/>
          </p:cNvSpPr>
          <p:nvPr>
            <p:ph type="subTitle" idx="1"/>
          </p:nvPr>
        </p:nvSpPr>
        <p:spPr/>
        <p:txBody>
          <a:bodyPr/>
          <a:lstStyle/>
          <a:p>
            <a:r>
              <a:rPr lang="pt-BR" sz="2000" dirty="0" smtClean="0"/>
              <a:t>RODOLFO SOARES TEIXEIRA</a:t>
            </a:r>
            <a:endParaRPr lang="pt-BR" sz="2000" dirty="0"/>
          </a:p>
          <a:p>
            <a:r>
              <a:rPr lang="pt-BR" sz="2000" b="1" i="1" dirty="0">
                <a:latin typeface="American Classic" pitchFamily="18" charset="0"/>
              </a:rPr>
              <a:t>OBMEP NA ESCOLA - </a:t>
            </a:r>
            <a:r>
              <a:rPr lang="pt-BR" sz="2000" b="1" i="1" dirty="0" smtClean="0">
                <a:latin typeface="American Classic" pitchFamily="18" charset="0"/>
              </a:rPr>
              <a:t>2017</a:t>
            </a:r>
            <a:endParaRPr lang="pt-BR" sz="2000" b="1" i="1" dirty="0">
              <a:latin typeface="American Classic" pitchFamily="18" charset="0"/>
            </a:endParaRPr>
          </a:p>
        </p:txBody>
      </p:sp>
      <p:pic>
        <p:nvPicPr>
          <p:cNvPr id="5" name="Picture 4" descr="http://www.obmep.org.br/images/programas-05.jpg"/>
          <p:cNvPicPr>
            <a:picLocks noChangeAspect="1" noChangeArrowheads="1"/>
          </p:cNvPicPr>
          <p:nvPr/>
        </p:nvPicPr>
        <p:blipFill>
          <a:blip r:embed="rId2"/>
          <a:srcRect l="8549" t="21612" r="7859" b="17436"/>
          <a:stretch>
            <a:fillRect/>
          </a:stretch>
        </p:blipFill>
        <p:spPr bwMode="auto">
          <a:xfrm>
            <a:off x="2416629" y="1580605"/>
            <a:ext cx="1397725" cy="655184"/>
          </a:xfrm>
          <a:prstGeom prst="rect">
            <a:avLst/>
          </a:prstGeom>
          <a:noFill/>
        </p:spPr>
      </p:pic>
      <p:pic>
        <p:nvPicPr>
          <p:cNvPr id="6" name="Imagem 5"/>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9065622" y="1580606"/>
            <a:ext cx="744583" cy="666205"/>
          </a:xfrm>
          <a:prstGeom prst="rect">
            <a:avLst/>
          </a:prstGeom>
          <a:noFill/>
        </p:spPr>
      </p:pic>
    </p:spTree>
    <p:extLst>
      <p:ext uri="{BB962C8B-B14F-4D97-AF65-F5344CB8AC3E}">
        <p14:creationId xmlns:p14="http://schemas.microsoft.com/office/powerpoint/2010/main" xmlns="" val="1331428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1068737"/>
          </a:xfrm>
        </p:spPr>
        <p:txBody>
          <a:bodyPr>
            <a:normAutofit fontScale="90000"/>
          </a:bodyPr>
          <a:lstStyle/>
          <a:p>
            <a:r>
              <a:rPr lang="pt-BR" sz="4900" dirty="0" smtClean="0"/>
              <a:t>Máximo Divisor Comum</a:t>
            </a:r>
            <a:r>
              <a:rPr lang="pt-BR" dirty="0"/>
              <a:t/>
            </a:r>
            <a:br>
              <a:rPr lang="pt-BR" dirty="0"/>
            </a:br>
            <a:endParaRPr lang="pt-BR" dirty="0"/>
          </a:p>
        </p:txBody>
      </p:sp>
      <p:sp>
        <p:nvSpPr>
          <p:cNvPr id="3" name="Espaço Reservado para Conteúdo 2"/>
          <p:cNvSpPr>
            <a:spLocks noGrp="1"/>
          </p:cNvSpPr>
          <p:nvPr>
            <p:ph idx="1"/>
          </p:nvPr>
        </p:nvSpPr>
        <p:spPr>
          <a:xfrm>
            <a:off x="1295401" y="2455817"/>
            <a:ext cx="9601196" cy="3581911"/>
          </a:xfrm>
        </p:spPr>
        <p:txBody>
          <a:bodyPr>
            <a:normAutofit/>
          </a:bodyPr>
          <a:lstStyle/>
          <a:p>
            <a:pPr algn="just"/>
            <a:r>
              <a:rPr lang="pt-BR" b="1" dirty="0" smtClean="0"/>
              <a:t> </a:t>
            </a:r>
            <a:r>
              <a:rPr lang="pt-BR" sz="2000" b="1" dirty="0" smtClean="0"/>
              <a:t>Ex.: </a:t>
            </a:r>
            <a:r>
              <a:rPr lang="pt-BR" sz="2000" dirty="0" smtClean="0"/>
              <a:t>Dois rolos de arame, um de 210 metros e outro de 330 metros, devem ser cortados em pedaços de mesmo comprimento. De que modo isto pode ser feito se desejamos que cada um destes pedaços tenha o maior comprimento possível?</a:t>
            </a:r>
          </a:p>
          <a:p>
            <a:pPr algn="just">
              <a:buFont typeface="Wingdings" pitchFamily="2" charset="2"/>
              <a:buChar char="ü"/>
            </a:pPr>
            <a:r>
              <a:rPr lang="pt-BR" sz="2000" b="1" dirty="0" smtClean="0"/>
              <a:t> Solução: </a:t>
            </a:r>
            <a:r>
              <a:rPr lang="pt-BR" sz="2000" dirty="0" smtClean="0"/>
              <a:t>Primeiramente pode-se discutir algumas possibilidades. </a:t>
            </a:r>
            <a:endParaRPr lang="pt-BR" sz="2000" b="1" dirty="0" smtClean="0"/>
          </a:p>
          <a:p>
            <a:pPr marL="0" indent="0">
              <a:buNone/>
            </a:pPr>
            <a:endParaRPr lang="pt-BR" sz="2000" dirty="0" smtClean="0"/>
          </a:p>
          <a:p>
            <a:pPr marL="0" indent="0">
              <a:buNone/>
            </a:pPr>
            <a:endParaRPr lang="pt-BR" sz="2000" dirty="0" smtClean="0"/>
          </a:p>
          <a:p>
            <a:endParaRPr lang="pt-BR" dirty="0" smtClean="0"/>
          </a:p>
          <a:p>
            <a:endParaRPr lang="pt-BR" dirty="0"/>
          </a:p>
          <a:p>
            <a:endParaRPr lang="pt-BR" dirty="0" smtClean="0"/>
          </a:p>
          <a:p>
            <a:endParaRPr lang="pt-BR" dirty="0"/>
          </a:p>
        </p:txBody>
      </p:sp>
      <p:pic>
        <p:nvPicPr>
          <p:cNvPr id="7" name="Picture 2"/>
          <p:cNvPicPr>
            <a:picLocks noChangeAspect="1" noChangeArrowheads="1"/>
          </p:cNvPicPr>
          <p:nvPr/>
        </p:nvPicPr>
        <p:blipFill>
          <a:blip r:embed="rId2"/>
          <a:srcRect l="39729" t="50760" r="22493" b="19959"/>
          <a:stretch>
            <a:fillRect/>
          </a:stretch>
        </p:blipFill>
        <p:spPr bwMode="auto">
          <a:xfrm>
            <a:off x="2978332" y="3962352"/>
            <a:ext cx="6087291" cy="2066266"/>
          </a:xfrm>
          <a:prstGeom prst="rect">
            <a:avLst/>
          </a:prstGeom>
          <a:noFill/>
          <a:ln w="9525">
            <a:noFill/>
            <a:miter lim="800000"/>
            <a:headEnd/>
            <a:tailEnd/>
          </a:ln>
        </p:spPr>
      </p:pic>
    </p:spTree>
    <p:extLst>
      <p:ext uri="{BB962C8B-B14F-4D97-AF65-F5344CB8AC3E}">
        <p14:creationId xmlns:p14="http://schemas.microsoft.com/office/powerpoint/2010/main" xmlns="" val="3713192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08464" y="1148344"/>
            <a:ext cx="9601196" cy="4949593"/>
          </a:xfrm>
          <a:prstGeom prst="rect">
            <a:avLst/>
          </a:prstGeom>
        </p:spPr>
        <p:txBody>
          <a:bodyPr>
            <a:normAutofit fontScale="2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 typeface="Wingdings" pitchFamily="2" charset="2"/>
              <a:buChar char="ü"/>
            </a:pPr>
            <a:r>
              <a:rPr lang="pt-BR" sz="9600" dirty="0" smtClean="0"/>
              <a:t>Apesar de ser possível obter a resposta assim, por tentativas, queremos pedaços do maior comprimento possível que, segundo nossa interpretação, deve ser o maior divisor comum dos números 210 e 330. Sendo assim, temos que:</a:t>
            </a:r>
          </a:p>
          <a:p>
            <a:pPr>
              <a:buNone/>
            </a:pPr>
            <a:r>
              <a:rPr lang="pt-BR" sz="7400" dirty="0" smtClean="0"/>
              <a:t>   </a:t>
            </a:r>
          </a:p>
          <a:p>
            <a:pPr algn="just">
              <a:buNone/>
            </a:pPr>
            <a:endParaRPr lang="pt-BR" sz="7400" dirty="0" smtClean="0"/>
          </a:p>
          <a:p>
            <a:pPr algn="just">
              <a:buNone/>
            </a:pPr>
            <a:r>
              <a:rPr lang="pt-BR" sz="9600" dirty="0" smtClean="0"/>
              <a:t>Deste modo, então, podemos dividir os rolos em pedaços de 30 metros, obtendo 210/30 = 7 pedaços de um rolo e 330/30= 11 pedaços do outro rolo.</a:t>
            </a:r>
          </a:p>
          <a:p>
            <a:pPr algn="just">
              <a:buFont typeface="Courier New" pitchFamily="49" charset="0"/>
              <a:buChar char="o"/>
            </a:pPr>
            <a:r>
              <a:rPr lang="pt-BR" sz="9600" dirty="0" smtClean="0"/>
              <a:t> </a:t>
            </a:r>
            <a:r>
              <a:rPr lang="pt-BR" sz="9600" b="1" dirty="0" smtClean="0"/>
              <a:t>Definição: </a:t>
            </a:r>
            <a:r>
              <a:rPr lang="pt-BR" sz="9600" dirty="0" smtClean="0"/>
              <a:t>mdc(a; b) é o maior divisor comum de </a:t>
            </a:r>
            <a:r>
              <a:rPr lang="pt-BR" sz="9600" b="1" dirty="0" smtClean="0"/>
              <a:t>a</a:t>
            </a:r>
            <a:r>
              <a:rPr lang="pt-BR" sz="9600" dirty="0" smtClean="0"/>
              <a:t> e de </a:t>
            </a:r>
            <a:r>
              <a:rPr lang="pt-BR" sz="9600" b="1" dirty="0" smtClean="0"/>
              <a:t>b</a:t>
            </a:r>
            <a:r>
              <a:rPr lang="pt-BR" sz="9600" dirty="0" smtClean="0"/>
              <a:t>.</a:t>
            </a:r>
          </a:p>
          <a:p>
            <a:pPr>
              <a:buNone/>
            </a:pPr>
            <a:r>
              <a:rPr lang="pt-BR" sz="9600" dirty="0" smtClean="0"/>
              <a:t>      </a:t>
            </a:r>
            <a:r>
              <a:rPr lang="pt-BR" sz="8000" dirty="0" smtClean="0"/>
              <a:t>Das soluções dos exercícios anteriores vimos que:</a:t>
            </a:r>
          </a:p>
          <a:p>
            <a:r>
              <a:rPr lang="pt-BR" sz="8000" dirty="0" smtClean="0"/>
              <a:t>. mdc(210; 330) = 30.</a:t>
            </a:r>
          </a:p>
          <a:p>
            <a:r>
              <a:rPr lang="pt-BR" sz="8000" dirty="0" smtClean="0"/>
              <a:t>. mdc(420; 480) = 60.</a:t>
            </a:r>
          </a:p>
          <a:p>
            <a:r>
              <a:rPr lang="pt-BR" sz="8000" dirty="0" smtClean="0"/>
              <a:t>. mdc(105; 165) = 15.</a:t>
            </a:r>
          </a:p>
          <a:p>
            <a:pPr>
              <a:buNone/>
            </a:pPr>
            <a:endParaRPr lang="pt-BR" dirty="0" smtClean="0"/>
          </a:p>
          <a:p>
            <a:pPr algn="just">
              <a:buNone/>
            </a:pPr>
            <a:r>
              <a:rPr lang="pt-BR" b="1" dirty="0" smtClean="0"/>
              <a:t> </a:t>
            </a:r>
          </a:p>
          <a:p>
            <a:pPr algn="just">
              <a:buFont typeface="Wingdings" panose="05000000000000000000" pitchFamily="2" charset="2"/>
              <a:buChar char="Ø"/>
            </a:pPr>
            <a:endParaRPr lang="pt-BR" dirty="0" smtClean="0"/>
          </a:p>
          <a:p>
            <a:pPr algn="just">
              <a:buNone/>
            </a:pPr>
            <a:endParaRPr lang="pt-BR" sz="2000" dirty="0" smtClean="0"/>
          </a:p>
          <a:p>
            <a:pPr marL="0" indent="0" algn="just">
              <a:buNone/>
            </a:pPr>
            <a:endParaRPr lang="pt-BR" sz="2000" dirty="0"/>
          </a:p>
        </p:txBody>
      </p:sp>
      <p:pic>
        <p:nvPicPr>
          <p:cNvPr id="5122" name="Picture 2"/>
          <p:cNvPicPr>
            <a:picLocks noChangeAspect="1" noChangeArrowheads="1"/>
          </p:cNvPicPr>
          <p:nvPr/>
        </p:nvPicPr>
        <p:blipFill>
          <a:blip r:embed="rId2"/>
          <a:srcRect l="39657" t="58393" r="25606" b="33214"/>
          <a:stretch>
            <a:fillRect/>
          </a:stretch>
        </p:blipFill>
        <p:spPr bwMode="auto">
          <a:xfrm>
            <a:off x="2939144" y="2116183"/>
            <a:ext cx="6387737" cy="867699"/>
          </a:xfrm>
          <a:prstGeom prst="rect">
            <a:avLst/>
          </a:prstGeom>
          <a:noFill/>
          <a:ln w="9525">
            <a:noFill/>
            <a:miter lim="800000"/>
            <a:headEnd/>
            <a:tailEnd/>
          </a:ln>
        </p:spPr>
      </p:pic>
    </p:spTree>
    <p:extLst>
      <p:ext uri="{BB962C8B-B14F-4D97-AF65-F5344CB8AC3E}">
        <p14:creationId xmlns:p14="http://schemas.microsoft.com/office/powerpoint/2010/main" xmlns="" val="3390564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08464" y="1148344"/>
            <a:ext cx="9601196" cy="494959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pt-BR" b="1" dirty="0" smtClean="0"/>
              <a:t>  Observação: </a:t>
            </a:r>
            <a:r>
              <a:rPr lang="pt-BR" dirty="0" smtClean="0"/>
              <a:t>Apesar deste procedimento ser geral, isto e, teoricamente poder ser aplicado para todos os números, na pratica ele fica inviável, pois pode ser muito difícil listar todos os divisores de um número dado. Esta dificuldade reside, essencialmente, no fato de não ser fácil identificar se um certo número é primo ou não. Na sequência das explicações veremos outras maneiras mais eficientes para o cálculo do </a:t>
            </a:r>
            <a:r>
              <a:rPr lang="pt-BR" b="1" dirty="0" smtClean="0"/>
              <a:t>mdc</a:t>
            </a:r>
            <a:r>
              <a:rPr lang="pt-BR" dirty="0" smtClean="0"/>
              <a:t>.</a:t>
            </a:r>
          </a:p>
          <a:p>
            <a:pPr>
              <a:buNone/>
            </a:pPr>
            <a:endParaRPr lang="pt-BR" dirty="0" smtClean="0"/>
          </a:p>
          <a:p>
            <a:pPr>
              <a:buNone/>
            </a:pPr>
            <a:r>
              <a:rPr lang="pt-BR" b="1" dirty="0" smtClean="0"/>
              <a:t>    </a:t>
            </a:r>
          </a:p>
          <a:p>
            <a:pPr algn="just">
              <a:buFont typeface="Wingdings" panose="05000000000000000000" pitchFamily="2" charset="2"/>
              <a:buChar char="Ø"/>
            </a:pPr>
            <a:endParaRPr lang="pt-BR" dirty="0" smtClean="0"/>
          </a:p>
          <a:p>
            <a:pPr algn="just">
              <a:buNone/>
            </a:pPr>
            <a:endParaRPr lang="pt-BR" sz="2000" dirty="0" smtClean="0"/>
          </a:p>
          <a:p>
            <a:pPr marL="0" indent="0" algn="just">
              <a:buNone/>
            </a:pPr>
            <a:endParaRPr lang="pt-BR" sz="2000" dirty="0"/>
          </a:p>
        </p:txBody>
      </p:sp>
    </p:spTree>
    <p:extLst>
      <p:ext uri="{BB962C8B-B14F-4D97-AF65-F5344CB8AC3E}">
        <p14:creationId xmlns:p14="http://schemas.microsoft.com/office/powerpoint/2010/main" xmlns="" val="3390564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1068737"/>
          </a:xfrm>
        </p:spPr>
        <p:txBody>
          <a:bodyPr>
            <a:normAutofit fontScale="90000"/>
          </a:bodyPr>
          <a:lstStyle/>
          <a:p>
            <a:r>
              <a:rPr lang="pt-BR" sz="4900" dirty="0" smtClean="0"/>
              <a:t>Mínimo Múltiplo Comum</a:t>
            </a:r>
            <a:r>
              <a:rPr lang="pt-BR" dirty="0"/>
              <a:t/>
            </a:r>
            <a:br>
              <a:rPr lang="pt-BR" dirty="0"/>
            </a:br>
            <a:endParaRPr lang="pt-BR" dirty="0"/>
          </a:p>
        </p:txBody>
      </p:sp>
      <p:sp>
        <p:nvSpPr>
          <p:cNvPr id="3" name="Espaço Reservado para Conteúdo 2"/>
          <p:cNvSpPr>
            <a:spLocks noGrp="1"/>
          </p:cNvSpPr>
          <p:nvPr>
            <p:ph idx="1"/>
          </p:nvPr>
        </p:nvSpPr>
        <p:spPr>
          <a:xfrm>
            <a:off x="1295401" y="2455817"/>
            <a:ext cx="9601196" cy="3581911"/>
          </a:xfrm>
        </p:spPr>
        <p:txBody>
          <a:bodyPr>
            <a:normAutofit/>
          </a:bodyPr>
          <a:lstStyle/>
          <a:p>
            <a:pPr algn="just"/>
            <a:r>
              <a:rPr lang="pt-BR" b="1" dirty="0" smtClean="0"/>
              <a:t> </a:t>
            </a:r>
            <a:r>
              <a:rPr lang="pt-BR" sz="2000" b="1" dirty="0" smtClean="0"/>
              <a:t>Ex.: </a:t>
            </a:r>
            <a:r>
              <a:rPr lang="pt-BR" sz="2000" dirty="0" smtClean="0"/>
              <a:t>Uma lâmpada pisca de 14 em 14 segundos e uma outra lâmpada pisca de 20 em 20 segundos. Um cronômetro zerado foi ligado exatamente quando estas lâmpadas piscam juntas. Se o cronômetro foi desligado na primeira vez em que as lâmpadas piscaram juntas novamente, que tempo ele marcou?</a:t>
            </a:r>
          </a:p>
          <a:p>
            <a:r>
              <a:rPr lang="pt-BR" sz="2000" b="1" dirty="0" smtClean="0"/>
              <a:t> Solução: </a:t>
            </a:r>
            <a:r>
              <a:rPr lang="pt-BR" sz="2000" dirty="0" smtClean="0"/>
              <a:t>Como uma das lâmpadas pisca de 14 em 14 segundos, ela vai piscar nos instantes 0, 14, 28, 42,... ou seja, em todos os números que são múltiplos de 14. De modo análogo, a lâmpada que pisca de 20 em 20 segundos vai piscar em todos os instantes que são múltiplos de 20.</a:t>
            </a:r>
          </a:p>
          <a:p>
            <a:pPr marL="0" indent="0">
              <a:buNone/>
            </a:pPr>
            <a:endParaRPr lang="pt-BR" sz="2000" dirty="0" smtClean="0"/>
          </a:p>
          <a:p>
            <a:endParaRPr lang="pt-BR" dirty="0" smtClean="0"/>
          </a:p>
          <a:p>
            <a:endParaRPr lang="pt-BR" dirty="0"/>
          </a:p>
          <a:p>
            <a:endParaRPr lang="pt-BR" dirty="0" smtClean="0"/>
          </a:p>
          <a:p>
            <a:endParaRPr lang="pt-BR" dirty="0"/>
          </a:p>
        </p:txBody>
      </p:sp>
    </p:spTree>
    <p:extLst>
      <p:ext uri="{BB962C8B-B14F-4D97-AF65-F5344CB8AC3E}">
        <p14:creationId xmlns:p14="http://schemas.microsoft.com/office/powerpoint/2010/main" xmlns="" val="3713192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08464" y="1148344"/>
            <a:ext cx="9601196" cy="4949593"/>
          </a:xfrm>
          <a:prstGeom prst="rect">
            <a:avLst/>
          </a:prstGeom>
        </p:spPr>
        <p:txBody>
          <a:bodyPr>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pt-BR" b="1" dirty="0" smtClean="0"/>
              <a:t> </a:t>
            </a:r>
            <a:r>
              <a:rPr lang="pt-BR" dirty="0" smtClean="0"/>
              <a:t>Os múltiplos positivos de 14 e 20 são:</a:t>
            </a:r>
          </a:p>
          <a:p>
            <a:pPr>
              <a:buFont typeface="Symbol"/>
              <a:buChar char="Þ"/>
            </a:pPr>
            <a:r>
              <a:rPr lang="pt-BR" dirty="0" smtClean="0"/>
              <a:t> M(14) = {14; 28; 42; 56; 70; 84; 98; 112; 126; 140; 154; 168; ...}.</a:t>
            </a:r>
          </a:p>
          <a:p>
            <a:pPr>
              <a:buFont typeface="Symbol"/>
              <a:buChar char="Þ"/>
            </a:pPr>
            <a:r>
              <a:rPr lang="pt-BR" dirty="0" smtClean="0"/>
              <a:t> M(20) = {20; 40; 60; 80; 100; 120; 140; 160; 180; 200; 220; 240; ...}.</a:t>
            </a:r>
          </a:p>
          <a:p>
            <a:r>
              <a:rPr lang="pt-BR" dirty="0" smtClean="0"/>
              <a:t>Como queremos determinar o primeiro instante que elas vão piscar juntas, identificamos este instante como o menor múltiplo comum de 14 e de 20. Chegando a conclusão que este instante é igual a 140 segundos. Ou seja, as lâmpadas vão piscar juntas pela primeira vez após 2 minutos e 20 segundos.</a:t>
            </a:r>
          </a:p>
          <a:p>
            <a:r>
              <a:rPr lang="pt-BR" dirty="0" smtClean="0"/>
              <a:t> </a:t>
            </a:r>
            <a:r>
              <a:rPr lang="pt-BR" b="1" dirty="0" smtClean="0"/>
              <a:t>Definição: </a:t>
            </a:r>
            <a:r>
              <a:rPr lang="pt-BR" dirty="0" smtClean="0"/>
              <a:t>mmc(a; b) é o menor múltiplo comum de </a:t>
            </a:r>
            <a:r>
              <a:rPr lang="pt-BR" b="1" dirty="0" smtClean="0"/>
              <a:t>a</a:t>
            </a:r>
            <a:r>
              <a:rPr lang="pt-BR" dirty="0" smtClean="0"/>
              <a:t> e de </a:t>
            </a:r>
            <a:r>
              <a:rPr lang="pt-BR" b="1" dirty="0" smtClean="0"/>
              <a:t>b</a:t>
            </a:r>
            <a:r>
              <a:rPr lang="pt-BR" dirty="0" smtClean="0"/>
              <a:t>.</a:t>
            </a:r>
          </a:p>
          <a:p>
            <a:pPr>
              <a:buNone/>
            </a:pPr>
            <a:r>
              <a:rPr lang="pt-BR" dirty="0" smtClean="0"/>
              <a:t>     De acordo com os exercícios anteriores, temos</a:t>
            </a:r>
          </a:p>
          <a:p>
            <a:pPr>
              <a:buNone/>
            </a:pPr>
            <a:endParaRPr lang="pt-BR" dirty="0" smtClean="0"/>
          </a:p>
          <a:p>
            <a:pPr>
              <a:buNone/>
            </a:pPr>
            <a:endParaRPr lang="pt-BR" dirty="0" smtClean="0"/>
          </a:p>
          <a:p>
            <a:pPr>
              <a:buNone/>
            </a:pPr>
            <a:endParaRPr lang="pt-BR" dirty="0" smtClean="0"/>
          </a:p>
          <a:p>
            <a:pPr>
              <a:buNone/>
            </a:pPr>
            <a:r>
              <a:rPr lang="pt-BR" b="1" dirty="0" smtClean="0"/>
              <a:t>    </a:t>
            </a:r>
          </a:p>
          <a:p>
            <a:pPr algn="just">
              <a:buFont typeface="Wingdings" panose="05000000000000000000" pitchFamily="2" charset="2"/>
              <a:buChar char="Ø"/>
            </a:pPr>
            <a:endParaRPr lang="pt-BR" dirty="0" smtClean="0"/>
          </a:p>
          <a:p>
            <a:pPr algn="just">
              <a:buNone/>
            </a:pPr>
            <a:endParaRPr lang="pt-BR" sz="2000" dirty="0" smtClean="0"/>
          </a:p>
          <a:p>
            <a:pPr marL="0" indent="0" algn="just">
              <a:buNone/>
            </a:pPr>
            <a:endParaRPr lang="pt-BR" sz="2000" dirty="0"/>
          </a:p>
        </p:txBody>
      </p:sp>
      <p:pic>
        <p:nvPicPr>
          <p:cNvPr id="6146" name="Picture 2"/>
          <p:cNvPicPr>
            <a:picLocks noChangeAspect="1" noChangeArrowheads="1"/>
          </p:cNvPicPr>
          <p:nvPr/>
        </p:nvPicPr>
        <p:blipFill>
          <a:blip r:embed="rId2"/>
          <a:srcRect l="39356" t="55179" r="47392" b="28750"/>
          <a:stretch>
            <a:fillRect/>
          </a:stretch>
        </p:blipFill>
        <p:spPr bwMode="auto">
          <a:xfrm>
            <a:off x="4598126" y="4310742"/>
            <a:ext cx="2573383" cy="1754579"/>
          </a:xfrm>
          <a:prstGeom prst="rect">
            <a:avLst/>
          </a:prstGeom>
          <a:noFill/>
          <a:ln w="9525">
            <a:noFill/>
            <a:miter lim="800000"/>
            <a:headEnd/>
            <a:tailEnd/>
          </a:ln>
        </p:spPr>
      </p:pic>
    </p:spTree>
    <p:extLst>
      <p:ext uri="{BB962C8B-B14F-4D97-AF65-F5344CB8AC3E}">
        <p14:creationId xmlns:p14="http://schemas.microsoft.com/office/powerpoint/2010/main" xmlns="" val="3390564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08464" y="1148344"/>
            <a:ext cx="9601196" cy="494959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pt-BR" b="1" dirty="0" smtClean="0"/>
              <a:t> Observação: </a:t>
            </a:r>
            <a:r>
              <a:rPr lang="pt-BR" dirty="0" smtClean="0"/>
              <a:t>Como no caso do </a:t>
            </a:r>
            <a:r>
              <a:rPr lang="pt-BR" b="1" dirty="0" smtClean="0"/>
              <a:t>mdc</a:t>
            </a:r>
            <a:r>
              <a:rPr lang="pt-BR" dirty="0" smtClean="0"/>
              <a:t>, apesar desse procedimento ser geral, na prática ele pode ser muito trabalhoso, pois podem aparecer números muito grandes, uma vez que pode demorar muito até aparecer o primeiro múltiplo comum. Dessa dificuldade surge a necessidade de estudar outras estratégias para o cálculo do </a:t>
            </a:r>
            <a:r>
              <a:rPr lang="pt-BR" b="1" dirty="0" smtClean="0"/>
              <a:t>mmc</a:t>
            </a:r>
            <a:r>
              <a:rPr lang="pt-BR" dirty="0" smtClean="0"/>
              <a:t>.</a:t>
            </a:r>
          </a:p>
          <a:p>
            <a:pPr algn="just">
              <a:buNone/>
            </a:pPr>
            <a:endParaRPr lang="pt-BR" dirty="0" smtClean="0"/>
          </a:p>
          <a:p>
            <a:pPr>
              <a:buNone/>
            </a:pPr>
            <a:endParaRPr lang="pt-BR" dirty="0" smtClean="0"/>
          </a:p>
          <a:p>
            <a:pPr>
              <a:buNone/>
            </a:pPr>
            <a:endParaRPr lang="pt-BR" dirty="0" smtClean="0"/>
          </a:p>
          <a:p>
            <a:pPr>
              <a:buNone/>
            </a:pPr>
            <a:r>
              <a:rPr lang="pt-BR" b="1" dirty="0" smtClean="0"/>
              <a:t>    </a:t>
            </a:r>
          </a:p>
          <a:p>
            <a:pPr algn="just">
              <a:buFont typeface="Wingdings" panose="05000000000000000000" pitchFamily="2" charset="2"/>
              <a:buChar char="Ø"/>
            </a:pPr>
            <a:endParaRPr lang="pt-BR" dirty="0" smtClean="0"/>
          </a:p>
          <a:p>
            <a:pPr algn="just">
              <a:buNone/>
            </a:pPr>
            <a:endParaRPr lang="pt-BR" sz="2000" dirty="0" smtClean="0"/>
          </a:p>
          <a:p>
            <a:pPr marL="0" indent="0" algn="just">
              <a:buNone/>
            </a:pPr>
            <a:endParaRPr lang="pt-BR" sz="2000" dirty="0"/>
          </a:p>
        </p:txBody>
      </p:sp>
    </p:spTree>
    <p:extLst>
      <p:ext uri="{BB962C8B-B14F-4D97-AF65-F5344CB8AC3E}">
        <p14:creationId xmlns:p14="http://schemas.microsoft.com/office/powerpoint/2010/main" xmlns="" val="3390564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08464" y="1148344"/>
            <a:ext cx="9601196" cy="494959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pt-BR" b="1" dirty="0" smtClean="0"/>
              <a:t> ATENÇÃO!!!</a:t>
            </a:r>
          </a:p>
          <a:p>
            <a:pPr algn="just">
              <a:buNone/>
            </a:pPr>
            <a:r>
              <a:rPr lang="pt-BR" sz="2000" b="1" dirty="0" smtClean="0"/>
              <a:t>    </a:t>
            </a:r>
            <a:r>
              <a:rPr lang="pt-BR" sz="2000" dirty="0" smtClean="0"/>
              <a:t>Procure dá uma olhada nos Problemas de Aplicação na página 82 da Apostila Encontros de Aritmética e assistir o vídeo 10 do canal do PIC no </a:t>
            </a:r>
            <a:r>
              <a:rPr lang="pt-BR" sz="2000" dirty="0" err="1" smtClean="0"/>
              <a:t>you</a:t>
            </a:r>
            <a:r>
              <a:rPr lang="pt-BR" sz="2000" dirty="0" smtClean="0"/>
              <a:t> </a:t>
            </a:r>
            <a:r>
              <a:rPr lang="pt-BR" sz="2000" dirty="0" err="1" smtClean="0"/>
              <a:t>tube</a:t>
            </a:r>
            <a:r>
              <a:rPr lang="pt-BR" sz="2000" dirty="0" smtClean="0"/>
              <a:t>.</a:t>
            </a:r>
          </a:p>
          <a:p>
            <a:pPr algn="just">
              <a:buNone/>
            </a:pPr>
            <a:r>
              <a:rPr lang="pt-BR" sz="2000" dirty="0" smtClean="0"/>
              <a:t> </a:t>
            </a:r>
          </a:p>
          <a:p>
            <a:pPr marL="0" indent="0" algn="just">
              <a:buNone/>
            </a:pPr>
            <a:endParaRPr lang="pt-BR" sz="2000" dirty="0"/>
          </a:p>
        </p:txBody>
      </p:sp>
      <p:pic>
        <p:nvPicPr>
          <p:cNvPr id="1026" name="Picture 2" descr="Image result for até logo"/>
          <p:cNvPicPr>
            <a:picLocks noChangeAspect="1" noChangeArrowheads="1"/>
          </p:cNvPicPr>
          <p:nvPr/>
        </p:nvPicPr>
        <p:blipFill>
          <a:blip r:embed="rId2"/>
          <a:srcRect/>
          <a:stretch>
            <a:fillRect/>
          </a:stretch>
        </p:blipFill>
        <p:spPr bwMode="auto">
          <a:xfrm>
            <a:off x="6556376" y="2362607"/>
            <a:ext cx="5030379" cy="3766549"/>
          </a:xfrm>
          <a:prstGeom prst="rect">
            <a:avLst/>
          </a:prstGeom>
          <a:noFill/>
        </p:spPr>
      </p:pic>
      <p:pic>
        <p:nvPicPr>
          <p:cNvPr id="1028" name="Picture 4" descr="Image result for frases de vencedores"/>
          <p:cNvPicPr>
            <a:picLocks noChangeAspect="1" noChangeArrowheads="1"/>
          </p:cNvPicPr>
          <p:nvPr/>
        </p:nvPicPr>
        <p:blipFill>
          <a:blip r:embed="rId3"/>
          <a:srcRect/>
          <a:stretch>
            <a:fillRect/>
          </a:stretch>
        </p:blipFill>
        <p:spPr bwMode="auto">
          <a:xfrm>
            <a:off x="704215" y="2377440"/>
            <a:ext cx="4847499" cy="3819525"/>
          </a:xfrm>
          <a:prstGeom prst="rect">
            <a:avLst/>
          </a:prstGeom>
          <a:noFill/>
        </p:spPr>
      </p:pic>
    </p:spTree>
    <p:extLst>
      <p:ext uri="{BB962C8B-B14F-4D97-AF65-F5344CB8AC3E}">
        <p14:creationId xmlns:p14="http://schemas.microsoft.com/office/powerpoint/2010/main" xmlns="" val="33905644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ânico">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6769</TotalTime>
  <Words>643</Words>
  <Application>Microsoft Office PowerPoint</Application>
  <PresentationFormat>Personalizar</PresentationFormat>
  <Paragraphs>52</Paragraphs>
  <Slides>8</Slides>
  <Notes>0</Notes>
  <HiddenSlides>0</HiddenSlides>
  <MMClips>0</MMClips>
  <ScaleCrop>false</ScaleCrop>
  <HeadingPairs>
    <vt:vector size="4" baseType="variant">
      <vt:variant>
        <vt:lpstr>Tema</vt:lpstr>
      </vt:variant>
      <vt:variant>
        <vt:i4>1</vt:i4>
      </vt:variant>
      <vt:variant>
        <vt:lpstr>Títulos de slides</vt:lpstr>
      </vt:variant>
      <vt:variant>
        <vt:i4>8</vt:i4>
      </vt:variant>
    </vt:vector>
  </HeadingPairs>
  <TitlesOfParts>
    <vt:vector size="9" baseType="lpstr">
      <vt:lpstr>Orgânico</vt:lpstr>
      <vt:lpstr>  MMC e MDC.</vt:lpstr>
      <vt:lpstr>Máximo Divisor Comum </vt:lpstr>
      <vt:lpstr>Slide 3</vt:lpstr>
      <vt:lpstr>Slide 4</vt:lpstr>
      <vt:lpstr>Mínimo Múltiplo Comum </vt:lpstr>
      <vt:lpstr>Slide 6</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Fundamentos de Aritmética</dc:title>
  <dc:creator>Renato</dc:creator>
  <cp:lastModifiedBy>Samsung</cp:lastModifiedBy>
  <cp:revision>186</cp:revision>
  <dcterms:created xsi:type="dcterms:W3CDTF">2015-01-13T23:40:40Z</dcterms:created>
  <dcterms:modified xsi:type="dcterms:W3CDTF">2017-04-01T04:29:17Z</dcterms:modified>
</cp:coreProperties>
</file>