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67" r:id="rId11"/>
    <p:sldId id="268" r:id="rId12"/>
    <p:sldId id="269" r:id="rId13"/>
    <p:sldId id="270" r:id="rId14"/>
    <p:sldId id="271" r:id="rId15"/>
    <p:sldId id="273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38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0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5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4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80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0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29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5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48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27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6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8116140-D7B6-4D06-A351-B34533BDFFE2}" type="datetimeFigureOut">
              <a:rPr lang="pt-BR" smtClean="0"/>
              <a:t>24/04/2017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48014DA-9E40-4FFF-9E3C-59B67951F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25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5.png"/><Relationship Id="rId18" Type="http://schemas.openxmlformats.org/officeDocument/2006/relationships/image" Target="../media/image62.png"/><Relationship Id="rId3" Type="http://schemas.openxmlformats.org/officeDocument/2006/relationships/image" Target="../media/image52.png"/><Relationship Id="rId21" Type="http://schemas.openxmlformats.org/officeDocument/2006/relationships/image" Target="../media/image65.png"/><Relationship Id="rId7" Type="http://schemas.openxmlformats.org/officeDocument/2006/relationships/image" Target="../media/image55.png"/><Relationship Id="rId12" Type="http://schemas.openxmlformats.org/officeDocument/2006/relationships/image" Target="../media/image43.png"/><Relationship Id="rId17" Type="http://schemas.openxmlformats.org/officeDocument/2006/relationships/image" Target="../media/image61.png"/><Relationship Id="rId2" Type="http://schemas.openxmlformats.org/officeDocument/2006/relationships/image" Target="../media/image51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58.png"/><Relationship Id="rId24" Type="http://schemas.openxmlformats.org/officeDocument/2006/relationships/image" Target="../media/image68.png"/><Relationship Id="rId5" Type="http://schemas.openxmlformats.org/officeDocument/2006/relationships/image" Target="../media/image54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10" Type="http://schemas.openxmlformats.org/officeDocument/2006/relationships/image" Target="../media/image57.png"/><Relationship Id="rId19" Type="http://schemas.openxmlformats.org/officeDocument/2006/relationships/image" Target="../media/image63.png"/><Relationship Id="rId4" Type="http://schemas.openxmlformats.org/officeDocument/2006/relationships/image" Target="../media/image53.png"/><Relationship Id="rId9" Type="http://schemas.openxmlformats.org/officeDocument/2006/relationships/image" Target="../media/image56.png"/><Relationship Id="rId14" Type="http://schemas.openxmlformats.org/officeDocument/2006/relationships/image" Target="../media/image47.png"/><Relationship Id="rId22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2.png"/><Relationship Id="rId10" Type="http://schemas.openxmlformats.org/officeDocument/2006/relationships/image" Target="../media/image82.png"/><Relationship Id="rId4" Type="http://schemas.openxmlformats.org/officeDocument/2006/relationships/image" Target="../media/image79.png"/><Relationship Id="rId9" Type="http://schemas.openxmlformats.org/officeDocument/2006/relationships/image" Target="../media/image7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84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85.png"/><Relationship Id="rId9" Type="http://schemas.openxmlformats.org/officeDocument/2006/relationships/image" Target="../media/image9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Razões e Proporções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67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Propriedade fundamental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715" y="2479633"/>
            <a:ext cx="10930666" cy="506992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Em toda proporção, </a:t>
            </a:r>
            <a:r>
              <a:rPr lang="pt-BR" b="1" i="1" dirty="0" smtClean="0">
                <a:solidFill>
                  <a:srgbClr val="FF0000"/>
                </a:solidFill>
              </a:rPr>
              <a:t>o produto dos extremos é igual ao produto dos meios.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10068" y="3760413"/>
                <a:ext cx="2379754" cy="13679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068" y="3760413"/>
                <a:ext cx="2379754" cy="13679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2"/>
              <p:cNvSpPr txBox="1">
                <a:spLocks/>
              </p:cNvSpPr>
              <p:nvPr/>
            </p:nvSpPr>
            <p:spPr>
              <a:xfrm>
                <a:off x="5415836" y="4079105"/>
                <a:ext cx="560388" cy="4894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48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48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4800" dirty="0"/>
              </a:p>
            </p:txBody>
          </p:sp>
        </mc:Choice>
        <mc:Fallback xmlns="">
          <p:sp>
            <p:nvSpPr>
              <p:cNvPr id="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836" y="4079105"/>
                <a:ext cx="560388" cy="489455"/>
              </a:xfrm>
              <a:prstGeom prst="rect">
                <a:avLst/>
              </a:prstGeom>
              <a:blipFill>
                <a:blip r:embed="rId3"/>
                <a:stretch>
                  <a:fillRect l="-4348" b="-125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6988408" y="4028883"/>
                <a:ext cx="333514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pt-BR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pt-BR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408" y="4028883"/>
                <a:ext cx="3335144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8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815" y="191594"/>
            <a:ext cx="10950448" cy="1609344"/>
          </a:xfrm>
        </p:spPr>
        <p:txBody>
          <a:bodyPr/>
          <a:lstStyle/>
          <a:p>
            <a:r>
              <a:rPr lang="pt-BR" dirty="0" smtClean="0"/>
              <a:t>Propriedades da adição e da subtração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4857" y="1637844"/>
            <a:ext cx="10930666" cy="506992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Em toda proporção, </a:t>
            </a:r>
            <a:r>
              <a:rPr lang="pt-BR" dirty="0"/>
              <a:t>temos: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5827972" y="2032807"/>
                <a:ext cx="1642180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972" y="2032807"/>
                <a:ext cx="1642180" cy="9427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2"/>
              <p:cNvSpPr txBox="1">
                <a:spLocks/>
              </p:cNvSpPr>
              <p:nvPr/>
            </p:nvSpPr>
            <p:spPr>
              <a:xfrm>
                <a:off x="7804740" y="2200990"/>
                <a:ext cx="560388" cy="4894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32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32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740" y="2200990"/>
                <a:ext cx="560388" cy="4894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8365128" y="2032807"/>
                <a:ext cx="3132204" cy="10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3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28" y="2032807"/>
                <a:ext cx="3132204" cy="10277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008113" y="2290510"/>
            <a:ext cx="988504" cy="84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1ª)</a:t>
            </a:r>
            <a:endParaRPr lang="pt-B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997422" y="3144226"/>
                <a:ext cx="1642180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22" y="3144226"/>
                <a:ext cx="1642180" cy="9427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Espaço Reservado para Conteúdo 2"/>
              <p:cNvSpPr txBox="1">
                <a:spLocks/>
              </p:cNvSpPr>
              <p:nvPr/>
            </p:nvSpPr>
            <p:spPr>
              <a:xfrm>
                <a:off x="2806896" y="3323219"/>
                <a:ext cx="560388" cy="4894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32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32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9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896" y="3323219"/>
                <a:ext cx="560388" cy="48945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/>
              <p:cNvSpPr txBox="1"/>
              <p:nvPr/>
            </p:nvSpPr>
            <p:spPr>
              <a:xfrm>
                <a:off x="3534578" y="3144226"/>
                <a:ext cx="3132204" cy="10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3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578" y="3144226"/>
                <a:ext cx="3132204" cy="10277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177563" y="3401929"/>
            <a:ext cx="988504" cy="84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2ª)</a:t>
            </a:r>
            <a:endParaRPr lang="pt-B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5634778" y="4418515"/>
                <a:ext cx="1642180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778" y="4418515"/>
                <a:ext cx="1642180" cy="9427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Espaço Reservado para Conteúdo 2"/>
              <p:cNvSpPr txBox="1">
                <a:spLocks/>
              </p:cNvSpPr>
              <p:nvPr/>
            </p:nvSpPr>
            <p:spPr>
              <a:xfrm>
                <a:off x="7444252" y="4597508"/>
                <a:ext cx="560388" cy="4894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32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32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252" y="4597508"/>
                <a:ext cx="560388" cy="48945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8171934" y="4418515"/>
                <a:ext cx="3325398" cy="1031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  <m:r>
                      <a:rPr lang="pt-BR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pt-BR" sz="44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endParaRPr lang="pt-BR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934" y="4418515"/>
                <a:ext cx="3325398" cy="10317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4814919" y="4676218"/>
            <a:ext cx="988504" cy="84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3ª)</a:t>
            </a:r>
            <a:endParaRPr lang="pt-B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905245" y="5553404"/>
                <a:ext cx="1642180" cy="942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245" y="5553404"/>
                <a:ext cx="1642180" cy="9427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Espaço Reservado para Conteúdo 2"/>
              <p:cNvSpPr txBox="1">
                <a:spLocks/>
              </p:cNvSpPr>
              <p:nvPr/>
            </p:nvSpPr>
            <p:spPr>
              <a:xfrm>
                <a:off x="2703803" y="5822113"/>
                <a:ext cx="560388" cy="4894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3200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32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8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803" y="5822113"/>
                <a:ext cx="560388" cy="4894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85386" y="5811107"/>
            <a:ext cx="988504" cy="84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pt-BR" sz="3600" dirty="0" smtClean="0">
                <a:solidFill>
                  <a:srgbClr val="FF0000"/>
                </a:solidFill>
              </a:rPr>
              <a:t>4ª)</a:t>
            </a:r>
            <a:endParaRPr lang="pt-BR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3367284" y="5607846"/>
                <a:ext cx="3325398" cy="1031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  <m:r>
                      <a:rPr lang="pt-BR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pt-BR" sz="44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pt-BR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pt-BR" sz="4400" b="1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4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endParaRPr lang="pt-BR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284" y="5607846"/>
                <a:ext cx="3325398" cy="10317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7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diretamente proporcionais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0891" y="2093976"/>
            <a:ext cx="10930666" cy="5069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/>
              <a:t>	Duas sucessões numéricas são diretamente proporcionais quando existe uma correspondência biunívoca entre seus elementos onde as razões entre eles são, respectivamente, iguais a uma constante de proporcionalidade.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62294" y="3570806"/>
            <a:ext cx="10365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3" algn="just"/>
            <a:r>
              <a:rPr lang="pt-BR" sz="2800" dirty="0" smtClean="0"/>
              <a:t>	</a:t>
            </a:r>
            <a:r>
              <a:rPr lang="pt-BR" sz="2800" b="1" dirty="0" smtClean="0"/>
              <a:t>EXEMPLO:</a:t>
            </a:r>
            <a:r>
              <a:rPr lang="pt-BR" sz="2800" dirty="0" smtClean="0"/>
              <a:t> Divida 30 em partes diretamente proporcionais a 2 e 8.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78000" y="4648200"/>
                <a:ext cx="1435842" cy="9825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=30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pt-BR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0" y="4648200"/>
                <a:ext cx="1435842" cy="9825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4448090" y="4711700"/>
                <a:ext cx="1013161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090" y="4711700"/>
                <a:ext cx="1013161" cy="566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spaço Reservado para Conteúdo 2"/>
              <p:cNvSpPr txBox="1">
                <a:spLocks/>
              </p:cNvSpPr>
              <p:nvPr/>
            </p:nvSpPr>
            <p:spPr>
              <a:xfrm>
                <a:off x="5410451" y="4719081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451" y="4719081"/>
                <a:ext cx="560388" cy="445807"/>
              </a:xfrm>
              <a:prstGeom prst="rect">
                <a:avLst/>
              </a:prstGeom>
              <a:blipFill>
                <a:blip r:embed="rId4"/>
                <a:stretch>
                  <a:fillRect l="-51648" t="-69863" r="-49451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5779796" y="4692543"/>
                <a:ext cx="1422697" cy="595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796" y="4692543"/>
                <a:ext cx="1422697" cy="5954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spaço Reservado para Conteúdo 2"/>
              <p:cNvSpPr txBox="1">
                <a:spLocks/>
              </p:cNvSpPr>
              <p:nvPr/>
            </p:nvSpPr>
            <p:spPr>
              <a:xfrm>
                <a:off x="7164393" y="4720195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393" y="4720195"/>
                <a:ext cx="560388" cy="445807"/>
              </a:xfrm>
              <a:prstGeom prst="rect">
                <a:avLst/>
              </a:prstGeom>
              <a:blipFill>
                <a:blip r:embed="rId6"/>
                <a:stretch>
                  <a:fillRect l="-50000" t="-69863" r="-48913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/>
              <p:cNvSpPr/>
              <p:nvPr/>
            </p:nvSpPr>
            <p:spPr>
              <a:xfrm>
                <a:off x="7521038" y="4668257"/>
                <a:ext cx="108792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038" y="4668257"/>
                <a:ext cx="1087926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Espaço Reservado para Conteúdo 2"/>
              <p:cNvSpPr txBox="1">
                <a:spLocks/>
              </p:cNvSpPr>
              <p:nvPr/>
            </p:nvSpPr>
            <p:spPr>
              <a:xfrm>
                <a:off x="8570864" y="4732895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864" y="4732895"/>
                <a:ext cx="560388" cy="445807"/>
              </a:xfrm>
              <a:prstGeom prst="rect">
                <a:avLst/>
              </a:prstGeom>
              <a:blipFill>
                <a:blip r:embed="rId8"/>
                <a:stretch>
                  <a:fillRect l="-51087" t="-68919" r="-47826" b="-1162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/>
              <p:cNvSpPr/>
              <p:nvPr/>
            </p:nvSpPr>
            <p:spPr>
              <a:xfrm>
                <a:off x="8927509" y="4731757"/>
                <a:ext cx="908389" cy="566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Retâ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509" y="4731757"/>
                <a:ext cx="908389" cy="5666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Espaço Reservado para Conteúdo 2"/>
              <p:cNvSpPr txBox="1">
                <a:spLocks/>
              </p:cNvSpPr>
              <p:nvPr/>
            </p:nvSpPr>
            <p:spPr>
              <a:xfrm>
                <a:off x="9819103" y="4715497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103" y="4715497"/>
                <a:ext cx="560388" cy="445807"/>
              </a:xfrm>
              <a:prstGeom prst="rect">
                <a:avLst/>
              </a:prstGeom>
              <a:blipFill>
                <a:blip r:embed="rId10"/>
                <a:stretch>
                  <a:fillRect l="-51087" t="-69863" r="-47826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10201732" y="4782718"/>
                <a:ext cx="934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1732" y="4782718"/>
                <a:ext cx="934038" cy="369332"/>
              </a:xfrm>
              <a:prstGeom prst="rect">
                <a:avLst/>
              </a:prstGeom>
              <a:blipFill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ângulo 18"/>
              <p:cNvSpPr/>
              <p:nvPr/>
            </p:nvSpPr>
            <p:spPr>
              <a:xfrm>
                <a:off x="4448090" y="5484338"/>
                <a:ext cx="1013161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Retâ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090" y="5484338"/>
                <a:ext cx="1013161" cy="56669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Espaço Reservado para Conteúdo 2"/>
              <p:cNvSpPr txBox="1">
                <a:spLocks/>
              </p:cNvSpPr>
              <p:nvPr/>
            </p:nvSpPr>
            <p:spPr>
              <a:xfrm>
                <a:off x="5410451" y="5491719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451" y="5491719"/>
                <a:ext cx="560388" cy="445807"/>
              </a:xfrm>
              <a:prstGeom prst="rect">
                <a:avLst/>
              </a:prstGeom>
              <a:blipFill>
                <a:blip r:embed="rId13"/>
                <a:stretch>
                  <a:fillRect l="-51648" t="-69863" r="-49451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ângulo 20"/>
              <p:cNvSpPr/>
              <p:nvPr/>
            </p:nvSpPr>
            <p:spPr>
              <a:xfrm>
                <a:off x="5779796" y="5465181"/>
                <a:ext cx="1422697" cy="595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Retâ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796" y="5465181"/>
                <a:ext cx="1422697" cy="5954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Espaço Reservado para Conteúdo 2"/>
              <p:cNvSpPr txBox="1">
                <a:spLocks/>
              </p:cNvSpPr>
              <p:nvPr/>
            </p:nvSpPr>
            <p:spPr>
              <a:xfrm>
                <a:off x="7164393" y="5492833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393" y="5492833"/>
                <a:ext cx="560388" cy="445807"/>
              </a:xfrm>
              <a:prstGeom prst="rect">
                <a:avLst/>
              </a:prstGeom>
              <a:blipFill>
                <a:blip r:embed="rId15"/>
                <a:stretch>
                  <a:fillRect l="-50000" t="-69863" r="-48913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ângulo 22"/>
              <p:cNvSpPr/>
              <p:nvPr/>
            </p:nvSpPr>
            <p:spPr>
              <a:xfrm>
                <a:off x="7521038" y="5440895"/>
                <a:ext cx="108792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Retâ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038" y="5440895"/>
                <a:ext cx="1087926" cy="6127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Espaço Reservado para Conteúdo 2"/>
              <p:cNvSpPr txBox="1">
                <a:spLocks/>
              </p:cNvSpPr>
              <p:nvPr/>
            </p:nvSpPr>
            <p:spPr>
              <a:xfrm>
                <a:off x="8570864" y="5505533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864" y="5505533"/>
                <a:ext cx="560388" cy="445807"/>
              </a:xfrm>
              <a:prstGeom prst="rect">
                <a:avLst/>
              </a:prstGeom>
              <a:blipFill>
                <a:blip r:embed="rId17"/>
                <a:stretch>
                  <a:fillRect l="-51087" t="-69863" r="-47826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8927509" y="5504395"/>
                <a:ext cx="904991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509" y="5504395"/>
                <a:ext cx="904991" cy="56669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Espaço Reservado para Conteúdo 2"/>
              <p:cNvSpPr txBox="1">
                <a:spLocks/>
              </p:cNvSpPr>
              <p:nvPr/>
            </p:nvSpPr>
            <p:spPr>
              <a:xfrm>
                <a:off x="9819103" y="5488135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103" y="5488135"/>
                <a:ext cx="560388" cy="445807"/>
              </a:xfrm>
              <a:prstGeom prst="rect">
                <a:avLst/>
              </a:prstGeom>
              <a:blipFill>
                <a:blip r:embed="rId19"/>
                <a:stretch>
                  <a:fillRect l="-51087" t="-69863" r="-47826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10201732" y="5555356"/>
                <a:ext cx="8057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1732" y="5555356"/>
                <a:ext cx="80579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41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 inversamente proporcionais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0891" y="2093976"/>
            <a:ext cx="10930666" cy="5069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/>
              <a:t>	Duas sucessões numéricas são inversamente proporcionais quando existe uma correspondência biunívoca entre seus elementos onde os produtos entre eles são, respectivamente, iguais a uma constante de proporcionalidade.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62294" y="3570806"/>
            <a:ext cx="10365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3" algn="just"/>
            <a:r>
              <a:rPr lang="pt-BR" sz="2800" dirty="0" smtClean="0"/>
              <a:t>	</a:t>
            </a:r>
            <a:r>
              <a:rPr lang="pt-BR" sz="2800" b="1" dirty="0" smtClean="0"/>
              <a:t>EXEMPLO:</a:t>
            </a:r>
            <a:r>
              <a:rPr lang="pt-BR" sz="2800" dirty="0" smtClean="0"/>
              <a:t> Divida 88 em partes diretamente proporcionais a 3 e 5.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45564" y="4716176"/>
                <a:ext cx="2300859" cy="11644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=88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pt-BR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f>
                                    <m:fPr>
                                      <m:ctrlPr>
                                        <a:rPr lang="pt-BR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 1 </m:t>
                                      </m:r>
                                    </m:num>
                                    <m:den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den>
                              </m:f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f>
                                    <m:f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</a:rPr>
                                        <m:t> 1 </m:t>
                                      </m:r>
                                    </m:num>
                                    <m:den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64" y="4716176"/>
                <a:ext cx="2300859" cy="11644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4401922" y="4560690"/>
                <a:ext cx="1059329" cy="790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922" y="4560690"/>
                <a:ext cx="1059329" cy="790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spaço Reservado para Conteúdo 2"/>
              <p:cNvSpPr txBox="1">
                <a:spLocks/>
              </p:cNvSpPr>
              <p:nvPr/>
            </p:nvSpPr>
            <p:spPr>
              <a:xfrm>
                <a:off x="4060898" y="4668257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898" y="4668257"/>
                <a:ext cx="560388" cy="445807"/>
              </a:xfrm>
              <a:prstGeom prst="rect">
                <a:avLst/>
              </a:prstGeom>
              <a:blipFill>
                <a:blip r:embed="rId4"/>
                <a:stretch>
                  <a:fillRect l="-51087" t="-69863" r="-47826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/>
              <p:cNvSpPr/>
              <p:nvPr/>
            </p:nvSpPr>
            <p:spPr>
              <a:xfrm>
                <a:off x="5805879" y="4509296"/>
                <a:ext cx="1445780" cy="8190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2" name="Retâ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879" y="4509296"/>
                <a:ext cx="1445780" cy="8190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spaço Reservado para Conteúdo 2"/>
              <p:cNvSpPr txBox="1">
                <a:spLocks/>
              </p:cNvSpPr>
              <p:nvPr/>
            </p:nvSpPr>
            <p:spPr>
              <a:xfrm>
                <a:off x="7164393" y="4720195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393" y="4720195"/>
                <a:ext cx="560388" cy="445807"/>
              </a:xfrm>
              <a:prstGeom prst="rect">
                <a:avLst/>
              </a:prstGeom>
              <a:blipFill>
                <a:blip r:embed="rId6"/>
                <a:stretch>
                  <a:fillRect l="-50000" t="-69863" r="-48913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tângulo 13"/>
              <p:cNvSpPr/>
              <p:nvPr/>
            </p:nvSpPr>
            <p:spPr>
              <a:xfrm>
                <a:off x="7517604" y="4519644"/>
                <a:ext cx="1260437" cy="838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8 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4" name="Retâ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604" y="4519644"/>
                <a:ext cx="1260437" cy="8380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Espaço Reservado para Conteúdo 2"/>
              <p:cNvSpPr txBox="1">
                <a:spLocks/>
              </p:cNvSpPr>
              <p:nvPr/>
            </p:nvSpPr>
            <p:spPr>
              <a:xfrm>
                <a:off x="8570864" y="4732895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864" y="4732895"/>
                <a:ext cx="560388" cy="445807"/>
              </a:xfrm>
              <a:prstGeom prst="rect">
                <a:avLst/>
              </a:prstGeom>
              <a:blipFill>
                <a:blip r:embed="rId8"/>
                <a:stretch>
                  <a:fillRect l="-51087" t="-68919" r="-47826" b="-1162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ângulo 15"/>
              <p:cNvSpPr/>
              <p:nvPr/>
            </p:nvSpPr>
            <p:spPr>
              <a:xfrm>
                <a:off x="8863710" y="4771132"/>
                <a:ext cx="11905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65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Retâ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10" y="4771132"/>
                <a:ext cx="1190519" cy="369332"/>
              </a:xfrm>
              <a:prstGeom prst="rect">
                <a:avLst/>
              </a:prstGeom>
              <a:blipFill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Espaço Reservado para Conteúdo 2"/>
              <p:cNvSpPr txBox="1">
                <a:spLocks/>
              </p:cNvSpPr>
              <p:nvPr/>
            </p:nvSpPr>
            <p:spPr>
              <a:xfrm>
                <a:off x="9931318" y="4702966"/>
                <a:ext cx="560388" cy="4505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1318" y="4702966"/>
                <a:ext cx="560388" cy="450505"/>
              </a:xfrm>
              <a:prstGeom prst="rect">
                <a:avLst/>
              </a:prstGeom>
              <a:blipFill>
                <a:blip r:embed="rId10"/>
                <a:stretch>
                  <a:fillRect l="-51087" t="-68919" r="-47826" b="-1162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/>
              <p:cNvSpPr/>
              <p:nvPr/>
            </p:nvSpPr>
            <p:spPr>
              <a:xfrm>
                <a:off x="10335866" y="4758432"/>
                <a:ext cx="9340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Retângulo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5866" y="4758432"/>
                <a:ext cx="934038" cy="369332"/>
              </a:xfrm>
              <a:prstGeom prst="rect">
                <a:avLst/>
              </a:prstGeom>
              <a:blipFill>
                <a:blip r:embed="rId11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Espaço Reservado para Conteúdo 2"/>
              <p:cNvSpPr txBox="1">
                <a:spLocks/>
              </p:cNvSpPr>
              <p:nvPr/>
            </p:nvSpPr>
            <p:spPr>
              <a:xfrm>
                <a:off x="5410451" y="5491719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0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451" y="5491719"/>
                <a:ext cx="560388" cy="445807"/>
              </a:xfrm>
              <a:prstGeom prst="rect">
                <a:avLst/>
              </a:prstGeom>
              <a:blipFill>
                <a:blip r:embed="rId12"/>
                <a:stretch>
                  <a:fillRect l="-51648" t="-69863" r="-49451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Espaço Reservado para Conteúdo 2"/>
              <p:cNvSpPr txBox="1">
                <a:spLocks/>
              </p:cNvSpPr>
              <p:nvPr/>
            </p:nvSpPr>
            <p:spPr>
              <a:xfrm>
                <a:off x="7164393" y="5492833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393" y="5492833"/>
                <a:ext cx="560388" cy="445807"/>
              </a:xfrm>
              <a:prstGeom prst="rect">
                <a:avLst/>
              </a:prstGeom>
              <a:blipFill>
                <a:blip r:embed="rId13"/>
                <a:stretch>
                  <a:fillRect l="-50000" t="-69863" r="-48913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Espaço Reservado para Conteúdo 2"/>
              <p:cNvSpPr txBox="1">
                <a:spLocks/>
              </p:cNvSpPr>
              <p:nvPr/>
            </p:nvSpPr>
            <p:spPr>
              <a:xfrm>
                <a:off x="8570864" y="5505533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864" y="5505533"/>
                <a:ext cx="560388" cy="445807"/>
              </a:xfrm>
              <a:prstGeom prst="rect">
                <a:avLst/>
              </a:prstGeom>
              <a:blipFill>
                <a:blip r:embed="rId14"/>
                <a:stretch>
                  <a:fillRect l="-51087" t="-69863" r="-47826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8927509" y="5504395"/>
                <a:ext cx="11871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=165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509" y="5504395"/>
                <a:ext cx="118712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Espaço Reservado para Conteúdo 2"/>
              <p:cNvSpPr txBox="1">
                <a:spLocks/>
              </p:cNvSpPr>
              <p:nvPr/>
            </p:nvSpPr>
            <p:spPr>
              <a:xfrm>
                <a:off x="9984203" y="5488135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203" y="5488135"/>
                <a:ext cx="560388" cy="445807"/>
              </a:xfrm>
              <a:prstGeom prst="rect">
                <a:avLst/>
              </a:prstGeom>
              <a:blipFill>
                <a:blip r:embed="rId16"/>
                <a:stretch>
                  <a:fillRect l="-51087" t="-69863" r="-47826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ângulo 26"/>
              <p:cNvSpPr/>
              <p:nvPr/>
            </p:nvSpPr>
            <p:spPr>
              <a:xfrm>
                <a:off x="10493832" y="5555356"/>
                <a:ext cx="9306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7" name="Retâ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832" y="5555356"/>
                <a:ext cx="93063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tângulo 27"/>
              <p:cNvSpPr/>
              <p:nvPr/>
            </p:nvSpPr>
            <p:spPr>
              <a:xfrm>
                <a:off x="3094977" y="4706494"/>
                <a:ext cx="1064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8" name="Retâ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977" y="4706494"/>
                <a:ext cx="1064459" cy="369332"/>
              </a:xfrm>
              <a:prstGeom prst="rect">
                <a:avLst/>
              </a:prstGeom>
              <a:blipFill>
                <a:blip r:embed="rId1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tângulo 28"/>
              <p:cNvSpPr/>
              <p:nvPr/>
            </p:nvSpPr>
            <p:spPr>
              <a:xfrm>
                <a:off x="3135770" y="5603076"/>
                <a:ext cx="10644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9" name="Retâ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70" y="5603076"/>
                <a:ext cx="1064459" cy="369332"/>
              </a:xfrm>
              <a:prstGeom prst="rect">
                <a:avLst/>
              </a:prstGeom>
              <a:blipFill>
                <a:blip r:embed="rId1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Espaço Reservado para Conteúdo 2"/>
              <p:cNvSpPr txBox="1">
                <a:spLocks/>
              </p:cNvSpPr>
              <p:nvPr/>
            </p:nvSpPr>
            <p:spPr>
              <a:xfrm>
                <a:off x="4086381" y="5545142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0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381" y="5545142"/>
                <a:ext cx="560388" cy="445807"/>
              </a:xfrm>
              <a:prstGeom prst="rect">
                <a:avLst/>
              </a:prstGeom>
              <a:blipFill>
                <a:blip r:embed="rId20"/>
                <a:stretch>
                  <a:fillRect l="-50000" t="-69863" r="-48913" b="-1191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ângulo 30"/>
              <p:cNvSpPr/>
              <p:nvPr/>
            </p:nvSpPr>
            <p:spPr>
              <a:xfrm>
                <a:off x="4425410" y="5475185"/>
                <a:ext cx="1059329" cy="790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1" name="Retângulo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410" y="5475185"/>
                <a:ext cx="1059329" cy="79021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Espaço Reservado para Conteúdo 2"/>
              <p:cNvSpPr txBox="1">
                <a:spLocks/>
              </p:cNvSpPr>
              <p:nvPr/>
            </p:nvSpPr>
            <p:spPr>
              <a:xfrm>
                <a:off x="5461251" y="4751719"/>
                <a:ext cx="560388" cy="4458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i="1" dirty="0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2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251" y="4751719"/>
                <a:ext cx="560388" cy="445807"/>
              </a:xfrm>
              <a:prstGeom prst="rect">
                <a:avLst/>
              </a:prstGeom>
              <a:blipFill>
                <a:blip r:embed="rId22"/>
                <a:stretch>
                  <a:fillRect l="-51087" t="-68919" r="-47826" b="-1162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/>
              <p:cNvSpPr/>
              <p:nvPr/>
            </p:nvSpPr>
            <p:spPr>
              <a:xfrm>
                <a:off x="5817946" y="5424332"/>
                <a:ext cx="1445780" cy="8190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Retângu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946" y="5424332"/>
                <a:ext cx="1445780" cy="81900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tângulo 33"/>
              <p:cNvSpPr/>
              <p:nvPr/>
            </p:nvSpPr>
            <p:spPr>
              <a:xfrm>
                <a:off x="7521038" y="5427351"/>
                <a:ext cx="1342672" cy="838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8 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 1 </m:t>
                              </m:r>
                            </m:num>
                            <m:den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4" name="Retângulo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038" y="5427351"/>
                <a:ext cx="1342672" cy="83805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8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742778"/>
            <a:ext cx="10058400" cy="531481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>
              <a:spcBef>
                <a:spcPct val="0"/>
              </a:spcBef>
              <a:buNone/>
            </a:pPr>
            <a:r>
              <a:rPr lang="pt-BR" sz="4400" dirty="0">
                <a:latin typeface="+mj-lt"/>
                <a:ea typeface="+mj-ea"/>
                <a:cs typeface="+mj-cs"/>
              </a:rPr>
              <a:t>1) Grandezas diretamente proporcionais</a:t>
            </a:r>
            <a:endParaRPr lang="pt-B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69848" y="4350962"/>
            <a:ext cx="10058400" cy="53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indent="-182880" defTabSz="914400">
              <a:lnSpc>
                <a:spcPct val="9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4400">
                <a:latin typeface="+mj-lt"/>
                <a:ea typeface="+mj-ea"/>
                <a:cs typeface="+mj-cs"/>
              </a:defRPr>
            </a:lvl1pPr>
            <a:lvl2pPr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lvl2pPr>
            <a:lvl3pPr marL="731520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3pPr>
            <a:lvl4pPr marL="1005840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4pPr>
            <a:lvl5pPr marL="1280160" indent="-18288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5pPr>
            <a:lvl6pPr marL="1600000" indent="-22860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6pPr>
            <a:lvl7pPr marL="1900000" indent="-22860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7pPr>
            <a:lvl8pPr marL="2200000" indent="-22860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8pPr>
            <a:lvl9pPr marL="2500000" indent="-228600" defTabSz="91440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/>
            </a:lvl9pPr>
          </a:lstStyle>
          <a:p>
            <a:r>
              <a:rPr lang="pt-BR" dirty="0"/>
              <a:t>2) Grandezas inversamente proporcionais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65981" y="2376479"/>
            <a:ext cx="10930666" cy="113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 smtClean="0"/>
              <a:t>	Duas grandezas são </a:t>
            </a:r>
            <a:r>
              <a:rPr lang="pt-BR" sz="2400" b="1" dirty="0" smtClean="0">
                <a:solidFill>
                  <a:srgbClr val="FF0000"/>
                </a:solidFill>
              </a:rPr>
              <a:t>diretamente proporcionais </a:t>
            </a:r>
            <a:r>
              <a:rPr lang="pt-BR" sz="2400" dirty="0" smtClean="0"/>
              <a:t>quando a </a:t>
            </a:r>
            <a:r>
              <a:rPr lang="pt-BR" sz="2400" b="1" dirty="0" smtClean="0">
                <a:solidFill>
                  <a:srgbClr val="FF0000"/>
                </a:solidFill>
              </a:rPr>
              <a:t>razão</a:t>
            </a:r>
            <a:r>
              <a:rPr lang="pt-BR" sz="2400" dirty="0" smtClean="0"/>
              <a:t> entre dois valores quaisquer de uma das grandezas é igual à </a:t>
            </a:r>
            <a:r>
              <a:rPr lang="pt-BR" sz="2400" b="1" dirty="0" smtClean="0">
                <a:solidFill>
                  <a:srgbClr val="FF0000"/>
                </a:solidFill>
              </a:rPr>
              <a:t>razão</a:t>
            </a:r>
            <a:r>
              <a:rPr lang="pt-BR" sz="2400" dirty="0" smtClean="0"/>
              <a:t> dos valores correspondentes da outra grandeza.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65981" y="4882443"/>
            <a:ext cx="10930666" cy="113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 smtClean="0"/>
              <a:t>	Duas grandezas são </a:t>
            </a:r>
            <a:r>
              <a:rPr lang="pt-BR" sz="2400" b="1" dirty="0" smtClean="0">
                <a:solidFill>
                  <a:srgbClr val="002060"/>
                </a:solidFill>
              </a:rPr>
              <a:t>inversamente proporcionais </a:t>
            </a:r>
            <a:r>
              <a:rPr lang="pt-BR" sz="2400" dirty="0" smtClean="0"/>
              <a:t>quando a </a:t>
            </a:r>
            <a:r>
              <a:rPr lang="pt-BR" sz="2400" b="1" dirty="0" smtClean="0">
                <a:solidFill>
                  <a:srgbClr val="002060"/>
                </a:solidFill>
              </a:rPr>
              <a:t>razão</a:t>
            </a:r>
            <a:r>
              <a:rPr lang="pt-BR" sz="2400" dirty="0" smtClean="0"/>
              <a:t> entre dois valores quaisquer de uma das grandezas é igual à </a:t>
            </a:r>
            <a:r>
              <a:rPr lang="pt-BR" sz="2400" b="1" dirty="0" smtClean="0">
                <a:solidFill>
                  <a:srgbClr val="002060"/>
                </a:solidFill>
              </a:rPr>
              <a:t>razão inversa </a:t>
            </a:r>
            <a:r>
              <a:rPr lang="pt-BR" sz="2400" dirty="0" smtClean="0"/>
              <a:t>dos valores correspondentes da outra grandeza.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742778"/>
            <a:ext cx="10058400" cy="531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100" dirty="0">
                <a:latin typeface="+mj-lt"/>
                <a:ea typeface="+mj-ea"/>
                <a:cs typeface="+mj-cs"/>
              </a:rPr>
              <a:t>1) Direta</a:t>
            </a:r>
            <a:endParaRPr lang="pt-BR" sz="41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65981" y="2376479"/>
            <a:ext cx="10930666" cy="113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/>
              <a:t>	</a:t>
            </a:r>
            <a:r>
              <a:rPr lang="pt-BR" sz="2400" dirty="0" smtClean="0"/>
              <a:t>Certo refrigerante tem 300g de massa, sendo 285g referentes a água. Qual é a porcentagem de água contida no refrigerante?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16153"/>
              </p:ext>
            </p:extLst>
          </p:nvPr>
        </p:nvGraphicFramePr>
        <p:xfrm>
          <a:off x="2035048" y="3352122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871622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98124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Massa (g)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Percentual (%)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300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285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x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87303"/>
                  </a:ext>
                </a:extLst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1659467" y="3642811"/>
            <a:ext cx="0" cy="914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10572044" y="3642811"/>
            <a:ext cx="0" cy="914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1185334" y="5000978"/>
                <a:ext cx="1322798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285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334" y="5000978"/>
                <a:ext cx="1322798" cy="617157"/>
              </a:xfrm>
              <a:prstGeom prst="rect">
                <a:avLst/>
              </a:prstGeom>
              <a:blipFill>
                <a:blip r:embed="rId2"/>
                <a:stretch>
                  <a:fillRect b="-68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2590800" y="5124890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124890"/>
                <a:ext cx="343364" cy="369332"/>
              </a:xfrm>
              <a:prstGeom prst="rect">
                <a:avLst/>
              </a:prstGeom>
              <a:blipFill>
                <a:blip r:embed="rId3"/>
                <a:stretch>
                  <a:fillRect l="-75000" t="-65000" r="-96429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3016832" y="5135801"/>
                <a:ext cx="21634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=100 . 285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832" y="5135801"/>
                <a:ext cx="216341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262913" y="5113979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13" y="5113979"/>
                <a:ext cx="343364" cy="369332"/>
              </a:xfrm>
              <a:prstGeom prst="rect">
                <a:avLst/>
              </a:prstGeom>
              <a:blipFill>
                <a:blip r:embed="rId5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ixaDeTexto 14"/>
              <p:cNvSpPr txBox="1"/>
              <p:nvPr/>
            </p:nvSpPr>
            <p:spPr>
              <a:xfrm>
                <a:off x="5688945" y="5000978"/>
                <a:ext cx="1799532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000" i="1" strike="sngStrike"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 . 285</m:t>
                          </m:r>
                          <m:r>
                            <m:rPr>
                              <m:nor/>
                            </m:rPr>
                            <a:rPr lang="pt-BR" sz="2000" dirty="0"/>
                            <m:t> 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pt-BR" sz="2000" b="0" i="1" strike="sngStrike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945" y="5000978"/>
                <a:ext cx="1799532" cy="6748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7488477" y="5113979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477" y="5113979"/>
                <a:ext cx="343364" cy="369332"/>
              </a:xfrm>
              <a:prstGeom prst="rect">
                <a:avLst/>
              </a:prstGeom>
              <a:blipFill>
                <a:blip r:embed="rId7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/>
              <p:cNvSpPr txBox="1"/>
              <p:nvPr/>
            </p:nvSpPr>
            <p:spPr>
              <a:xfrm>
                <a:off x="7914509" y="5000978"/>
                <a:ext cx="1219756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285</m:t>
                          </m:r>
                          <m:r>
                            <m:rPr>
                              <m:nor/>
                            </m:rPr>
                            <a:rPr lang="pt-BR" sz="2000" dirty="0"/>
                            <m:t> 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509" y="5000978"/>
                <a:ext cx="1219756" cy="6768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/>
              <p:cNvSpPr txBox="1"/>
              <p:nvPr/>
            </p:nvSpPr>
            <p:spPr>
              <a:xfrm>
                <a:off x="9191609" y="5135514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09" y="5135514"/>
                <a:ext cx="343364" cy="369332"/>
              </a:xfrm>
              <a:prstGeom prst="rect">
                <a:avLst/>
              </a:prstGeom>
              <a:blipFill>
                <a:blip r:embed="rId9"/>
                <a:stretch>
                  <a:fillRect l="-76786" t="-62295" r="-96429" b="-1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ixaDeTexto 18"/>
              <p:cNvSpPr txBox="1"/>
              <p:nvPr/>
            </p:nvSpPr>
            <p:spPr>
              <a:xfrm>
                <a:off x="9631373" y="5135514"/>
                <a:ext cx="10129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373" y="5135514"/>
                <a:ext cx="1012970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910292" y="5817381"/>
            <a:ext cx="10930666" cy="593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 smtClean="0"/>
              <a:t>Resp.: 95%.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742778"/>
            <a:ext cx="10058400" cy="531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100" dirty="0" smtClean="0">
                <a:latin typeface="+mj-lt"/>
                <a:ea typeface="+mj-ea"/>
                <a:cs typeface="+mj-cs"/>
              </a:rPr>
              <a:t>2) Inversa</a:t>
            </a:r>
            <a:endParaRPr lang="pt-BR" sz="41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65981" y="2376479"/>
            <a:ext cx="10930666" cy="113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/>
              <a:t>	</a:t>
            </a:r>
            <a:r>
              <a:rPr lang="pt-BR" sz="2400" dirty="0" smtClean="0"/>
              <a:t>Um carro percorreu uma estrada em 5 horas, à velocidade média de 100 km/h. Com qual velocidade o carro faria o mesmo percurso em 4 horas?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13037"/>
              </p:ext>
            </p:extLst>
          </p:nvPr>
        </p:nvGraphicFramePr>
        <p:xfrm>
          <a:off x="2035048" y="3352122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871622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398124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Velocidade (km/h)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Tempo (h)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100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x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4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87303"/>
                  </a:ext>
                </a:extLst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 flipV="1">
            <a:off x="1659467" y="3642811"/>
            <a:ext cx="0" cy="914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10572044" y="3642811"/>
            <a:ext cx="0" cy="9144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1185334" y="5000978"/>
                <a:ext cx="1162498" cy="616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4 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334" y="5000978"/>
                <a:ext cx="1162498" cy="616644"/>
              </a:xfrm>
              <a:prstGeom prst="rect">
                <a:avLst/>
              </a:prstGeom>
              <a:blipFill>
                <a:blip r:embed="rId2"/>
                <a:stretch>
                  <a:fillRect b="-68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2590800" y="5124890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124890"/>
                <a:ext cx="343364" cy="369332"/>
              </a:xfrm>
              <a:prstGeom prst="rect">
                <a:avLst/>
              </a:prstGeom>
              <a:blipFill>
                <a:blip r:embed="rId3"/>
                <a:stretch>
                  <a:fillRect l="-75000" t="-65000" r="-96429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3350992" y="5135514"/>
                <a:ext cx="15927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=5 . 100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992" y="5135514"/>
                <a:ext cx="159274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5262913" y="5113979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13" y="5113979"/>
                <a:ext cx="343364" cy="369332"/>
              </a:xfrm>
              <a:prstGeom prst="rect">
                <a:avLst/>
              </a:prstGeom>
              <a:blipFill>
                <a:blip r:embed="rId5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ixaDeTexto 14"/>
              <p:cNvSpPr txBox="1"/>
              <p:nvPr/>
            </p:nvSpPr>
            <p:spPr>
              <a:xfrm>
                <a:off x="5688945" y="5000978"/>
                <a:ext cx="1514197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 . </m:t>
                          </m:r>
                          <m:r>
                            <a:rPr lang="pt-BR" sz="2000" b="0" i="1" strike="dblStrike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m:rPr>
                              <m:nor/>
                            </m:rPr>
                            <a:rPr lang="pt-BR" sz="2000" dirty="0"/>
                            <m:t> </m:t>
                          </m:r>
                        </m:num>
                        <m:den>
                          <m:r>
                            <a:rPr lang="pt-BR" sz="2000" b="0" i="1" strike="dblStrike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945" y="5000978"/>
                <a:ext cx="1514197" cy="6768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7488477" y="5113979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477" y="5113979"/>
                <a:ext cx="343364" cy="369332"/>
              </a:xfrm>
              <a:prstGeom prst="rect">
                <a:avLst/>
              </a:prstGeom>
              <a:blipFill>
                <a:blip r:embed="rId7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/>
              <p:cNvSpPr txBox="1"/>
              <p:nvPr/>
            </p:nvSpPr>
            <p:spPr>
              <a:xfrm>
                <a:off x="7858020" y="5147441"/>
                <a:ext cx="130740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=5 . 25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020" y="5147441"/>
                <a:ext cx="1307409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/>
              <p:cNvSpPr txBox="1"/>
              <p:nvPr/>
            </p:nvSpPr>
            <p:spPr>
              <a:xfrm>
                <a:off x="9191609" y="5135514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1609" y="5135514"/>
                <a:ext cx="343364" cy="369332"/>
              </a:xfrm>
              <a:prstGeom prst="rect">
                <a:avLst/>
              </a:prstGeom>
              <a:blipFill>
                <a:blip r:embed="rId9"/>
                <a:stretch>
                  <a:fillRect l="-76786" t="-62295" r="-96429" b="-1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ixaDeTexto 18"/>
              <p:cNvSpPr txBox="1"/>
              <p:nvPr/>
            </p:nvSpPr>
            <p:spPr>
              <a:xfrm>
                <a:off x="9631373" y="5135514"/>
                <a:ext cx="11556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1373" y="5135514"/>
                <a:ext cx="115563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910292" y="5817381"/>
            <a:ext cx="10930666" cy="593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 smtClean="0"/>
              <a:t>Resp.: 125 km/h.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 composta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3715" y="1818626"/>
            <a:ext cx="10930666" cy="113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/>
              <a:t>	</a:t>
            </a:r>
            <a:r>
              <a:rPr lang="pt-BR" sz="2400" dirty="0" smtClean="0"/>
              <a:t>1) Um ônibus em excursão, viajando a 80 km/h, percorre 600 km em 2 dias de viagem. Em quantos dias o mesmo ônibus fará uma outra viagem, à velocidade de 60 km/h, percorrendo 900 km?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641716"/>
              </p:ext>
            </p:extLst>
          </p:nvPr>
        </p:nvGraphicFramePr>
        <p:xfrm>
          <a:off x="1917672" y="3015984"/>
          <a:ext cx="84426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000">
                  <a:extLst>
                    <a:ext uri="{9D8B030D-6E8A-4147-A177-3AD203B41FA5}">
                      <a16:colId xmlns:a16="http://schemas.microsoft.com/office/drawing/2014/main" val="27871622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81245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70372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Velocidade (km/h)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Tempo (dias)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Distância (km)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80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600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900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87303"/>
                  </a:ext>
                </a:extLst>
              </a:tr>
            </a:tbl>
          </a:graphicData>
        </a:graphic>
      </p:graphicFrame>
      <p:sp>
        <p:nvSpPr>
          <p:cNvPr id="21" name="Espaço Reservado para Conteúdo 2"/>
          <p:cNvSpPr txBox="1">
            <a:spLocks/>
          </p:cNvSpPr>
          <p:nvPr/>
        </p:nvSpPr>
        <p:spPr>
          <a:xfrm>
            <a:off x="472080" y="4702254"/>
            <a:ext cx="11253936" cy="57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b="1" dirty="0" smtClean="0">
                <a:solidFill>
                  <a:srgbClr val="FF0000"/>
                </a:solidFill>
              </a:rPr>
              <a:t>TEMPO</a:t>
            </a:r>
            <a:r>
              <a:rPr lang="pt-BR" b="1" dirty="0" smtClean="0"/>
              <a:t> x Velocidade: </a:t>
            </a:r>
            <a:r>
              <a:rPr lang="pt-BR" dirty="0" smtClean="0"/>
              <a:t>Mantendo a distância constante, quanto maior a velocidade, menor será o tempo para percorrê-la (Inversamente Proporcional).</a:t>
            </a:r>
            <a:endParaRPr lang="pt-BR" b="1" i="1" dirty="0" smtClean="0">
              <a:solidFill>
                <a:srgbClr val="FF0000"/>
              </a:solidFill>
            </a:endParaRPr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472080" y="5596774"/>
            <a:ext cx="11253936" cy="57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b="1" dirty="0" smtClean="0">
                <a:solidFill>
                  <a:srgbClr val="FF0000"/>
                </a:solidFill>
              </a:rPr>
              <a:t>TEMPO</a:t>
            </a:r>
            <a:r>
              <a:rPr lang="pt-BR" b="1" dirty="0" smtClean="0"/>
              <a:t> x Distância: </a:t>
            </a:r>
            <a:r>
              <a:rPr lang="pt-BR" dirty="0" smtClean="0"/>
              <a:t>Mantendo a velocidade constante, quanto maior a distância, maior será o cumprir o percurso (Diretamente Proporcional).</a:t>
            </a:r>
            <a:endParaRPr lang="pt-BR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 composta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71006"/>
              </p:ext>
            </p:extLst>
          </p:nvPr>
        </p:nvGraphicFramePr>
        <p:xfrm>
          <a:off x="1770916" y="1730228"/>
          <a:ext cx="84426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000">
                  <a:extLst>
                    <a:ext uri="{9D8B030D-6E8A-4147-A177-3AD203B41FA5}">
                      <a16:colId xmlns:a16="http://schemas.microsoft.com/office/drawing/2014/main" val="27871622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81245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70372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Velocidade (km/h)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Tempo (dias)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Distância (km)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80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2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600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60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x</a:t>
                      </a:r>
                      <a:endParaRPr lang="pt-B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900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87303"/>
                  </a:ext>
                </a:extLst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4402667" y="2277739"/>
            <a:ext cx="0" cy="68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841064" y="3608800"/>
                <a:ext cx="1654620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64" y="3608800"/>
                <a:ext cx="1654620" cy="617157"/>
              </a:xfrm>
              <a:prstGeom prst="rect">
                <a:avLst/>
              </a:prstGeom>
              <a:blipFill>
                <a:blip r:embed="rId2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2543884" y="3674928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884" y="3674928"/>
                <a:ext cx="343364" cy="369332"/>
              </a:xfrm>
              <a:prstGeom prst="rect">
                <a:avLst/>
              </a:prstGeom>
              <a:blipFill>
                <a:blip r:embed="rId3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4872633" y="3674928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633" y="3674928"/>
                <a:ext cx="343364" cy="369332"/>
              </a:xfrm>
              <a:prstGeom prst="rect">
                <a:avLst/>
              </a:prstGeom>
              <a:blipFill>
                <a:blip r:embed="rId4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6932311" y="3686293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311" y="3686293"/>
                <a:ext cx="343364" cy="369332"/>
              </a:xfrm>
              <a:prstGeom prst="rect">
                <a:avLst/>
              </a:prstGeom>
              <a:blipFill>
                <a:blip r:embed="rId5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/>
              <p:cNvSpPr txBox="1"/>
              <p:nvPr/>
            </p:nvSpPr>
            <p:spPr>
              <a:xfrm>
                <a:off x="8501959" y="3695719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1959" y="3695719"/>
                <a:ext cx="343364" cy="369332"/>
              </a:xfrm>
              <a:prstGeom prst="rect">
                <a:avLst/>
              </a:prstGeom>
              <a:blipFill>
                <a:blip r:embed="rId6"/>
                <a:stretch>
                  <a:fillRect l="-76786" t="-62295" r="-96429" b="-1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ixaDeTexto 18"/>
              <p:cNvSpPr txBox="1"/>
              <p:nvPr/>
            </p:nvSpPr>
            <p:spPr>
              <a:xfrm>
                <a:off x="8975516" y="3695719"/>
                <a:ext cx="870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516" y="3695719"/>
                <a:ext cx="870303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932869" y="4819848"/>
            <a:ext cx="10930666" cy="593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 smtClean="0"/>
              <a:t>Resp.: 4 dias.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7185378" y="2277739"/>
            <a:ext cx="0" cy="68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V="1">
            <a:off x="9687817" y="2277739"/>
            <a:ext cx="0" cy="68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aixaDeTexto 24"/>
              <p:cNvSpPr txBox="1"/>
              <p:nvPr/>
            </p:nvSpPr>
            <p:spPr>
              <a:xfrm>
                <a:off x="2908244" y="3578022"/>
                <a:ext cx="1654620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trike="sngStrike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pt-BR" sz="2400" b="0" i="1" strike="sngStrike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trike="sngStrike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sz="2400" i="1" strike="sngStrike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pt-BR" sz="2400" b="0" i="1" strike="sngStrike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pt-BR" sz="2400" i="1" strike="sngStrike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244" y="3578022"/>
                <a:ext cx="1654620" cy="617157"/>
              </a:xfrm>
              <a:prstGeom prst="rect">
                <a:avLst/>
              </a:prstGeom>
              <a:blipFill>
                <a:blip r:embed="rId8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aixaDeTexto 25"/>
              <p:cNvSpPr txBox="1"/>
              <p:nvPr/>
            </p:nvSpPr>
            <p:spPr>
              <a:xfrm>
                <a:off x="5319827" y="3562381"/>
                <a:ext cx="1396536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827" y="3562381"/>
                <a:ext cx="1396536" cy="617157"/>
              </a:xfrm>
              <a:prstGeom prst="rect">
                <a:avLst/>
              </a:prstGeom>
              <a:blipFill>
                <a:blip r:embed="rId9"/>
                <a:stretch>
                  <a:fillRect b="-68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ixaDeTexto 26"/>
              <p:cNvSpPr txBox="1"/>
              <p:nvPr/>
            </p:nvSpPr>
            <p:spPr>
              <a:xfrm>
                <a:off x="7275675" y="3571807"/>
                <a:ext cx="1002197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675" y="3571807"/>
                <a:ext cx="1002197" cy="617157"/>
              </a:xfrm>
              <a:prstGeom prst="rect">
                <a:avLst/>
              </a:prstGeom>
              <a:blipFill>
                <a:blip r:embed="rId10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8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 composta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33715" y="1818626"/>
            <a:ext cx="10930666" cy="1139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/>
              <a:t>	</a:t>
            </a:r>
            <a:r>
              <a:rPr lang="pt-BR" sz="2400" dirty="0" smtClean="0"/>
              <a:t>2) Dez máquinas produzem 2000 peças durante 5 dias. Quantas máquinas serão necessárias para produzir 3360 peças em 6 dias?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02195"/>
              </p:ext>
            </p:extLst>
          </p:nvPr>
        </p:nvGraphicFramePr>
        <p:xfrm>
          <a:off x="2064428" y="2835361"/>
          <a:ext cx="84426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000">
                  <a:extLst>
                    <a:ext uri="{9D8B030D-6E8A-4147-A177-3AD203B41FA5}">
                      <a16:colId xmlns:a16="http://schemas.microsoft.com/office/drawing/2014/main" val="27871622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81245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70372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Máquinas (</a:t>
                      </a:r>
                      <a:r>
                        <a:rPr lang="pt-BR" sz="2400" dirty="0" err="1" smtClean="0"/>
                        <a:t>qtde</a:t>
                      </a:r>
                      <a:r>
                        <a:rPr lang="pt-BR" sz="2400" dirty="0" smtClean="0"/>
                        <a:t>.)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Peças (</a:t>
                      </a:r>
                      <a:r>
                        <a:rPr lang="pt-BR" sz="2400" dirty="0" err="1" smtClean="0"/>
                        <a:t>qtde</a:t>
                      </a:r>
                      <a:r>
                        <a:rPr lang="pt-BR" sz="2400" dirty="0" smtClean="0"/>
                        <a:t>.)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Tempo (dias)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3360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87303"/>
                  </a:ext>
                </a:extLst>
              </a:tr>
            </a:tbl>
          </a:graphicData>
        </a:graphic>
      </p:graphicFrame>
      <p:sp>
        <p:nvSpPr>
          <p:cNvPr id="21" name="Espaço Reservado para Conteúdo 2"/>
          <p:cNvSpPr txBox="1">
            <a:spLocks/>
          </p:cNvSpPr>
          <p:nvPr/>
        </p:nvSpPr>
        <p:spPr>
          <a:xfrm>
            <a:off x="472080" y="4702254"/>
            <a:ext cx="11253936" cy="57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b="1" dirty="0" smtClean="0">
                <a:solidFill>
                  <a:srgbClr val="FF0000"/>
                </a:solidFill>
              </a:rPr>
              <a:t>MÁQUINAS</a:t>
            </a:r>
            <a:r>
              <a:rPr lang="pt-BR" b="1" dirty="0" smtClean="0"/>
              <a:t> x Peças: </a:t>
            </a:r>
            <a:r>
              <a:rPr lang="pt-BR" dirty="0" smtClean="0"/>
              <a:t>Mantendo o tempo constante, quanto maior o número de máquinas, maior será a quantidade de peças produzidas(Diretamente Proporcional).</a:t>
            </a:r>
            <a:endParaRPr lang="pt-BR" b="1" i="1" dirty="0" smtClean="0">
              <a:solidFill>
                <a:srgbClr val="FF0000"/>
              </a:solidFill>
            </a:endParaRPr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472080" y="5596774"/>
            <a:ext cx="11253936" cy="57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MÁQUINAS</a:t>
            </a:r>
            <a:r>
              <a:rPr lang="pt-BR" b="1" dirty="0" smtClean="0"/>
              <a:t> x Tempo: </a:t>
            </a:r>
            <a:r>
              <a:rPr lang="pt-BR" dirty="0" smtClean="0"/>
              <a:t>Mantendo a quantidade de peças constante, </a:t>
            </a:r>
            <a:r>
              <a:rPr lang="pt-BR" dirty="0"/>
              <a:t>quanto maior o número de máquinas</a:t>
            </a:r>
            <a:r>
              <a:rPr lang="pt-BR" dirty="0" smtClean="0"/>
              <a:t>, menor será o tempo para produzi-las (Inversamente Proporcional).</a:t>
            </a:r>
            <a:endParaRPr lang="pt-BR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2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Noção de Razão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594911" y="2222232"/>
                <a:ext cx="11140904" cy="8955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 smtClean="0"/>
                  <a:t>	A </a:t>
                </a:r>
                <a:r>
                  <a:rPr lang="pt-BR" b="1" dirty="0" smtClean="0"/>
                  <a:t>razão</a:t>
                </a:r>
                <a:r>
                  <a:rPr lang="pt-BR" dirty="0" smtClean="0"/>
                  <a:t> entre duas grandezas </a:t>
                </a:r>
                <a:r>
                  <a:rPr lang="pt-BR" b="1" dirty="0" smtClean="0"/>
                  <a:t>a</a:t>
                </a:r>
                <a:r>
                  <a:rPr lang="pt-BR" dirty="0" smtClean="0"/>
                  <a:t> e </a:t>
                </a:r>
                <a:r>
                  <a:rPr lang="pt-BR" b="1" dirty="0" smtClean="0"/>
                  <a:t>b</a:t>
                </a:r>
                <a:r>
                  <a:rPr lang="pt-BR" dirty="0" smtClean="0"/>
                  <a:t>, sendo b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pt-BR" dirty="0" smtClean="0"/>
                  <a:t>0, é o quociente da divisão de a por b: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911" y="2222232"/>
                <a:ext cx="11140904" cy="895541"/>
              </a:xfrm>
              <a:blipFill>
                <a:blip r:embed="rId2"/>
                <a:stretch>
                  <a:fillRect t="-75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822160" y="3117773"/>
                <a:ext cx="2051844" cy="836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𝒐𝒖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pt-BR" sz="2800" b="1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pt-BR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pt-B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160" y="3117773"/>
                <a:ext cx="2051844" cy="836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23426" y="4566989"/>
            <a:ext cx="10612931" cy="89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	Grandeza é tudo aquilo que pode ser medido.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804321" y="3364999"/>
            <a:ext cx="3243549" cy="89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lê-se: </a:t>
            </a:r>
            <a:r>
              <a:rPr lang="pt-BR" b="1" dirty="0" smtClean="0"/>
              <a:t>a</a:t>
            </a:r>
            <a:r>
              <a:rPr lang="pt-BR" dirty="0" smtClean="0"/>
              <a:t> está para </a:t>
            </a:r>
            <a:r>
              <a:rPr lang="pt-BR" b="1" dirty="0" smtClean="0"/>
              <a:t>b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128104" y="3147438"/>
            <a:ext cx="2035578" cy="36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 smtClean="0">
                <a:solidFill>
                  <a:srgbClr val="00B050"/>
                </a:solidFill>
              </a:rPr>
              <a:t>(antecedente)</a:t>
            </a:r>
            <a:endParaRPr lang="pt-BR" sz="2000" dirty="0">
              <a:solidFill>
                <a:srgbClr val="00B050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128104" y="3636722"/>
            <a:ext cx="2035578" cy="365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(consequente)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814629"/>
              </p:ext>
            </p:extLst>
          </p:nvPr>
        </p:nvGraphicFramePr>
        <p:xfrm>
          <a:off x="2176869" y="1732230"/>
          <a:ext cx="84426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000">
                  <a:extLst>
                    <a:ext uri="{9D8B030D-6E8A-4147-A177-3AD203B41FA5}">
                      <a16:colId xmlns:a16="http://schemas.microsoft.com/office/drawing/2014/main" val="27871622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812454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70372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Máquinas (</a:t>
                      </a:r>
                      <a:r>
                        <a:rPr lang="pt-BR" sz="2400" dirty="0" err="1" smtClean="0"/>
                        <a:t>qtde</a:t>
                      </a:r>
                      <a:r>
                        <a:rPr lang="pt-BR" sz="2400" dirty="0" smtClean="0"/>
                        <a:t>.)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Peças (</a:t>
                      </a:r>
                      <a:r>
                        <a:rPr lang="pt-BR" sz="2400" dirty="0" err="1" smtClean="0"/>
                        <a:t>qtde</a:t>
                      </a:r>
                      <a:r>
                        <a:rPr lang="pt-BR" sz="2400" dirty="0" smtClean="0"/>
                        <a:t>.)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Tempo (dias)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5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6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t-B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</a:rPr>
                        <a:t>3360</a:t>
                      </a:r>
                      <a:endParaRPr lang="pt-B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6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587303"/>
                  </a:ext>
                </a:extLst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309881"/>
            <a:ext cx="10058400" cy="1609344"/>
          </a:xfrm>
        </p:spPr>
        <p:txBody>
          <a:bodyPr/>
          <a:lstStyle/>
          <a:p>
            <a:r>
              <a:rPr lang="pt-BR" dirty="0" smtClean="0"/>
              <a:t>Regra de tr</a:t>
            </a:r>
            <a:r>
              <a:rPr lang="pt-BR" dirty="0" smtClean="0"/>
              <a:t>ês composta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4402667" y="2277739"/>
            <a:ext cx="0" cy="68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554326" y="3635243"/>
                <a:ext cx="1883849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3360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26" y="3635243"/>
                <a:ext cx="1883849" cy="616964"/>
              </a:xfrm>
              <a:prstGeom prst="rect">
                <a:avLst/>
              </a:prstGeom>
              <a:blipFill>
                <a:blip r:embed="rId2"/>
                <a:stretch>
                  <a:fillRect b="-68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2543884" y="3674928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884" y="3674928"/>
                <a:ext cx="343364" cy="369332"/>
              </a:xfrm>
              <a:prstGeom prst="rect">
                <a:avLst/>
              </a:prstGeom>
              <a:blipFill>
                <a:blip r:embed="rId3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ixaDeTexto 13"/>
              <p:cNvSpPr txBox="1"/>
              <p:nvPr/>
            </p:nvSpPr>
            <p:spPr>
              <a:xfrm>
                <a:off x="4872633" y="3674928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633" y="3674928"/>
                <a:ext cx="343364" cy="369332"/>
              </a:xfrm>
              <a:prstGeom prst="rect">
                <a:avLst/>
              </a:prstGeom>
              <a:blipFill>
                <a:blip r:embed="rId4"/>
                <a:stretch>
                  <a:fillRect l="-73684" t="-65000" r="-94737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aixaDeTexto 15"/>
              <p:cNvSpPr txBox="1"/>
              <p:nvPr/>
            </p:nvSpPr>
            <p:spPr>
              <a:xfrm>
                <a:off x="7038041" y="3686293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041" y="3686293"/>
                <a:ext cx="343364" cy="369332"/>
              </a:xfrm>
              <a:prstGeom prst="rect">
                <a:avLst/>
              </a:prstGeom>
              <a:blipFill>
                <a:blip r:embed="rId5"/>
                <a:stretch>
                  <a:fillRect l="-76786" t="-65000" r="-96429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/>
              <p:cNvSpPr txBox="1"/>
              <p:nvPr/>
            </p:nvSpPr>
            <p:spPr>
              <a:xfrm>
                <a:off x="8607955" y="3671471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955" y="3671471"/>
                <a:ext cx="343364" cy="369332"/>
              </a:xfrm>
              <a:prstGeom prst="rect">
                <a:avLst/>
              </a:prstGeom>
              <a:blipFill>
                <a:blip r:embed="rId6"/>
                <a:stretch>
                  <a:fillRect l="-75000" t="-62295" r="-98214" b="-1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aixaDeTexto 18"/>
              <p:cNvSpPr txBox="1"/>
              <p:nvPr/>
            </p:nvSpPr>
            <p:spPr>
              <a:xfrm>
                <a:off x="8975516" y="3695719"/>
                <a:ext cx="11556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=70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5516" y="3695719"/>
                <a:ext cx="115563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932869" y="4819848"/>
            <a:ext cx="10930666" cy="593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pt-BR" sz="2400" dirty="0" smtClean="0"/>
              <a:t>Resp.: 14 máquinas.</a:t>
            </a:r>
            <a:endParaRPr lang="pt-BR" sz="2400" b="1" i="1" dirty="0" smtClean="0">
              <a:solidFill>
                <a:srgbClr val="FF0000"/>
              </a:solidFill>
            </a:endParaRPr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7185378" y="2277739"/>
            <a:ext cx="0" cy="68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9687817" y="2277739"/>
            <a:ext cx="0" cy="685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aixaDeTexto 24"/>
              <p:cNvSpPr txBox="1"/>
              <p:nvPr/>
            </p:nvSpPr>
            <p:spPr>
              <a:xfrm>
                <a:off x="2908244" y="3578022"/>
                <a:ext cx="1883849" cy="616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200</m:t>
                        </m:r>
                        <m:r>
                          <a:rPr lang="pt-BR" sz="2400" b="0" i="1" strike="sngStrike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336</m:t>
                        </m:r>
                        <m:r>
                          <a:rPr lang="pt-BR" sz="2400" b="0" i="1" strike="sngStrike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5" name="CaixaDe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244" y="3578022"/>
                <a:ext cx="1883849" cy="616964"/>
              </a:xfrm>
              <a:prstGeom prst="rect">
                <a:avLst/>
              </a:prstGeom>
              <a:blipFill>
                <a:blip r:embed="rId8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aixaDeTexto 25"/>
              <p:cNvSpPr txBox="1"/>
              <p:nvPr/>
            </p:nvSpPr>
            <p:spPr>
              <a:xfrm>
                <a:off x="5319827" y="3562381"/>
                <a:ext cx="1786066" cy="617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200 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336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6" name="CaixaDe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827" y="3562381"/>
                <a:ext cx="1786066" cy="617157"/>
              </a:xfrm>
              <a:prstGeom prst="rect">
                <a:avLst/>
              </a:prstGeom>
              <a:blipFill>
                <a:blip r:embed="rId9"/>
                <a:stretch>
                  <a:fillRect b="-68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ixaDeTexto 26"/>
              <p:cNvSpPr txBox="1"/>
              <p:nvPr/>
            </p:nvSpPr>
            <p:spPr>
              <a:xfrm>
                <a:off x="7381405" y="3599729"/>
                <a:ext cx="1162498" cy="619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pt-BR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pt-BR" sz="2400" dirty="0"/>
              </a:p>
            </p:txBody>
          </p:sp>
        </mc:Choice>
        <mc:Fallback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405" y="3599729"/>
                <a:ext cx="1162498" cy="619913"/>
              </a:xfrm>
              <a:prstGeom prst="rect">
                <a:avLst/>
              </a:prstGeom>
              <a:blipFill>
                <a:blip r:embed="rId10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aixaDeTexto 20"/>
              <p:cNvSpPr txBox="1"/>
              <p:nvPr/>
            </p:nvSpPr>
            <p:spPr>
              <a:xfrm>
                <a:off x="10131153" y="3679788"/>
                <a:ext cx="343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pt-BR" sz="2400" dirty="0"/>
              </a:p>
            </p:txBody>
          </p:sp>
        </mc:Choice>
        <mc:Fallback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1153" y="3679788"/>
                <a:ext cx="343364" cy="369332"/>
              </a:xfrm>
              <a:prstGeom prst="rect">
                <a:avLst/>
              </a:prstGeom>
              <a:blipFill>
                <a:blip r:embed="rId11"/>
                <a:stretch>
                  <a:fillRect l="-76786" t="-65000" r="-96429" b="-1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ixaDeTexto 22"/>
              <p:cNvSpPr txBox="1"/>
              <p:nvPr/>
            </p:nvSpPr>
            <p:spPr>
              <a:xfrm>
                <a:off x="10498714" y="3704036"/>
                <a:ext cx="101297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714" y="3704036"/>
                <a:ext cx="1012970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67996"/>
                <a:ext cx="10515600" cy="364975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 smtClean="0"/>
                  <a:t>a) Qual é a razão entre as alturas de 3m e 4m?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pt-B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 3 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pt-BR" dirty="0" smtClean="0"/>
                  <a:t> </a:t>
                </a:r>
                <a:r>
                  <a:rPr lang="pt-BR" sz="2000" b="1" i="1" dirty="0" smtClean="0"/>
                  <a:t>(Grandezas de mesma natureza)</a:t>
                </a:r>
              </a:p>
              <a:p>
                <a:pPr marL="0" indent="0" algn="ctr">
                  <a:buNone/>
                </a:pPr>
                <a:endParaRPr lang="pt-BR" sz="2000" b="1" i="1" dirty="0"/>
              </a:p>
              <a:p>
                <a:pPr marL="0" indent="0" algn="ctr">
                  <a:buNone/>
                </a:pPr>
                <a:endParaRPr lang="pt-BR" sz="2000" b="1" i="1" dirty="0" smtClean="0"/>
              </a:p>
              <a:p>
                <a:pPr marL="0" indent="0">
                  <a:buNone/>
                </a:pPr>
                <a:r>
                  <a:rPr lang="pt-BR" dirty="0" smtClean="0"/>
                  <a:t>b) Qual é razão entre a distância de 150 km e o tempo de 2 horas?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150 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𝑘𝑚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pt-BR" dirty="0" smtClean="0"/>
                  <a:t> =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pt-BR" dirty="0" smtClean="0"/>
                  <a:t> </a:t>
                </a:r>
                <a:r>
                  <a:rPr lang="pt-BR" sz="2000" b="1" i="1" dirty="0"/>
                  <a:t>(Grandezas de </a:t>
                </a:r>
                <a:r>
                  <a:rPr lang="pt-BR" sz="2000" b="1" i="1" dirty="0" smtClean="0"/>
                  <a:t>naturezas diferentes)</a:t>
                </a:r>
                <a:endParaRPr lang="pt-BR" sz="2000" b="1" i="1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67996"/>
                <a:ext cx="10515600" cy="3649758"/>
              </a:xfrm>
              <a:blipFill>
                <a:blip r:embed="rId2"/>
                <a:stretch>
                  <a:fillRect l="-638" t="-16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Razão Inversa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497654"/>
                <a:ext cx="10515600" cy="232773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 smtClean="0"/>
                  <a:t>	Dada a razão não-nula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pt-BR" dirty="0" smtClean="0"/>
                  <a:t>, a sua </a:t>
                </a:r>
                <a:r>
                  <a:rPr lang="pt-BR" b="1" dirty="0" smtClean="0"/>
                  <a:t>razão inversa </a:t>
                </a:r>
                <a:r>
                  <a:rPr lang="pt-BR" dirty="0" smtClean="0"/>
                  <a:t>é dada por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pt-BR" dirty="0" smtClean="0"/>
                  <a:t>.</a:t>
                </a:r>
              </a:p>
              <a:p>
                <a:pPr marL="0" indent="0">
                  <a:buNone/>
                </a:pPr>
                <a:r>
                  <a:rPr lang="pt-BR" dirty="0" smtClean="0"/>
                  <a:t>	</a:t>
                </a:r>
              </a:p>
              <a:p>
                <a:pPr marL="0" indent="0">
                  <a:buNone/>
                </a:pPr>
                <a:r>
                  <a:rPr lang="pt-BR" dirty="0"/>
                  <a:t>	</a:t>
                </a:r>
                <a:r>
                  <a:rPr lang="pt-BR" dirty="0" smtClean="0"/>
                  <a:t>É importante frisar que o produto de uma razão pela sua inversa é igual à 1.		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497654"/>
                <a:ext cx="10515600" cy="232773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7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67995"/>
                <a:ext cx="10515600" cy="42887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sz="3200" dirty="0" smtClean="0"/>
                  <a:t>a) A razão inversa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 2 </m:t>
                        </m:r>
                      </m:num>
                      <m:den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pt-BR" sz="3200" dirty="0" smtClean="0"/>
                  <a:t>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3200" dirty="0"/>
                  <a:t>.</a:t>
                </a:r>
              </a:p>
              <a:p>
                <a:pPr marL="0" indent="0">
                  <a:buNone/>
                </a:pPr>
                <a:r>
                  <a:rPr lang="pt-BR" sz="2400" b="1" i="1" dirty="0"/>
                  <a:t>	</a:t>
                </a:r>
                <a:r>
                  <a:rPr lang="pt-BR" sz="2400" b="1" i="1" dirty="0" smtClean="0"/>
                  <a:t>Note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2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pt-BR" sz="2400" b="1" i="1" dirty="0" smtClean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2400" b="1" i="1" dirty="0" smtClean="0"/>
                  <a:t> = 1.</a:t>
                </a:r>
              </a:p>
              <a:p>
                <a:pPr marL="0" indent="0">
                  <a:buNone/>
                </a:pPr>
                <a:endParaRPr lang="pt-BR" sz="2400" b="1" i="1" dirty="0" smtClean="0"/>
              </a:p>
              <a:p>
                <a:pPr marL="0" indent="0">
                  <a:buNone/>
                </a:pPr>
                <a:endParaRPr lang="pt-BR" sz="2400" b="1" i="1" dirty="0" smtClean="0"/>
              </a:p>
              <a:p>
                <a:pPr marL="0" indent="0">
                  <a:buNone/>
                </a:pPr>
                <a:r>
                  <a:rPr lang="pt-BR" sz="3200" dirty="0" smtClean="0"/>
                  <a:t>b) A razão inversa de 3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 1 </m:t>
                        </m:r>
                      </m:num>
                      <m:den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3200" dirty="0"/>
                  <a:t>.</a:t>
                </a:r>
              </a:p>
              <a:p>
                <a:pPr marL="0" indent="0">
                  <a:buNone/>
                </a:pPr>
                <a:r>
                  <a:rPr lang="pt-BR" sz="3200" dirty="0" smtClean="0"/>
                  <a:t>	</a:t>
                </a:r>
                <a:r>
                  <a:rPr lang="pt-BR" sz="2400" b="1" i="1" dirty="0"/>
                  <a:t>Note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pt-BR" sz="2400" i="1" dirty="0">
                    <a:latin typeface="Cambria Math" panose="02040503050406030204" pitchFamily="18" charset="0"/>
                  </a:rPr>
                  <a:t> </a:t>
                </a:r>
                <a:r>
                  <a:rPr lang="pt-BR" sz="2400" b="1" i="1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sz="2400" i="1" dirty="0">
                    <a:latin typeface="Cambria Math" panose="02040503050406030204" pitchFamily="18" charset="0"/>
                  </a:rPr>
                  <a:t> </a:t>
                </a:r>
                <a:r>
                  <a:rPr lang="pt-BR" sz="2400" b="1" i="1" dirty="0"/>
                  <a:t>= 1</a:t>
                </a:r>
                <a:r>
                  <a:rPr lang="pt-BR" sz="2400" i="1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pt-BR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67995"/>
                <a:ext cx="10515600" cy="4288737"/>
              </a:xfrm>
              <a:blipFill>
                <a:blip r:embed="rId2"/>
                <a:stretch>
                  <a:fillRect l="-1507" t="-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53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Razões notáveis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659351"/>
                <a:ext cx="10515600" cy="232773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pt-BR" dirty="0" smtClean="0"/>
                  <a:t>	É a razão entre a medida do desenho pela medida real do objeto representado.	</a:t>
                </a:r>
              </a:p>
              <a:p>
                <a:pPr marL="0" indent="0" algn="ctr">
                  <a:buNone/>
                </a:pPr>
                <a:r>
                  <a:rPr lang="pt-BR" dirty="0" smtClean="0">
                    <a:solidFill>
                      <a:srgbClr val="FF0000"/>
                    </a:solidFill>
                  </a:rPr>
                  <a:t>Escala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𝑚𝑒𝑑𝑖𝑑𝑎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𝑑𝑜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𝑑𝑒𝑠𝑒𝑛h𝑜</m:t>
                        </m:r>
                      </m:num>
                      <m:den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𝑚𝑒𝑑𝑖𝑑𝑎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𝑟𝑒𝑎𝑙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659351"/>
                <a:ext cx="10515600" cy="2327734"/>
              </a:xfrm>
              <a:blipFill>
                <a:blip r:embed="rId2"/>
                <a:stretch>
                  <a:fillRect t="-2618" r="-5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 txBox="1">
            <a:spLocks/>
          </p:cNvSpPr>
          <p:nvPr/>
        </p:nvSpPr>
        <p:spPr>
          <a:xfrm>
            <a:off x="838200" y="14313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1) Escala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38200" y="4510031"/>
            <a:ext cx="10365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3" algn="just"/>
            <a:r>
              <a:rPr lang="pt-BR" sz="2800" dirty="0" smtClean="0"/>
              <a:t>	</a:t>
            </a:r>
            <a:r>
              <a:rPr lang="pt-BR" sz="2800" b="1" dirty="0" smtClean="0"/>
              <a:t>EXEMPLO:</a:t>
            </a:r>
            <a:r>
              <a:rPr lang="pt-BR" sz="2800" dirty="0" smtClean="0"/>
              <a:t> Qual </a:t>
            </a:r>
            <a:r>
              <a:rPr lang="pt-BR" sz="2800" dirty="0"/>
              <a:t>é </a:t>
            </a:r>
            <a:r>
              <a:rPr lang="pt-BR" sz="2800" dirty="0" smtClean="0"/>
              <a:t>a escala da planta de uma sala na qual o comprimento de 12m foi representado por um desenho de 3 cm?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1759026" y="5771082"/>
                <a:ext cx="9445128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400" dirty="0" smtClean="0">
                    <a:solidFill>
                      <a:srgbClr val="FF0000"/>
                    </a:solidFill>
                  </a:rPr>
                  <a:t>Escala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num>
                      <m:den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𝟏𝟐𝟎𝟎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den>
                    </m:f>
                    <m:r>
                      <a:rPr lang="pt-B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𝟒𝟎𝟎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ou 1 : 400</a:t>
                </a:r>
                <a:endParaRPr lang="pt-B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026" y="5771082"/>
                <a:ext cx="9445128" cy="625812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Razões notáveis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659351"/>
                <a:ext cx="10515600" cy="232773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pt-BR" dirty="0" smtClean="0"/>
                  <a:t>	É a razão entre a massa de um corpo e seu respectivo volume.</a:t>
                </a:r>
              </a:p>
              <a:p>
                <a:pPr marL="0" indent="0" algn="ctr">
                  <a:buNone/>
                </a:pPr>
                <a:r>
                  <a:rPr lang="pt-BR" dirty="0" smtClean="0">
                    <a:solidFill>
                      <a:srgbClr val="FF0000"/>
                    </a:solidFill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𝑀𝑎𝑠𝑠𝑎</m:t>
                        </m:r>
                      </m:num>
                      <m:den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𝑉𝑜𝑙𝑢𝑚𝑒</m:t>
                        </m:r>
                      </m:den>
                    </m:f>
                    <m:r>
                      <a:rPr lang="pt-B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b="1" i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pt-BR" sz="2000" b="1" i="1" dirty="0" smtClean="0">
                    <a:solidFill>
                      <a:srgbClr val="FF0000"/>
                    </a:solidFill>
                  </a:rPr>
                  <a:t>g/cm³, kg/m³; g/L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659351"/>
                <a:ext cx="10515600" cy="2327734"/>
              </a:xfrm>
              <a:blipFill>
                <a:blip r:embed="rId2"/>
                <a:stretch>
                  <a:fillRect t="-26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 txBox="1">
            <a:spLocks/>
          </p:cNvSpPr>
          <p:nvPr/>
        </p:nvSpPr>
        <p:spPr>
          <a:xfrm>
            <a:off x="838200" y="14313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2) Densidade de um corpo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38200" y="4282006"/>
            <a:ext cx="103659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3" algn="just"/>
            <a:r>
              <a:rPr lang="pt-BR" sz="2800" dirty="0" smtClean="0"/>
              <a:t>	</a:t>
            </a:r>
            <a:r>
              <a:rPr lang="pt-BR" sz="2800" b="1" dirty="0" smtClean="0"/>
              <a:t>EXEMPLO:</a:t>
            </a:r>
            <a:r>
              <a:rPr lang="pt-BR" sz="2800" dirty="0" smtClean="0"/>
              <a:t> </a:t>
            </a:r>
            <a:r>
              <a:rPr lang="pt-BR" sz="2800" dirty="0"/>
              <a:t>Qual a densidade em </a:t>
            </a:r>
            <a:r>
              <a:rPr lang="pt-BR" sz="2800" dirty="0" smtClean="0"/>
              <a:t>g/cm³</a:t>
            </a:r>
            <a:r>
              <a:rPr lang="pt-BR" sz="2800" dirty="0"/>
              <a:t> de uma solução de volume igual a </a:t>
            </a:r>
            <a:r>
              <a:rPr lang="pt-BR" sz="2800" dirty="0" smtClean="0"/>
              <a:t>5L </a:t>
            </a:r>
            <a:r>
              <a:rPr lang="pt-BR" sz="2800" dirty="0"/>
              <a:t>e massa de </a:t>
            </a:r>
            <a:r>
              <a:rPr lang="pt-BR" sz="2800" dirty="0" smtClean="0"/>
              <a:t>4000g?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1131064" y="5528711"/>
                <a:ext cx="9445128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pt-BR" sz="2400" b="1" dirty="0" smtClean="0">
                    <a:solidFill>
                      <a:srgbClr val="FF0000"/>
                    </a:solidFill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𝟒𝟎𝟎𝟎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num>
                      <m:den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𝟓𝟎𝟎𝟎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  <m:r>
                      <a:rPr lang="pt-B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ou 0,8 g/cm³</a:t>
                </a:r>
                <a:endParaRPr lang="pt-B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064" y="5528711"/>
                <a:ext cx="9445128" cy="625812"/>
              </a:xfrm>
              <a:prstGeom prst="rect">
                <a:avLst/>
              </a:prstGeom>
              <a:blipFill>
                <a:blip r:embed="rId3"/>
                <a:stretch>
                  <a:fillRect b="-67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4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Razões notáveis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659351"/>
                <a:ext cx="10515600" cy="232773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pt-BR" dirty="0" smtClean="0"/>
                  <a:t>	É a razão entre a distância percorrida e o tempo total do percurso.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pt-BR" dirty="0" smtClean="0">
                            <a:solidFill>
                              <a:srgbClr val="FF0000"/>
                            </a:solidFill>
                          </a:rPr>
                          <m:t>V</m:t>
                        </m:r>
                      </m:e>
                      <m:sub>
                        <m:r>
                          <a:rPr lang="pt-BR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pt-BR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𝐷𝑖𝑠𝑡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â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𝑛𝑐𝑖𝑎</m:t>
                        </m:r>
                      </m:num>
                      <m:den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𝑇𝑒𝑚𝑝𝑜</m:t>
                        </m:r>
                      </m:den>
                    </m:f>
                    <m:r>
                      <a:rPr lang="pt-BR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pt-BR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b="1" i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pt-BR" sz="2000" b="1" i="1" dirty="0" smtClean="0">
                    <a:solidFill>
                      <a:srgbClr val="FF0000"/>
                    </a:solidFill>
                  </a:rPr>
                  <a:t>km/h, m/s; cm/s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)</a:t>
                </a:r>
                <a:endParaRPr lang="pt-BR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659351"/>
                <a:ext cx="10515600" cy="2327734"/>
              </a:xfrm>
              <a:blipFill>
                <a:blip r:embed="rId2"/>
                <a:stretch>
                  <a:fillRect t="-26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/>
          <p:cNvSpPr txBox="1">
            <a:spLocks/>
          </p:cNvSpPr>
          <p:nvPr/>
        </p:nvSpPr>
        <p:spPr>
          <a:xfrm>
            <a:off x="838200" y="14313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3) Velocidade Média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838200" y="3984914"/>
            <a:ext cx="103659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3" algn="just"/>
            <a:r>
              <a:rPr lang="pt-BR" sz="2800" dirty="0" smtClean="0"/>
              <a:t>	</a:t>
            </a:r>
            <a:r>
              <a:rPr lang="pt-BR" sz="2800" b="1" dirty="0" smtClean="0"/>
              <a:t>EXEMPLO:</a:t>
            </a:r>
            <a:r>
              <a:rPr lang="pt-BR" sz="2800" dirty="0" smtClean="0"/>
              <a:t> </a:t>
            </a:r>
            <a:r>
              <a:rPr lang="pt-BR" sz="2800" dirty="0"/>
              <a:t>Após chover na cidade de São Paulo, as águas da chuva descerão o rio Tietê até o rio Paraná, percorrendo cerca de 1.000km. </a:t>
            </a:r>
            <a:r>
              <a:rPr lang="pt-BR" sz="2800" dirty="0" smtClean="0"/>
              <a:t>Sabendo que ela levará 250h, calcule sua velocidade média.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1142081" y="5667001"/>
                <a:ext cx="9445128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pt-BR" sz="2400" b="1" dirty="0" smtClean="0">
                            <a:solidFill>
                              <a:srgbClr val="FF0000"/>
                            </a:solidFill>
                          </a:rPr>
                          <m:t>V</m:t>
                        </m:r>
                      </m:e>
                      <m:sub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𝒌𝒎</m:t>
                        </m:r>
                      </m:num>
                      <m:den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pt-B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km/h</a:t>
                </a:r>
                <a:endParaRPr lang="pt-B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081" y="5667001"/>
                <a:ext cx="9445128" cy="625812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7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Proporção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80709"/>
            <a:ext cx="10930666" cy="895541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Proporção é a igualdade entre duas razões.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855211" y="2776250"/>
                <a:ext cx="1451808" cy="836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pt-BR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pt-BR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211" y="2776250"/>
                <a:ext cx="1451808" cy="836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56477" y="4225466"/>
            <a:ext cx="8197467" cy="895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 smtClean="0"/>
              <a:t>	Podemos escrever a razão acima como:</a:t>
            </a: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568377" y="2941376"/>
            <a:ext cx="3818474" cy="8955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/>
              <a:t>lê-se: </a:t>
            </a:r>
            <a:r>
              <a:rPr lang="pt-BR" b="1" dirty="0" smtClean="0"/>
              <a:t>a</a:t>
            </a:r>
            <a:r>
              <a:rPr lang="pt-BR" dirty="0" smtClean="0"/>
              <a:t> está para </a:t>
            </a:r>
            <a:r>
              <a:rPr lang="pt-BR" b="1" dirty="0" smtClean="0"/>
              <a:t>b, </a:t>
            </a:r>
            <a:r>
              <a:rPr lang="pt-BR" dirty="0"/>
              <a:t>assim como </a:t>
            </a:r>
            <a:r>
              <a:rPr lang="pt-BR" b="1" dirty="0"/>
              <a:t>c</a:t>
            </a:r>
            <a:r>
              <a:rPr lang="pt-BR" dirty="0"/>
              <a:t> está para </a:t>
            </a:r>
            <a:r>
              <a:rPr lang="pt-BR" b="1" dirty="0"/>
              <a:t>d</a:t>
            </a:r>
            <a:r>
              <a:rPr lang="pt-BR" dirty="0"/>
              <a:t>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6059" y="4800175"/>
            <a:ext cx="1810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i="1" dirty="0">
                <a:solidFill>
                  <a:srgbClr val="FF0000"/>
                </a:solidFill>
                <a:latin typeface="Cambria Math" panose="02040503050406030204" pitchFamily="18" charset="0"/>
              </a:rPr>
              <a:t>a</a:t>
            </a:r>
            <a:r>
              <a:rPr lang="pt-BR" sz="2800" b="1" i="1" dirty="0">
                <a:latin typeface="Cambria Math" panose="02040503050406030204" pitchFamily="18" charset="0"/>
              </a:rPr>
              <a:t> : </a:t>
            </a:r>
            <a:r>
              <a:rPr lang="pt-BR" sz="2800" b="1" i="1" dirty="0">
                <a:solidFill>
                  <a:srgbClr val="00B050"/>
                </a:solidFill>
                <a:latin typeface="Cambria Math" panose="02040503050406030204" pitchFamily="18" charset="0"/>
              </a:rPr>
              <a:t>b</a:t>
            </a:r>
            <a:r>
              <a:rPr lang="pt-BR" sz="2800" b="1" i="1" dirty="0">
                <a:latin typeface="Cambria Math" panose="02040503050406030204" pitchFamily="18" charset="0"/>
              </a:rPr>
              <a:t> = </a:t>
            </a:r>
            <a:r>
              <a:rPr lang="pt-BR" sz="2800" b="1" i="1" dirty="0">
                <a:solidFill>
                  <a:srgbClr val="00B050"/>
                </a:solidFill>
                <a:latin typeface="Cambria Math" panose="02040503050406030204" pitchFamily="18" charset="0"/>
              </a:rPr>
              <a:t>c</a:t>
            </a:r>
            <a:r>
              <a:rPr lang="pt-BR" sz="2800" b="1" i="1" dirty="0">
                <a:latin typeface="Cambria Math" panose="02040503050406030204" pitchFamily="18" charset="0"/>
              </a:rPr>
              <a:t> : </a:t>
            </a:r>
            <a:r>
              <a:rPr lang="pt-BR" sz="2800" b="1" i="1" dirty="0">
                <a:solidFill>
                  <a:srgbClr val="FF0000"/>
                </a:solidFill>
                <a:latin typeface="Cambria Math" panose="02040503050406030204" pitchFamily="18" charset="0"/>
              </a:rPr>
              <a:t>d</a:t>
            </a: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7775860" y="4302747"/>
            <a:ext cx="3818474" cy="13158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dirty="0" smtClean="0"/>
              <a:t>Onde:</a:t>
            </a:r>
          </a:p>
          <a:p>
            <a:pPr algn="ctr"/>
            <a:r>
              <a:rPr lang="pt-BR" dirty="0" smtClean="0"/>
              <a:t> </a:t>
            </a:r>
            <a:r>
              <a:rPr lang="pt-BR" b="1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d</a:t>
            </a:r>
            <a:r>
              <a:rPr lang="pt-BR" dirty="0" smtClean="0"/>
              <a:t> são os </a:t>
            </a:r>
            <a:r>
              <a:rPr lang="pt-BR" b="1" dirty="0" smtClean="0">
                <a:solidFill>
                  <a:srgbClr val="FF0000"/>
                </a:solidFill>
              </a:rPr>
              <a:t>extremos</a:t>
            </a:r>
            <a:r>
              <a:rPr lang="pt-BR" dirty="0" smtClean="0"/>
              <a:t>;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b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00B050"/>
                </a:solidFill>
              </a:rPr>
              <a:t>c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dirty="0" smtClean="0"/>
              <a:t>são os </a:t>
            </a:r>
            <a:r>
              <a:rPr lang="pt-BR" b="1" dirty="0" smtClean="0">
                <a:solidFill>
                  <a:srgbClr val="00B050"/>
                </a:solidFill>
              </a:rPr>
              <a:t>meios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2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279</TotalTime>
  <Words>472</Words>
  <Application>Microsoft Office PowerPoint</Application>
  <PresentationFormat>Widescreen</PresentationFormat>
  <Paragraphs>235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Rockwell</vt:lpstr>
      <vt:lpstr>Rockwell Condensed</vt:lpstr>
      <vt:lpstr>Wingdings</vt:lpstr>
      <vt:lpstr>Tipo de Madeira</vt:lpstr>
      <vt:lpstr>Razões e Proporções</vt:lpstr>
      <vt:lpstr>Noção de Razão</vt:lpstr>
      <vt:lpstr>Exemplos:</vt:lpstr>
      <vt:lpstr>Razão Inversa</vt:lpstr>
      <vt:lpstr>Exemplos:</vt:lpstr>
      <vt:lpstr>Razões notáveis</vt:lpstr>
      <vt:lpstr>Razões notáveis</vt:lpstr>
      <vt:lpstr>Razões notáveis</vt:lpstr>
      <vt:lpstr>Proporção</vt:lpstr>
      <vt:lpstr>Propriedade fundamental</vt:lpstr>
      <vt:lpstr>Propriedades da adição e da subtração</vt:lpstr>
      <vt:lpstr>Números diretamente proporcionais</vt:lpstr>
      <vt:lpstr>Números inversamente proporcionais</vt:lpstr>
      <vt:lpstr>Regra de três</vt:lpstr>
      <vt:lpstr>Regra de três simples</vt:lpstr>
      <vt:lpstr>Regra de três simples</vt:lpstr>
      <vt:lpstr>Regra de três composta</vt:lpstr>
      <vt:lpstr>Regra de três composta</vt:lpstr>
      <vt:lpstr>Regra de três composta</vt:lpstr>
      <vt:lpstr>Regra de três composta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Razões e Proporções</dc:title>
  <dc:creator>Usuario</dc:creator>
  <cp:lastModifiedBy>Usuario</cp:lastModifiedBy>
  <cp:revision>35</cp:revision>
  <dcterms:created xsi:type="dcterms:W3CDTF">2017-04-23T23:46:12Z</dcterms:created>
  <dcterms:modified xsi:type="dcterms:W3CDTF">2017-04-24T10:09:16Z</dcterms:modified>
</cp:coreProperties>
</file>