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23"/>
  </p:handout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Contagem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2, </a:t>
            </a:r>
            <a:r>
              <a:rPr lang="pt-BR"/>
              <a:t>ciclo 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5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40715" y="100716"/>
            <a:ext cx="1026740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2.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De quantos modos podemos formar uma roda com 8 pessoas, contendo as pessoas A, B e C, de modo que:</a:t>
            </a:r>
          </a:p>
          <a:p>
            <a:pPr algn="just"/>
            <a:r>
              <a:rPr lang="pt-BR" sz="2600" dirty="0"/>
              <a:t>(a) As pessoas A, B e C fiquem juntas? </a:t>
            </a:r>
          </a:p>
          <a:p>
            <a:pPr algn="just"/>
            <a:r>
              <a:rPr lang="pt-BR" sz="2600" dirty="0"/>
              <a:t>(b) As pessoas A, B e C fiquem juntas e B fique entre A e C?</a:t>
            </a:r>
          </a:p>
          <a:p>
            <a:r>
              <a:rPr lang="pt-BR" sz="2800" dirty="0"/>
              <a:t>                                                 </a:t>
            </a:r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50555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40715" y="100716"/>
            <a:ext cx="102674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3.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Qual é o número de anagramas para MISSISSIPI.</a:t>
            </a:r>
          </a:p>
          <a:p>
            <a:r>
              <a:rPr lang="pt-BR" sz="2800" dirty="0"/>
              <a:t>                                                 </a:t>
            </a:r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25411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40715" y="100716"/>
            <a:ext cx="10267406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4.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500" dirty="0"/>
              <a:t>O bilhete da loteria esportiva consiste de uma tabela com 13 linhas e 3 colunas. Em cada linha temos os nomes de dois times de futebol que irão jogar um contra o outro. Para cada linha, o apostador deve marcar um X em (exatamente) uma das três colunas, indicando se ele acredita que o jogo terminará em vitória, empate ou derrota para o time da casa. Certo apostador decidiu que irá preencher o cartão escolhendo 4 vezes a coluna da esquerda (vitória), 2 vezes a coluna do meio (empate) e 7 vezes a coluna da direita (derrota). De quantas forma ele poderá preencher o cartão?</a:t>
            </a:r>
          </a:p>
          <a:p>
            <a:r>
              <a:rPr lang="pt-BR" sz="2800" dirty="0"/>
              <a:t>                                                 </a:t>
            </a:r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73494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1121136"/>
            <a:ext cx="102674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1. </a:t>
            </a:r>
            <a:r>
              <a:rPr lang="pt-BR" sz="2600" dirty="0"/>
              <a:t>De quantas maneiras 7 pessoas podem se sentar em torno de uma mesa circular?                                                  </a:t>
            </a:r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66651" y="169817"/>
            <a:ext cx="1012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1"/>
                </a:solidFill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264244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2. </a:t>
            </a:r>
            <a:r>
              <a:rPr lang="pt-BR" sz="2600" dirty="0"/>
              <a:t>Um grupo de 6 pessoas, incluindo Nilton e Lucimar, decide jogar cartas com rodadas circulares. Após a vez de um jogador, o próximo a jogar é aquele que está à sua direita. </a:t>
            </a:r>
          </a:p>
          <a:p>
            <a:pPr algn="just"/>
            <a:r>
              <a:rPr lang="pt-BR" sz="2600" dirty="0"/>
              <a:t>	</a:t>
            </a:r>
            <a:r>
              <a:rPr lang="pt-BR" sz="2600" dirty="0">
                <a:solidFill>
                  <a:schemeClr val="accent1"/>
                </a:solidFill>
              </a:rPr>
              <a:t>a) </a:t>
            </a:r>
            <a:r>
              <a:rPr lang="pt-BR" sz="2600" dirty="0"/>
              <a:t>Por questões estratégicas, Nilton decide se posicionar sempre imediatamente à direita de Lucimar. De quantas formas esses 6 jogadores podem sentar ao redor da mesa? </a:t>
            </a:r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96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2. b) </a:t>
            </a:r>
            <a:r>
              <a:rPr lang="pt-BR" sz="2600" dirty="0"/>
              <a:t>Suponha que agora Nilton deseja ficar em qualquer um dos dois lado de Lucimar. A resposta anterior muda? </a:t>
            </a:r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1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3. </a:t>
            </a:r>
            <a:r>
              <a:rPr lang="pt-BR" sz="2600" dirty="0"/>
              <a:t>De quantos modos podemos formar uma roda com 7 crianças de modo que duas determinadas dessas crianças não fiquem juntas? </a:t>
            </a:r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00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4. </a:t>
            </a:r>
            <a:r>
              <a:rPr lang="pt-BR" sz="2800" dirty="0"/>
              <a:t>De quantos modos 5 meninos e 5 meninas podem formar um roda com as crianças dos mesmo sexo todas juntas? </a:t>
            </a:r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8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5. </a:t>
            </a:r>
            <a:r>
              <a:rPr lang="pt-BR" sz="2600" dirty="0"/>
              <a:t>Com dois algarismos 1, dois algarismos 2 e três algarismos 3, quantos números de sete algarismos podem ser formados? </a:t>
            </a:r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428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5. </a:t>
            </a:r>
            <a:r>
              <a:rPr lang="pt-BR" sz="2600" dirty="0"/>
              <a:t>Com dois algarismos 1, dois algarismos 2 e três algarismos 3, quantos números de sete algarismos podem ser formados? </a:t>
            </a:r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48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6651" y="1410789"/>
            <a:ext cx="99800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	Primeiramente vamos pensar, de quantas maneiras podemos organizar uma roda com 4 crianças?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66651" y="169817"/>
            <a:ext cx="10123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accent1"/>
                </a:solidFill>
              </a:rPr>
              <a:t>Permutações Circulares </a:t>
            </a:r>
            <a:endParaRPr lang="pt-BR" sz="5500" dirty="0">
              <a:solidFill>
                <a:schemeClr val="accent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38" y="2765355"/>
            <a:ext cx="2277717" cy="219397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76517" y="2969791"/>
            <a:ext cx="6770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	Podemos resolver essa situação de duas formas diferentes.</a:t>
            </a:r>
          </a:p>
        </p:txBody>
      </p:sp>
    </p:spTree>
    <p:extLst>
      <p:ext uri="{BB962C8B-B14F-4D97-AF65-F5344CB8AC3E}">
        <p14:creationId xmlns:p14="http://schemas.microsoft.com/office/powerpoint/2010/main" val="2423392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6. </a:t>
            </a:r>
            <a:r>
              <a:rPr lang="pt-BR" sz="2800" dirty="0"/>
              <a:t>De quantos modos 6 pessoas (João, Maria, Pedro, Janete, Paulo e Alice) podem ser divididas em 3 duplas?</a:t>
            </a:r>
            <a:endParaRPr lang="pt-BR" sz="26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73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7706" y="127223"/>
            <a:ext cx="102674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Exercício 7. </a:t>
            </a:r>
            <a:r>
              <a:rPr lang="pt-BR" sz="2800" dirty="0"/>
              <a:t>Quantos são os anagramas que se pode formar com as letras da palavra BATATA nos quais </a:t>
            </a:r>
          </a:p>
          <a:p>
            <a:pPr algn="just"/>
            <a:r>
              <a:rPr lang="pt-BR" sz="2800" dirty="0">
                <a:solidFill>
                  <a:schemeClr val="accent1"/>
                </a:solidFill>
              </a:rPr>
              <a:t>a) </a:t>
            </a:r>
            <a:r>
              <a:rPr lang="pt-BR" sz="2800" dirty="0"/>
              <a:t>as vogais estejam sempre juntas? </a:t>
            </a:r>
          </a:p>
          <a:p>
            <a:pPr algn="just"/>
            <a:r>
              <a:rPr lang="pt-BR" sz="2800" dirty="0">
                <a:solidFill>
                  <a:schemeClr val="accent1"/>
                </a:solidFill>
              </a:rPr>
              <a:t>b) </a:t>
            </a:r>
            <a:r>
              <a:rPr lang="pt-BR" sz="2800" dirty="0"/>
              <a:t>vogais e consoantes estejam intercaladas? </a:t>
            </a:r>
          </a:p>
          <a:p>
            <a:pPr algn="just"/>
            <a:r>
              <a:rPr lang="pt-BR" sz="2800" dirty="0">
                <a:solidFill>
                  <a:schemeClr val="accent1"/>
                </a:solidFill>
              </a:rPr>
              <a:t>c) </a:t>
            </a:r>
            <a:r>
              <a:rPr lang="pt-BR" sz="2800" dirty="0"/>
              <a:t>a letra B esteja sempre entre as letras T? (não necessariamente consecutivas) </a:t>
            </a:r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54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35" y="2964181"/>
            <a:ext cx="2184594" cy="210427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73886" y="403624"/>
            <a:ext cx="105561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accent1"/>
                </a:solidFill>
              </a:rPr>
              <a:t>* </a:t>
            </a:r>
            <a:r>
              <a:rPr lang="pt-BR" sz="2800" dirty="0"/>
              <a:t>Um deles consiste em partir do resultado que conhecemos, P</a:t>
            </a:r>
            <a:r>
              <a:rPr lang="pt-BR" sz="2800" baseline="-25000" dirty="0"/>
              <a:t>4</a:t>
            </a:r>
            <a:r>
              <a:rPr lang="pt-BR" sz="2800" dirty="0"/>
              <a:t> = 4! = 24, e perceber que cada roda está sendo contada 4 vezes.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Então, o número correto de rodas que podem ser formadas é 24/4 = 6. 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97" y="2964181"/>
            <a:ext cx="2102550" cy="20704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15" y="2964181"/>
            <a:ext cx="2113536" cy="20655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919" y="2960766"/>
            <a:ext cx="2103982" cy="20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07624" y="403623"/>
            <a:ext cx="67858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accent1"/>
                </a:solidFill>
              </a:rPr>
              <a:t>*</a:t>
            </a:r>
            <a:r>
              <a:rPr lang="pt-BR" sz="2800" dirty="0"/>
              <a:t> Alternativamente, podemos começar por fixar a criança A na posição à esquerda,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agora, temos 3 lugares para as 3 crianças que restaram, para um total de 3! = 6 possibilidades.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45" y="246600"/>
            <a:ext cx="3038084" cy="299170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28381" y="2327227"/>
            <a:ext cx="450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07624" y="3590493"/>
            <a:ext cx="10218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	De modo geral, o número de modos de colocar n objetos em círculo, (ou seja, o número de permutações circulares de n objetos)</a:t>
            </a:r>
          </a:p>
          <a:p>
            <a:pPr algn="just"/>
            <a:r>
              <a:rPr lang="pt-BR" sz="2800" dirty="0"/>
              <a:t> é    </a:t>
            </a:r>
            <a:r>
              <a:rPr lang="pt-BR" sz="2800" dirty="0" err="1">
                <a:solidFill>
                  <a:schemeClr val="accent1"/>
                </a:solidFill>
              </a:rPr>
              <a:t>PC</a:t>
            </a:r>
            <a:r>
              <a:rPr lang="pt-BR" sz="2800" baseline="-25000" dirty="0" err="1">
                <a:solidFill>
                  <a:schemeClr val="accent1"/>
                </a:solidFill>
              </a:rPr>
              <a:t>n</a:t>
            </a:r>
            <a:r>
              <a:rPr lang="pt-BR" sz="2800" dirty="0">
                <a:solidFill>
                  <a:schemeClr val="accent1"/>
                </a:solidFill>
              </a:rPr>
              <a:t> = (n − 1)!. </a:t>
            </a:r>
          </a:p>
        </p:txBody>
      </p:sp>
    </p:spTree>
    <p:extLst>
      <p:ext uri="{BB962C8B-B14F-4D97-AF65-F5344CB8AC3E}">
        <p14:creationId xmlns:p14="http://schemas.microsoft.com/office/powerpoint/2010/main" val="94334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6651" y="1410789"/>
            <a:ext cx="99800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	Novamente vamos começar pensando a respeito de uma situação dessas, qual o número de anagramas da palavra ABACATE? 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Podemos pensar de cara em P</a:t>
            </a:r>
            <a:r>
              <a:rPr lang="pt-BR" sz="2600" baseline="-25000" dirty="0"/>
              <a:t>7</a:t>
            </a:r>
            <a:r>
              <a:rPr lang="pt-BR" sz="2600" dirty="0"/>
              <a:t> = 7! = 5040. Mas pegue como exemplo o anagrama AABACTE, e note que só neste caso as letras A podem mudar de lugar sem mudar a palavra.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66651" y="169817"/>
            <a:ext cx="1012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1"/>
                </a:solidFill>
              </a:rPr>
              <a:t>Permutações com elementos repetidos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62" y="4023049"/>
            <a:ext cx="51054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6651" y="2099903"/>
            <a:ext cx="99800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	Deste modo, na lista com 7! anagramas, cada anagrama aparece exatamente 3! vezes. A conclusão é que o número de anagramas distintos de ABACATE é apenas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62" y="527448"/>
            <a:ext cx="5105400" cy="10953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87" y="3898416"/>
            <a:ext cx="26479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8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94372" y="297607"/>
            <a:ext cx="99800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	Vamos dar uma olhada novamente na situação com mais de um elemento se repetindo, Qual o número de anagramas da palavra COPACABANA?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	Desta vez além a palavra tem 10 letras, dentre elas tem 4 </a:t>
            </a:r>
            <a:r>
              <a:rPr lang="pt-BR" sz="2600" dirty="0" err="1"/>
              <a:t>A’s</a:t>
            </a:r>
            <a:r>
              <a:rPr lang="pt-BR" sz="2600" dirty="0"/>
              <a:t> e 2 </a:t>
            </a:r>
            <a:r>
              <a:rPr lang="pt-BR" sz="2600" dirty="0" err="1"/>
              <a:t>C’s</a:t>
            </a:r>
            <a:r>
              <a:rPr lang="pt-BR" sz="2600" dirty="0"/>
              <a:t> como elementos repetidos. Então não só como a letra A pode mudar de lugar 4! Vezes sem mudar a palavra como a letra C pode mudar de lugar 2! Vezes também sem alterar a palavra.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	Chegamos então à:</a:t>
            </a:r>
          </a:p>
          <a:p>
            <a:pPr algn="just"/>
            <a:endParaRPr lang="pt-BR" sz="2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20" y="4411373"/>
            <a:ext cx="5572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94372" y="297607"/>
            <a:ext cx="99800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/>
              <a:t>	Então podemos generalizar.</a:t>
            </a:r>
          </a:p>
          <a:p>
            <a:pPr algn="just"/>
            <a:endParaRPr lang="pt-BR" sz="2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58" y="922475"/>
            <a:ext cx="6125548" cy="25628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898" y="2192067"/>
            <a:ext cx="5274497" cy="3238203"/>
          </a:xfrm>
          <a:prstGeom prst="rect">
            <a:avLst/>
          </a:prstGeom>
        </p:spPr>
      </p:pic>
      <p:sp>
        <p:nvSpPr>
          <p:cNvPr id="4" name="Retângulo: Cantos Arredondados 3"/>
          <p:cNvSpPr/>
          <p:nvPr/>
        </p:nvSpPr>
        <p:spPr>
          <a:xfrm>
            <a:off x="7785355" y="922475"/>
            <a:ext cx="2989040" cy="1118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dirty="0"/>
              <a:t>Para apenas um elemento se repetindo</a:t>
            </a:r>
          </a:p>
        </p:txBody>
      </p:sp>
      <p:sp>
        <p:nvSpPr>
          <p:cNvPr id="8" name="Retângulo: Cantos Arredondados 7"/>
          <p:cNvSpPr/>
          <p:nvPr/>
        </p:nvSpPr>
        <p:spPr>
          <a:xfrm>
            <a:off x="707558" y="4311910"/>
            <a:ext cx="2989040" cy="1118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dirty="0"/>
              <a:t>Para apenas mais de um elemento se repetindo</a:t>
            </a:r>
          </a:p>
        </p:txBody>
      </p:sp>
      <p:cxnSp>
        <p:nvCxnSpPr>
          <p:cNvPr id="10" name="Conector de Seta Reta 9"/>
          <p:cNvCxnSpPr>
            <a:stCxn id="8" idx="3"/>
          </p:cNvCxnSpPr>
          <p:nvPr/>
        </p:nvCxnSpPr>
        <p:spPr>
          <a:xfrm>
            <a:off x="3696598" y="4871090"/>
            <a:ext cx="1644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4" idx="1"/>
          </p:cNvCxnSpPr>
          <p:nvPr/>
        </p:nvCxnSpPr>
        <p:spPr>
          <a:xfrm flipH="1">
            <a:off x="6833106" y="1481655"/>
            <a:ext cx="952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50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27463" y="1121136"/>
            <a:ext cx="102674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rgbClr val="C00000"/>
                </a:solidFill>
              </a:rPr>
              <a:t>	Exemplo 1.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De quantos modos podemos posicionar 6 pessoas em uma roda, dentre elas João e Maria, de modo que João e Maria fiquem lado a lado?</a:t>
            </a:r>
          </a:p>
          <a:p>
            <a:endParaRPr lang="pt-BR" sz="2600" dirty="0"/>
          </a:p>
          <a:p>
            <a:r>
              <a:rPr lang="pt-BR" sz="2800" dirty="0"/>
              <a:t>                                                 </a:t>
            </a:r>
          </a:p>
          <a:p>
            <a:endParaRPr lang="pt-BR" sz="2800" dirty="0"/>
          </a:p>
          <a:p>
            <a:r>
              <a:rPr lang="pt-BR" sz="2400" dirty="0">
                <a:solidFill>
                  <a:srgbClr val="C00000"/>
                </a:solidFill>
              </a:rPr>
              <a:t>	</a:t>
            </a:r>
            <a:endParaRPr lang="pt-BR" sz="2600" dirty="0"/>
          </a:p>
          <a:p>
            <a:endParaRPr lang="pt-BR" sz="2600" dirty="0"/>
          </a:p>
          <a:p>
            <a:r>
              <a:rPr lang="pt-BR" sz="2600" dirty="0"/>
              <a:t>	</a:t>
            </a:r>
          </a:p>
          <a:p>
            <a:endParaRPr lang="pt-BR" sz="2600" dirty="0"/>
          </a:p>
          <a:p>
            <a:r>
              <a:rPr lang="pt-BR" sz="2600" dirty="0"/>
              <a:t> </a:t>
            </a:r>
          </a:p>
          <a:p>
            <a:endParaRPr lang="pt-BR" sz="2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66651" y="169817"/>
            <a:ext cx="1012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1"/>
                </a:solidFill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4094088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657</TotalTime>
  <Words>111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Evento Principal</vt:lpstr>
      <vt:lpstr>Contagem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Thiago Amorim de Faccio</cp:lastModifiedBy>
  <cp:revision>56</cp:revision>
  <dcterms:created xsi:type="dcterms:W3CDTF">2016-07-07T15:43:12Z</dcterms:created>
  <dcterms:modified xsi:type="dcterms:W3CDTF">2016-11-23T20:32:12Z</dcterms:modified>
</cp:coreProperties>
</file>