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80" r:id="rId4"/>
    <p:sldId id="263" r:id="rId5"/>
    <p:sldId id="281" r:id="rId6"/>
    <p:sldId id="275" r:id="rId7"/>
    <p:sldId id="276" r:id="rId8"/>
    <p:sldId id="283" r:id="rId9"/>
    <p:sldId id="285" r:id="rId10"/>
    <p:sldId id="286" r:id="rId11"/>
    <p:sldId id="282" r:id="rId12"/>
    <p:sldId id="277" r:id="rId13"/>
    <p:sldId id="262" r:id="rId14"/>
    <p:sldId id="268" r:id="rId15"/>
    <p:sldId id="271" r:id="rId16"/>
    <p:sldId id="273" r:id="rId17"/>
    <p:sldId id="274" r:id="rId18"/>
    <p:sldId id="278" r:id="rId19"/>
    <p:sldId id="27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ato" initials="R" lastIdx="3" clrIdx="0">
    <p:extLst>
      <p:ext uri="{19B8F6BF-5375-455C-9EA6-DF929625EA0E}">
        <p15:presenceInfo xmlns:p15="http://schemas.microsoft.com/office/powerpoint/2012/main" xmlns="" userId="Rena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>
        <p:scale>
          <a:sx n="61" d="100"/>
          <a:sy n="61" d="100"/>
        </p:scale>
        <p:origin x="-96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Fundamentos de Aritmética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RENATO VIEIRA TAVARES</a:t>
            </a:r>
          </a:p>
          <a:p>
            <a:r>
              <a:rPr lang="pt-BR" sz="2400" dirty="0" smtClean="0"/>
              <a:t>OBMEP NA ESCOLA - 2016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31428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5387786" cy="547452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b="1" dirty="0" smtClean="0"/>
              <a:t>JOGO DOS BOTÕES:</a:t>
            </a:r>
          </a:p>
          <a:p>
            <a:pPr marL="0" indent="0" algn="just">
              <a:buNone/>
            </a:pPr>
            <a:r>
              <a:rPr lang="pt-BR" dirty="0"/>
              <a:t>Um jogo consiste de 9 botões luminosos (de cor verde ou vermelha)  dispostos da seguinte forma: </a:t>
            </a:r>
          </a:p>
          <a:p>
            <a:pPr marL="0" indent="0" algn="just">
              <a:buNone/>
            </a:pPr>
            <a:r>
              <a:rPr lang="pt-BR" dirty="0"/>
              <a:t>Apertando um botão do bordo do retângulo, trocam de cor ele e seus vizinhos (do lado ou em diagonal). Apertando o botão do centro, trocam de cor todos os seus 8 vizinhos porém ele não. 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Inicialmente </a:t>
            </a:r>
            <a:r>
              <a:rPr lang="pt-BR" dirty="0"/>
              <a:t>todos os botões estão </a:t>
            </a:r>
            <a:r>
              <a:rPr lang="pt-BR" dirty="0" smtClean="0"/>
              <a:t>verdes. É possível, apertando  sucessivamente alguns botões, torná-los todos vermelhos? 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187" y="2016444"/>
            <a:ext cx="4787153" cy="329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27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0" y="926275"/>
            <a:ext cx="4809565" cy="54745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b="1" dirty="0" smtClean="0"/>
              <a:t>CAVALO NO XADREZ:</a:t>
            </a:r>
          </a:p>
          <a:p>
            <a:pPr marL="0" indent="0" algn="just">
              <a:buNone/>
            </a:pPr>
            <a:r>
              <a:rPr lang="pt-BR" dirty="0" smtClean="0"/>
              <a:t>1) Em tabuleiro de xadrez um </a:t>
            </a:r>
            <a:r>
              <a:rPr lang="pt-BR" dirty="0"/>
              <a:t>cavalo </a:t>
            </a:r>
            <a:r>
              <a:rPr lang="pt-BR" dirty="0" smtClean="0"/>
              <a:t>sai do quadrado A1 e retorna para a mesma posição depois de vários movimentos. Mostre que o cavalo fez um número par de movimentos.</a:t>
            </a:r>
          </a:p>
          <a:p>
            <a:pPr marL="0" indent="0" algn="just">
              <a:buNone/>
            </a:pPr>
            <a:r>
              <a:rPr lang="pt-BR" dirty="0" smtClean="0"/>
              <a:t>2) É possível um cavalo começar na posição A1 e terminar na H8 visitando cada um dos </a:t>
            </a:r>
            <a:r>
              <a:rPr lang="pt-BR" dirty="0"/>
              <a:t>quadrados restantes exatamente uma vez ao longo do caminho?</a:t>
            </a:r>
            <a:endParaRPr lang="pt-BR" dirty="0" smtClean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 </a:t>
            </a:r>
            <a:endParaRPr lang="pt-BR" dirty="0"/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270" y="814074"/>
            <a:ext cx="5216729" cy="52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70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4809564" cy="547452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b="1" dirty="0" smtClean="0"/>
              <a:t>JOGO DE DOMINÓ:</a:t>
            </a:r>
          </a:p>
          <a:p>
            <a:pPr marL="0" indent="0" algn="just">
              <a:buNone/>
            </a:pPr>
            <a:r>
              <a:rPr lang="pt-BR" dirty="0" smtClean="0"/>
              <a:t>1) Um </a:t>
            </a:r>
            <a:r>
              <a:rPr lang="pt-BR" dirty="0"/>
              <a:t>tabuleiro 5 × 5 pode ser coberto por dominós 1 × 2?</a:t>
            </a:r>
          </a:p>
          <a:p>
            <a:pPr marL="0" indent="0" algn="just">
              <a:buNone/>
            </a:pPr>
            <a:r>
              <a:rPr lang="pt-BR" dirty="0" smtClean="0"/>
              <a:t>2) Quando s</a:t>
            </a:r>
            <a:r>
              <a:rPr lang="pt-BR" dirty="0"/>
              <a:t>ã</a:t>
            </a:r>
            <a:r>
              <a:rPr lang="pt-BR" dirty="0" smtClean="0"/>
              <a:t>o </a:t>
            </a:r>
            <a:r>
              <a:rPr lang="pt-BR" dirty="0"/>
              <a:t>retiradas do tabuleiro duas casas diagonalmente opostas</a:t>
            </a:r>
            <a:r>
              <a:rPr lang="pt-BR" dirty="0" smtClean="0"/>
              <a:t>, </a:t>
            </a:r>
            <a:r>
              <a:rPr lang="pt-BR" dirty="0"/>
              <a:t>é</a:t>
            </a:r>
            <a:r>
              <a:rPr lang="pt-BR" dirty="0" smtClean="0"/>
              <a:t> possível </a:t>
            </a:r>
            <a:r>
              <a:rPr lang="pt-BR" dirty="0"/>
              <a:t>cobri-lo com 31 </a:t>
            </a:r>
            <a:r>
              <a:rPr lang="pt-BR" dirty="0" smtClean="0"/>
              <a:t>peças </a:t>
            </a:r>
            <a:r>
              <a:rPr lang="pt-BR" dirty="0"/>
              <a:t>de </a:t>
            </a:r>
            <a:r>
              <a:rPr lang="pt-BR" dirty="0" smtClean="0"/>
              <a:t>dominó? 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553" y="1060746"/>
            <a:ext cx="47244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75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517869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b="1" dirty="0" smtClean="0"/>
              <a:t>Um pouco além...</a:t>
            </a:r>
          </a:p>
          <a:p>
            <a:pPr marL="0" indent="0" algn="just">
              <a:buNone/>
            </a:pPr>
            <a:r>
              <a:rPr lang="pt-BR" dirty="0" smtClean="0"/>
              <a:t>Atribuindo </a:t>
            </a:r>
            <a:r>
              <a:rPr lang="pt-BR" dirty="0"/>
              <a:t>o símbolo 0 aos números pares e o símbolo 1 aos números ímpares, as observações acima nos fornecem as seguintes tabelas que regem a paridade das somas e produtos dos números </a:t>
            </a:r>
            <a:r>
              <a:rPr lang="pt-BR" dirty="0" smtClean="0"/>
              <a:t>inteiros.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/>
              <a:t>Por exemplo, se quisermos saber a paridade do </a:t>
            </a:r>
            <a:r>
              <a:rPr lang="pt-BR" dirty="0" smtClean="0"/>
              <a:t>número: </a:t>
            </a:r>
          </a:p>
          <a:p>
            <a:pPr marL="0" indent="0">
              <a:buNone/>
            </a:pPr>
            <a:endParaRPr lang="pt-BR" sz="20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667" y="2731769"/>
            <a:ext cx="4060826" cy="123516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880" y="4761294"/>
            <a:ext cx="2584238" cy="4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531316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dirty="0" smtClean="0"/>
              <a:t>O </a:t>
            </a:r>
            <a:r>
              <a:rPr lang="pt-BR" dirty="0"/>
              <a:t>que fazemos é substituir na expressão acima o número 20 por 0, por ser par; e os números 11 e 21 por 1, por serem ímpares. Obtemos, assim, a expressão: 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que operada segundo as </a:t>
            </a:r>
            <a:r>
              <a:rPr lang="pt-BR" dirty="0" smtClean="0"/>
              <a:t>tabelas </a:t>
            </a:r>
            <a:r>
              <a:rPr lang="pt-BR" dirty="0"/>
              <a:t>nos dá 1 como resultado. </a:t>
            </a:r>
            <a:r>
              <a:rPr lang="pt-BR" dirty="0" smtClean="0"/>
              <a:t>Portanto</a:t>
            </a:r>
            <a:r>
              <a:rPr lang="pt-BR" dirty="0"/>
              <a:t>, o número dado é ímpar</a:t>
            </a:r>
            <a:r>
              <a:rPr lang="pt-BR" dirty="0" smtClean="0"/>
              <a:t>.</a:t>
            </a:r>
            <a:endParaRPr lang="pt-BR" sz="2000" dirty="0" smtClean="0"/>
          </a:p>
          <a:p>
            <a:pPr marL="0" indent="0" algn="just">
              <a:buNone/>
            </a:pPr>
            <a:r>
              <a:rPr lang="pt-BR" dirty="0" smtClean="0"/>
              <a:t>Esse </a:t>
            </a:r>
            <a:r>
              <a:rPr lang="pt-BR" dirty="0"/>
              <a:t>método foi idealizado pelo matemático alemão Carl Friedrich Gauss (1777-1855), considerado o maior matemático de todos os tempos, quando tinha perto de 17 anos.</a:t>
            </a:r>
          </a:p>
          <a:p>
            <a:pPr marL="0" indent="0" algn="just">
              <a:buNone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138" y="1805843"/>
            <a:ext cx="1983721" cy="56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3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ço Reservado para Conteúdo 2"/>
              <p:cNvSpPr txBox="1">
                <a:spLocks/>
              </p:cNvSpPr>
              <p:nvPr/>
            </p:nvSpPr>
            <p:spPr>
              <a:xfrm>
                <a:off x="1295401" y="926275"/>
                <a:ext cx="9601196" cy="531316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20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8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6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SzPct val="115000"/>
                  <a:buFont typeface="Arial"/>
                  <a:buChar char="•"/>
                  <a:defRPr sz="1400" kern="1200" cap="none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pt-BR" b="1" dirty="0" smtClean="0"/>
                  <a:t>Problemas</a:t>
                </a:r>
                <a:endParaRPr lang="pt-BR" b="1" dirty="0"/>
              </a:p>
              <a:p>
                <a:pPr marL="0" indent="0" algn="just">
                  <a:buNone/>
                </a:pPr>
                <a:r>
                  <a:rPr lang="pt-BR" dirty="0" smtClean="0"/>
                  <a:t>1) </a:t>
                </a:r>
                <a:r>
                  <a:rPr lang="pt-BR" dirty="0"/>
                  <a:t>Mostre que o dobro de um número ímpar é par mas nunca múltiplo de 4.</a:t>
                </a:r>
              </a:p>
              <a:p>
                <a:pPr marL="0" indent="0" algn="just">
                  <a:buNone/>
                </a:pPr>
                <a:r>
                  <a:rPr lang="pt-BR" dirty="0" smtClean="0"/>
                  <a:t>2) </a:t>
                </a:r>
                <a:r>
                  <a:rPr lang="pt-BR" dirty="0"/>
                  <a:t>Qual é a paridade do produto dos números naturais de um a 10</a:t>
                </a:r>
                <a:r>
                  <a:rPr lang="pt-BR" dirty="0" smtClean="0"/>
                  <a:t>?</a:t>
                </a:r>
                <a:endParaRPr lang="pt-BR" dirty="0"/>
              </a:p>
              <a:p>
                <a:pPr marL="0" indent="0" algn="just">
                  <a:buNone/>
                </a:pPr>
                <a:r>
                  <a:rPr lang="pt-BR" dirty="0" smtClean="0"/>
                  <a:t>3) Mostre </a:t>
                </a:r>
                <a:r>
                  <a:rPr lang="pt-BR" dirty="0"/>
                  <a:t>que para todos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pt-BR" dirty="0" smtClean="0"/>
                  <a:t> </a:t>
                </a:r>
                <a:r>
                  <a:rPr lang="pt-BR" dirty="0"/>
                  <a:t>inteiro e n natural não nulos, os números </a:t>
                </a:r>
                <a14:m>
                  <m:oMath xmlns:m="http://schemas.openxmlformats.org/officeDocument/2006/math">
                    <m:r>
                      <a:rPr lang="pt-BR" b="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BR" b="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pt-BR" dirty="0"/>
                  <a:t> têm mesma paridade.</a:t>
                </a:r>
              </a:p>
              <a:p>
                <a:pPr marL="0" indent="0" algn="just">
                  <a:buNone/>
                </a:pPr>
                <a:r>
                  <a:rPr lang="pt-BR" dirty="0" smtClean="0"/>
                  <a:t>4) Dado </a:t>
                </a:r>
                <a:r>
                  <a:rPr lang="pt-BR" dirty="0"/>
                  <a:t>um número inteiro </a:t>
                </a:r>
                <a14:m>
                  <m:oMath xmlns:m="http://schemas.openxmlformats.org/officeDocument/2006/math">
                    <m:r>
                      <a:rPr lang="pt-BR" b="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pt-BR" dirty="0"/>
                  <a:t> e dados dois números naturais n e m, não nulos, mostre que são sempre pares os números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BR" b="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pt-BR" dirty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BR" b="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BR" b="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pt-BR" dirty="0"/>
                  <a:t> 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pt-BR" b="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pt-BR" dirty="0"/>
                  <a:t>.</a:t>
                </a:r>
              </a:p>
              <a:p>
                <a:pPr marL="0" indent="0" algn="just">
                  <a:buNone/>
                </a:pPr>
                <a:r>
                  <a:rPr lang="pt-BR" dirty="0" smtClean="0"/>
                  <a:t>5) </a:t>
                </a:r>
                <a:r>
                  <a:rPr lang="pt-BR" dirty="0"/>
                  <a:t>Determine a paridade do seguinte número:</a:t>
                </a:r>
              </a:p>
              <a:p>
                <a:pPr marL="0" indent="0" algn="just">
                  <a:buNone/>
                </a:pPr>
                <a:endParaRPr lang="pt-BR" dirty="0"/>
              </a:p>
              <a:p>
                <a:pPr marL="0" indent="0" algn="just">
                  <a:buNone/>
                </a:pPr>
                <a:endParaRPr lang="pt-BR" sz="2000" dirty="0"/>
              </a:p>
            </p:txBody>
          </p:sp>
        </mc:Choice>
        <mc:Fallback xmlns="">
          <p:sp>
            <p:nvSpPr>
              <p:cNvPr id="4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1" y="926275"/>
                <a:ext cx="9601196" cy="5313160"/>
              </a:xfrm>
              <a:prstGeom prst="rect">
                <a:avLst/>
              </a:prstGeom>
              <a:blipFill rotWithShape="0">
                <a:blip r:embed="rId6"/>
                <a:stretch>
                  <a:fillRect l="-1017" t="-917" r="-10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3315" y="4652682"/>
            <a:ext cx="5631067" cy="59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531316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 smtClean="0"/>
              <a:t>OBMEP – 2ª FASE 2011</a:t>
            </a: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1) Começando </a:t>
            </a:r>
            <a:r>
              <a:rPr lang="pt-BR" dirty="0"/>
              <a:t>com qualquer número natural não nulo é sempre possível formar uma sequência de números que termina </a:t>
            </a:r>
            <a:r>
              <a:rPr lang="pt-BR" dirty="0" smtClean="0"/>
              <a:t>em </a:t>
            </a:r>
            <a:r>
              <a:rPr lang="pt-BR" dirty="0"/>
              <a:t>1, seguindo repetidamente as instruções abaixo:</a:t>
            </a:r>
          </a:p>
          <a:p>
            <a:pPr algn="just"/>
            <a:r>
              <a:rPr lang="pt-BR" dirty="0" smtClean="0"/>
              <a:t>se </a:t>
            </a:r>
            <a:r>
              <a:rPr lang="pt-BR" dirty="0"/>
              <a:t>o número for ímpar, soma-se 1;</a:t>
            </a:r>
          </a:p>
          <a:p>
            <a:pPr algn="just"/>
            <a:r>
              <a:rPr lang="pt-BR" dirty="0" smtClean="0"/>
              <a:t>se </a:t>
            </a:r>
            <a:r>
              <a:rPr lang="pt-BR" dirty="0"/>
              <a:t>o número for par, divide-se por 2.</a:t>
            </a:r>
          </a:p>
          <a:p>
            <a:pPr marL="0" indent="0" algn="just">
              <a:buNone/>
            </a:pPr>
            <a:r>
              <a:rPr lang="pt-BR" dirty="0"/>
              <a:t>Por exemplo, começando com o número 21, forma-se a seguinte sequência:</a:t>
            </a:r>
          </a:p>
          <a:p>
            <a:pPr marL="0" indent="0" algn="just">
              <a:buNone/>
            </a:pPr>
            <a:r>
              <a:rPr lang="pt-BR" dirty="0"/>
              <a:t>21→22→11→12→6→3→4→2→1</a:t>
            </a:r>
          </a:p>
          <a:p>
            <a:pPr marL="0" indent="0" algn="just">
              <a:buNone/>
            </a:pPr>
            <a:r>
              <a:rPr lang="pt-BR" dirty="0"/>
              <a:t>Nessa sequência aparecem nove números; por isso, dizemos que ela </a:t>
            </a:r>
            <a:r>
              <a:rPr lang="pt-BR" dirty="0" smtClean="0"/>
              <a:t>tem comprimento 9</a:t>
            </a:r>
            <a:r>
              <a:rPr lang="pt-BR" dirty="0"/>
              <a:t>. Além disso, como ela começa </a:t>
            </a:r>
            <a:r>
              <a:rPr lang="pt-BR" dirty="0" smtClean="0"/>
              <a:t>com </a:t>
            </a:r>
            <a:r>
              <a:rPr lang="pt-BR" dirty="0"/>
              <a:t>um número ímpar, dizemos que ela é uma </a:t>
            </a:r>
            <a:r>
              <a:rPr lang="pt-BR" dirty="0" smtClean="0"/>
              <a:t>sequência </a:t>
            </a:r>
            <a:r>
              <a:rPr lang="pt-BR" dirty="0"/>
              <a:t>ímpar</a:t>
            </a:r>
          </a:p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32662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531316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dirty="0" smtClean="0"/>
              <a:t>A) Escreva </a:t>
            </a:r>
            <a:r>
              <a:rPr lang="pt-BR" dirty="0"/>
              <a:t>a sequência que começa com 37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/>
              <a:t>B) Existem três sequências de comprimento 5, sendo duas pares e uma ímpar. Escreva essas sequências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C) Quantas são as sequências pares e quantas são as sequências ímpares de comprimento 6? E de comprimento 7</a:t>
            </a:r>
            <a:r>
              <a:rPr lang="pt-BR" dirty="0" smtClean="0"/>
              <a:t>?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D</a:t>
            </a:r>
            <a:r>
              <a:rPr lang="pt-BR" dirty="0"/>
              <a:t>) Quantas são as sequências pares e quantas são as sequências ímpares de comprimento 6? E de comprimento 7?</a:t>
            </a:r>
          </a:p>
          <a:p>
            <a:pPr marL="0" indent="0"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8160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531316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b="1" dirty="0" smtClean="0"/>
              <a:t>OBMEP – 2ª FASE 2007</a:t>
            </a:r>
            <a:endParaRPr lang="pt-BR" dirty="0"/>
          </a:p>
          <a:p>
            <a:pPr marL="0" indent="0" algn="just">
              <a:buNone/>
            </a:pPr>
            <a:r>
              <a:rPr lang="pt-BR" dirty="0"/>
              <a:t>2</a:t>
            </a:r>
            <a:r>
              <a:rPr lang="pt-BR" dirty="0" smtClean="0"/>
              <a:t>) </a:t>
            </a:r>
            <a:r>
              <a:rPr lang="pt-BR" dirty="0"/>
              <a:t>Fernando e Isaura inventaram um </a:t>
            </a:r>
            <a:r>
              <a:rPr lang="pt-BR" dirty="0" smtClean="0"/>
              <a:t>jogo </a:t>
            </a:r>
            <a:r>
              <a:rPr lang="pt-BR" dirty="0"/>
              <a:t>diferente, cujas regras são as </a:t>
            </a:r>
            <a:r>
              <a:rPr lang="pt-BR" dirty="0" smtClean="0"/>
              <a:t>  seguintes</a:t>
            </a:r>
            <a:r>
              <a:rPr lang="pt-BR" dirty="0"/>
              <a:t>: </a:t>
            </a:r>
          </a:p>
          <a:p>
            <a:pPr algn="just"/>
            <a:r>
              <a:rPr lang="pt-BR" dirty="0" smtClean="0"/>
              <a:t>eles </a:t>
            </a:r>
            <a:r>
              <a:rPr lang="pt-BR" dirty="0"/>
              <a:t>começam uma partida com 128 palitos cada um; </a:t>
            </a:r>
          </a:p>
          <a:p>
            <a:pPr algn="just"/>
            <a:r>
              <a:rPr lang="pt-BR" dirty="0" smtClean="0"/>
              <a:t>em </a:t>
            </a:r>
            <a:r>
              <a:rPr lang="pt-BR" dirty="0"/>
              <a:t>cada jogada, eles tiram par ou ímpar; se sai par, Fernando dá </a:t>
            </a:r>
            <a:r>
              <a:rPr lang="pt-BR" dirty="0" smtClean="0"/>
              <a:t>metade </a:t>
            </a:r>
            <a:r>
              <a:rPr lang="pt-BR" dirty="0"/>
              <a:t>dos palitos que tem para Isaura e, se sai ímpar, Isaura dá a </a:t>
            </a:r>
            <a:r>
              <a:rPr lang="pt-BR" dirty="0" smtClean="0"/>
              <a:t>metade </a:t>
            </a:r>
            <a:r>
              <a:rPr lang="pt-BR" dirty="0"/>
              <a:t>dos palitos que tem para Fernando. </a:t>
            </a:r>
          </a:p>
          <a:p>
            <a:pPr algn="just"/>
            <a:r>
              <a:rPr lang="pt-BR" dirty="0" smtClean="0"/>
              <a:t>eles </a:t>
            </a:r>
            <a:r>
              <a:rPr lang="pt-BR" dirty="0"/>
              <a:t>repetem o procedimento da regra 2 até que um deles fique com </a:t>
            </a:r>
            <a:r>
              <a:rPr lang="pt-BR" dirty="0" smtClean="0"/>
              <a:t>um </a:t>
            </a:r>
            <a:r>
              <a:rPr lang="pt-BR" dirty="0"/>
              <a:t>número ímpar de palitos, quando a partida acaba. Ganha quem </a:t>
            </a:r>
            <a:r>
              <a:rPr lang="pt-BR" dirty="0" smtClean="0"/>
              <a:t>ficar </a:t>
            </a:r>
            <a:r>
              <a:rPr lang="pt-BR" dirty="0"/>
              <a:t>com maior número de palitos. </a:t>
            </a:r>
          </a:p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82920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531316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dirty="0"/>
              <a:t>Veja o que acontece em uma partida onde a </a:t>
            </a:r>
            <a:r>
              <a:rPr lang="pt-BR" dirty="0" smtClean="0"/>
              <a:t>sequência </a:t>
            </a:r>
            <a:r>
              <a:rPr lang="pt-BR" dirty="0"/>
              <a:t>das três primeiras jogadas </a:t>
            </a:r>
            <a:r>
              <a:rPr lang="pt-BR" dirty="0" smtClean="0"/>
              <a:t>é par, ímpar, par: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A) Complete </a:t>
            </a:r>
            <a:r>
              <a:rPr lang="pt-BR" dirty="0"/>
              <a:t>o esquema com o número de palitos de Fernando e Isaura, de acordo com as jogadas indicadas. </a:t>
            </a: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 algn="just">
              <a:buNone/>
            </a:pPr>
            <a:endParaRPr lang="pt-BR" sz="20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15" y="1972940"/>
            <a:ext cx="10803988" cy="78432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15" y="3623196"/>
            <a:ext cx="10803988" cy="72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5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900" dirty="0" smtClean="0"/>
              <a:t/>
            </a:r>
            <a:br>
              <a:rPr lang="pt-BR" sz="4900" dirty="0" smtClean="0"/>
            </a:br>
            <a:r>
              <a:rPr lang="pt-BR" sz="4900" dirty="0" smtClean="0"/>
              <a:t>Paridade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766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 smtClean="0"/>
              <a:t>Uma </a:t>
            </a:r>
            <a:r>
              <a:rPr lang="pt-BR" dirty="0"/>
              <a:t>das estruturas mais </a:t>
            </a:r>
            <a:r>
              <a:rPr lang="pt-BR" dirty="0" smtClean="0"/>
              <a:t>básicas </a:t>
            </a:r>
            <a:r>
              <a:rPr lang="pt-BR" dirty="0"/>
              <a:t>do conjunto dos </a:t>
            </a:r>
            <a:r>
              <a:rPr lang="pt-BR" dirty="0" smtClean="0"/>
              <a:t>números </a:t>
            </a:r>
            <a:r>
              <a:rPr lang="pt-BR" dirty="0"/>
              <a:t>naturais é</a:t>
            </a:r>
            <a:r>
              <a:rPr lang="pt-BR" dirty="0" smtClean="0"/>
              <a:t> </a:t>
            </a:r>
            <a:r>
              <a:rPr lang="pt-BR" dirty="0"/>
              <a:t>a sua </a:t>
            </a:r>
            <a:r>
              <a:rPr lang="pt-BR" dirty="0" smtClean="0"/>
              <a:t>divis</a:t>
            </a:r>
            <a:r>
              <a:rPr lang="pt-BR" dirty="0"/>
              <a:t>ã</a:t>
            </a:r>
            <a:r>
              <a:rPr lang="pt-BR" dirty="0" smtClean="0"/>
              <a:t>o </a:t>
            </a:r>
            <a:r>
              <a:rPr lang="pt-BR" dirty="0"/>
              <a:t>em </a:t>
            </a:r>
            <a:r>
              <a:rPr lang="pt-BR" dirty="0" smtClean="0"/>
              <a:t>números </a:t>
            </a:r>
            <a:r>
              <a:rPr lang="pt-BR" dirty="0"/>
              <a:t>pares e í</a:t>
            </a:r>
            <a:r>
              <a:rPr lang="pt-BR" dirty="0" smtClean="0"/>
              <a:t>mpares</a:t>
            </a:r>
            <a:r>
              <a:rPr lang="pt-BR" dirty="0"/>
              <a:t>. </a:t>
            </a:r>
            <a:r>
              <a:rPr lang="pt-BR" dirty="0" smtClean="0"/>
              <a:t>A </a:t>
            </a:r>
            <a:r>
              <a:rPr lang="pt-BR" dirty="0"/>
              <a:t>paridade, isto é, a qualidade de ser par ou ímpar, da soma de dois números só depende da paridade de cada um dos números e não dos números em si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endParaRPr lang="pt-BR" sz="2000" dirty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5224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16524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b="1" dirty="0" smtClean="0"/>
              <a:t>Exemplo:</a:t>
            </a:r>
          </a:p>
          <a:p>
            <a:pPr marL="0" indent="0" algn="just">
              <a:buNone/>
            </a:pPr>
            <a:r>
              <a:rPr lang="pt-BR" dirty="0" smtClean="0"/>
              <a:t>Onze </a:t>
            </a:r>
            <a:r>
              <a:rPr lang="pt-BR" dirty="0"/>
              <a:t>engrenagens estão colocadas em um plano, arrumadas em uma cadeia como está ilustrado na ﬁgura a seguir. Todas as engrenagens podem rodar simultaneamente?</a:t>
            </a:r>
          </a:p>
          <a:p>
            <a:pPr marL="0" indent="0" algn="just">
              <a:buNone/>
            </a:pPr>
            <a:endParaRPr lang="pt-BR" dirty="0" smtClean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039" y="2506876"/>
            <a:ext cx="3915919" cy="318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10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26275"/>
            <a:ext cx="9601196" cy="516524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dirty="0" smtClean="0"/>
              <a:t>Propriedades: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/>
              <a:t>A </a:t>
            </a:r>
            <a:r>
              <a:rPr lang="pt-BR" dirty="0"/>
              <a:t>soma de dois números pares é par. </a:t>
            </a:r>
            <a:endParaRPr lang="pt-BR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/>
              <a:t>A </a:t>
            </a:r>
            <a:r>
              <a:rPr lang="pt-BR" dirty="0"/>
              <a:t>soma de dois números ímpares é par. </a:t>
            </a:r>
            <a:endParaRPr lang="pt-BR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/>
              <a:t>A </a:t>
            </a:r>
            <a:r>
              <a:rPr lang="pt-BR" dirty="0"/>
              <a:t>soma de um número par com um número ímpar é ímpar. </a:t>
            </a:r>
            <a:endParaRPr lang="pt-BR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/>
              <a:t>O </a:t>
            </a:r>
            <a:r>
              <a:rPr lang="pt-BR" dirty="0"/>
              <a:t>produto de dois números pares é par. </a:t>
            </a:r>
            <a:endParaRPr lang="pt-BR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/>
              <a:t>O </a:t>
            </a:r>
            <a:r>
              <a:rPr lang="pt-BR" dirty="0"/>
              <a:t>produto de um número par por um número ímpar é par. </a:t>
            </a:r>
            <a:endParaRPr lang="pt-BR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/>
              <a:t>O </a:t>
            </a:r>
            <a:r>
              <a:rPr lang="pt-BR" dirty="0"/>
              <a:t>produto de dois números ímpares é ímpar. 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/>
              <a:t>Apesar disto ser muito simples, a análise da paridade dos números pode ser utilizada na solução de vários </a:t>
            </a:r>
            <a:r>
              <a:rPr lang="pt-BR" dirty="0" smtClean="0"/>
              <a:t>problemas.</a:t>
            </a:r>
            <a:endParaRPr lang="pt-BR" sz="2000" dirty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440538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165243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b="1" dirty="0" smtClean="0"/>
              <a:t>Exercício 1:</a:t>
            </a:r>
            <a:endParaRPr lang="pt-BR" b="1" dirty="0"/>
          </a:p>
          <a:p>
            <a:pPr marL="0" indent="0" algn="just">
              <a:buNone/>
            </a:pPr>
            <a:r>
              <a:rPr lang="pt-BR" dirty="0" smtClean="0"/>
              <a:t>Voc</a:t>
            </a:r>
            <a:r>
              <a:rPr lang="pt-BR" dirty="0"/>
              <a:t>ê</a:t>
            </a:r>
            <a:r>
              <a:rPr lang="pt-BR" dirty="0" smtClean="0"/>
              <a:t> </a:t>
            </a:r>
            <a:r>
              <a:rPr lang="pt-BR" dirty="0"/>
              <a:t>pode encontrar cinco </a:t>
            </a:r>
            <a:r>
              <a:rPr lang="pt-BR" dirty="0" smtClean="0"/>
              <a:t>números ímpares </a:t>
            </a:r>
            <a:r>
              <a:rPr lang="pt-BR" dirty="0"/>
              <a:t>cuja soma seja 100</a:t>
            </a:r>
            <a:r>
              <a:rPr lang="pt-BR" dirty="0" smtClean="0"/>
              <a:t>?</a:t>
            </a:r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r>
              <a:rPr lang="pt-BR" b="1" dirty="0" smtClean="0"/>
              <a:t>Exercício 2:</a:t>
            </a:r>
            <a:endParaRPr lang="pt-BR" dirty="0" smtClean="0"/>
          </a:p>
          <a:p>
            <a:pPr marL="0" indent="0" algn="just">
              <a:buNone/>
            </a:pPr>
            <a:r>
              <a:rPr lang="pt-BR" dirty="0"/>
              <a:t>Escrevemos abaixo os números naturais de 1 a 10.  </a:t>
            </a:r>
          </a:p>
          <a:p>
            <a:pPr marL="0" indent="0" algn="ctr">
              <a:buNone/>
            </a:pPr>
            <a:r>
              <a:rPr lang="pt-BR" dirty="0"/>
              <a:t>1     2     3     4     5     6     7     8     9     </a:t>
            </a:r>
            <a:r>
              <a:rPr lang="pt-BR" dirty="0" smtClean="0"/>
              <a:t>10 </a:t>
            </a: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Antes </a:t>
            </a:r>
            <a:r>
              <a:rPr lang="pt-BR" dirty="0"/>
              <a:t>de cada um deles, coloque sinais “+” ou “–” </a:t>
            </a:r>
            <a:r>
              <a:rPr lang="pt-BR" dirty="0" smtClean="0"/>
              <a:t>. É possível </a:t>
            </a:r>
            <a:r>
              <a:rPr lang="pt-BR" dirty="0"/>
              <a:t>que </a:t>
            </a:r>
            <a:r>
              <a:rPr lang="pt-BR" dirty="0" smtClean="0"/>
              <a:t>o resultado </a:t>
            </a:r>
            <a:r>
              <a:rPr lang="pt-BR" dirty="0"/>
              <a:t>seja </a:t>
            </a:r>
            <a:r>
              <a:rPr lang="pt-BR" dirty="0" smtClean="0"/>
              <a:t>zero?</a:t>
            </a:r>
          </a:p>
          <a:p>
            <a:pPr marL="0" indent="0" algn="just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952420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39722"/>
            <a:ext cx="9601196" cy="54745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b="1" dirty="0" smtClean="0"/>
              <a:t>Exercício 3:</a:t>
            </a:r>
            <a:endParaRPr lang="pt-BR" b="1" dirty="0"/>
          </a:p>
          <a:p>
            <a:pPr marL="0" indent="0" algn="just">
              <a:buNone/>
            </a:pPr>
            <a:r>
              <a:rPr lang="pt-BR" dirty="0" smtClean="0"/>
              <a:t>A) Existem </a:t>
            </a:r>
            <a:r>
              <a:rPr lang="pt-BR" dirty="0"/>
              <a:t>dois números pares consecutivos</a:t>
            </a:r>
            <a:r>
              <a:rPr lang="pt-BR" dirty="0" smtClean="0"/>
              <a:t>?</a:t>
            </a: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B) </a:t>
            </a:r>
            <a:r>
              <a:rPr lang="pt-BR" dirty="0"/>
              <a:t>Existem dois números ímpares consecutivos</a:t>
            </a:r>
            <a:r>
              <a:rPr lang="pt-BR" dirty="0" smtClean="0"/>
              <a:t>?</a:t>
            </a: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C) </a:t>
            </a:r>
            <a:r>
              <a:rPr lang="pt-BR" dirty="0"/>
              <a:t>Existe um número natural que não é par nem ímpar</a:t>
            </a:r>
            <a:r>
              <a:rPr lang="pt-BR" dirty="0" smtClean="0"/>
              <a:t>?</a:t>
            </a: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D) </a:t>
            </a:r>
            <a:r>
              <a:rPr lang="pt-BR" dirty="0"/>
              <a:t>Escreva dois números pares. Agora some estes dois números. O resultado obtido é</a:t>
            </a:r>
            <a:r>
              <a:rPr lang="pt-BR" dirty="0" smtClean="0"/>
              <a:t> </a:t>
            </a:r>
            <a:r>
              <a:rPr lang="pt-BR" dirty="0"/>
              <a:t>par ou ímpar? Repetindo este experimento com outros números</a:t>
            </a:r>
            <a:r>
              <a:rPr lang="pt-BR" dirty="0" smtClean="0"/>
              <a:t>, voc</a:t>
            </a:r>
            <a:r>
              <a:rPr lang="pt-BR" dirty="0"/>
              <a:t>ê</a:t>
            </a:r>
            <a:r>
              <a:rPr lang="pt-BR" dirty="0" smtClean="0"/>
              <a:t> poder</a:t>
            </a:r>
            <a:r>
              <a:rPr lang="pt-BR" dirty="0"/>
              <a:t>á</a:t>
            </a:r>
            <a:r>
              <a:rPr lang="pt-BR" dirty="0" smtClean="0"/>
              <a:t> </a:t>
            </a:r>
            <a:r>
              <a:rPr lang="pt-BR" dirty="0"/>
              <a:t>obter uma soma par ou uma soma í</a:t>
            </a:r>
            <a:r>
              <a:rPr lang="pt-BR" dirty="0" smtClean="0"/>
              <a:t>mpar</a:t>
            </a:r>
            <a:r>
              <a:rPr lang="pt-BR" dirty="0"/>
              <a:t>? </a:t>
            </a:r>
            <a:r>
              <a:rPr lang="pt-BR" dirty="0" err="1"/>
              <a:t>Justiﬁque</a:t>
            </a:r>
            <a:r>
              <a:rPr lang="pt-BR" dirty="0"/>
              <a:t> a sua </a:t>
            </a:r>
            <a:r>
              <a:rPr lang="pt-BR" dirty="0" smtClean="0"/>
              <a:t>conclus</a:t>
            </a:r>
            <a:r>
              <a:rPr lang="pt-BR" dirty="0"/>
              <a:t>ã</a:t>
            </a:r>
            <a:r>
              <a:rPr lang="pt-BR" dirty="0" smtClean="0"/>
              <a:t>o.</a:t>
            </a:r>
          </a:p>
          <a:p>
            <a:pPr marL="0" indent="0" algn="just">
              <a:buNone/>
            </a:pPr>
            <a:r>
              <a:rPr lang="pt-BR" dirty="0"/>
              <a:t>E) O que podemos dizer da soma de dois números ímpares? O resultado é par ou ímpar</a:t>
            </a:r>
            <a:r>
              <a:rPr lang="pt-BR" dirty="0" smtClean="0"/>
              <a:t>?</a:t>
            </a:r>
            <a:endParaRPr lang="pt-BR" dirty="0"/>
          </a:p>
          <a:p>
            <a:pPr marL="0" indent="0" algn="just">
              <a:buNone/>
            </a:pPr>
            <a:r>
              <a:rPr lang="pt-BR" dirty="0"/>
              <a:t>F) E a soma de um números par com um números ímpar</a:t>
            </a:r>
            <a:r>
              <a:rPr lang="pt-BR" dirty="0" smtClean="0"/>
              <a:t>?</a:t>
            </a:r>
            <a:endParaRPr lang="pt-BR" dirty="0"/>
          </a:p>
          <a:p>
            <a:pPr marL="0" indent="0" algn="just">
              <a:buNone/>
            </a:pPr>
            <a:r>
              <a:rPr lang="pt-BR" dirty="0"/>
              <a:t>G) E se somarmos uma quantidade par de números ímpares</a:t>
            </a:r>
            <a:r>
              <a:rPr lang="pt-BR" dirty="0" smtClean="0"/>
              <a:t>?</a:t>
            </a:r>
            <a:endParaRPr lang="pt-BR" dirty="0"/>
          </a:p>
          <a:p>
            <a:pPr marL="0" indent="0" algn="just">
              <a:buNone/>
            </a:pPr>
            <a:r>
              <a:rPr lang="pt-BR" dirty="0"/>
              <a:t>H) E a soma de uma quantidade ímpar de números ímpares, é par ou ímpar</a:t>
            </a:r>
            <a:r>
              <a:rPr lang="pt-BR" dirty="0" smtClean="0"/>
              <a:t>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9738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47452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b="1" dirty="0" smtClean="0"/>
              <a:t>Exercício 4:</a:t>
            </a:r>
          </a:p>
          <a:p>
            <a:pPr marL="0" indent="0" algn="just">
              <a:buNone/>
            </a:pPr>
            <a:r>
              <a:rPr lang="pt-BR" dirty="0"/>
              <a:t>Escrevemos abaixo os números naturais de 1 a </a:t>
            </a:r>
            <a:r>
              <a:rPr lang="pt-BR" dirty="0" smtClean="0"/>
              <a:t>11.  </a:t>
            </a:r>
            <a:endParaRPr lang="pt-BR" dirty="0"/>
          </a:p>
          <a:p>
            <a:pPr marL="0" indent="0" algn="ctr">
              <a:buNone/>
            </a:pPr>
            <a:r>
              <a:rPr lang="pt-BR" dirty="0"/>
              <a:t>1     2     3     4     5     6     7     8     9     10 </a:t>
            </a:r>
            <a:r>
              <a:rPr lang="pt-BR" dirty="0" smtClean="0"/>
              <a:t>    11</a:t>
            </a:r>
            <a:endParaRPr lang="pt-BR" dirty="0"/>
          </a:p>
          <a:p>
            <a:pPr marL="0" indent="0" algn="just">
              <a:buNone/>
            </a:pPr>
            <a:r>
              <a:rPr lang="pt-BR" dirty="0"/>
              <a:t>Antes de cada um deles, coloque sinais “+” ou “–” . É possível que o resultado seja zero</a:t>
            </a:r>
            <a:r>
              <a:rPr lang="pt-BR" dirty="0" smtClean="0"/>
              <a:t>?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b="1" dirty="0" smtClean="0"/>
              <a:t>Exercício 5:</a:t>
            </a:r>
            <a:endParaRPr lang="pt-BR" b="1" dirty="0"/>
          </a:p>
          <a:p>
            <a:pPr marL="0" indent="0" algn="just">
              <a:buNone/>
            </a:pPr>
            <a:r>
              <a:rPr lang="pt-BR" dirty="0" smtClean="0"/>
              <a:t>Sempre </a:t>
            </a:r>
            <a:r>
              <a:rPr lang="pt-BR" dirty="0"/>
              <a:t>que a soma dos </a:t>
            </a:r>
            <a:r>
              <a:rPr lang="pt-BR" dirty="0" smtClean="0"/>
              <a:t>números </a:t>
            </a:r>
            <a:r>
              <a:rPr lang="pt-BR" dirty="0"/>
              <a:t>de 1 </a:t>
            </a:r>
            <a:r>
              <a:rPr lang="pt-BR" dirty="0" smtClean="0"/>
              <a:t>at</a:t>
            </a:r>
            <a:r>
              <a:rPr lang="pt-BR" dirty="0"/>
              <a:t>é</a:t>
            </a:r>
            <a:r>
              <a:rPr lang="pt-BR" dirty="0" smtClean="0"/>
              <a:t> </a:t>
            </a:r>
            <a:r>
              <a:rPr lang="pt-BR" dirty="0"/>
              <a:t>n é</a:t>
            </a:r>
            <a:r>
              <a:rPr lang="pt-BR" dirty="0" smtClean="0"/>
              <a:t> </a:t>
            </a:r>
            <a:r>
              <a:rPr lang="pt-BR" dirty="0"/>
              <a:t>par, </a:t>
            </a:r>
            <a:r>
              <a:rPr lang="pt-BR" dirty="0" smtClean="0"/>
              <a:t>ent</a:t>
            </a:r>
            <a:r>
              <a:rPr lang="pt-BR" dirty="0"/>
              <a:t>ã</a:t>
            </a:r>
            <a:r>
              <a:rPr lang="pt-BR" dirty="0" smtClean="0"/>
              <a:t>o é possível </a:t>
            </a:r>
            <a:r>
              <a:rPr lang="pt-BR" dirty="0"/>
              <a:t>separar os </a:t>
            </a:r>
            <a:r>
              <a:rPr lang="pt-BR" dirty="0" smtClean="0"/>
              <a:t>números </a:t>
            </a:r>
            <a:r>
              <a:rPr lang="pt-BR" dirty="0"/>
              <a:t>de 1 </a:t>
            </a:r>
            <a:r>
              <a:rPr lang="pt-BR" dirty="0" smtClean="0"/>
              <a:t>at</a:t>
            </a:r>
            <a:r>
              <a:rPr lang="pt-BR" dirty="0"/>
              <a:t>é</a:t>
            </a:r>
            <a:r>
              <a:rPr lang="pt-BR" dirty="0" smtClean="0"/>
              <a:t> </a:t>
            </a:r>
            <a:r>
              <a:rPr lang="pt-BR" dirty="0"/>
              <a:t>n em dois subgrupos de </a:t>
            </a:r>
            <a:r>
              <a:rPr lang="pt-BR" dirty="0" smtClean="0"/>
              <a:t>números </a:t>
            </a:r>
            <a:r>
              <a:rPr lang="pt-BR" dirty="0"/>
              <a:t>de igual soma.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878170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47452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b="1" dirty="0" smtClean="0"/>
              <a:t>Exercício 6:</a:t>
            </a:r>
          </a:p>
          <a:p>
            <a:pPr marL="0" indent="0" algn="just">
              <a:buNone/>
            </a:pPr>
            <a:r>
              <a:rPr lang="pt-BR" dirty="0"/>
              <a:t>Qual é</a:t>
            </a:r>
            <a:r>
              <a:rPr lang="pt-BR" dirty="0" smtClean="0"/>
              <a:t> </a:t>
            </a:r>
            <a:r>
              <a:rPr lang="pt-BR" dirty="0"/>
              <a:t>o valor da soma 1 + 2 + 3 + ··· + 2014? Esta soma é</a:t>
            </a:r>
            <a:r>
              <a:rPr lang="pt-BR" dirty="0" smtClean="0"/>
              <a:t> </a:t>
            </a:r>
            <a:r>
              <a:rPr lang="pt-BR" dirty="0"/>
              <a:t>par ou </a:t>
            </a:r>
            <a:r>
              <a:rPr lang="pt-BR" dirty="0" smtClean="0"/>
              <a:t>é ímpar</a:t>
            </a:r>
            <a:r>
              <a:rPr lang="pt-BR" dirty="0"/>
              <a:t>?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b="1" dirty="0" smtClean="0"/>
              <a:t>Exercício 7:</a:t>
            </a:r>
            <a:endParaRPr lang="pt-BR" b="1" dirty="0"/>
          </a:p>
          <a:p>
            <a:pPr marL="0" indent="0" algn="just">
              <a:buNone/>
            </a:pPr>
            <a:r>
              <a:rPr lang="pt-BR" dirty="0"/>
              <a:t>Qual é</a:t>
            </a:r>
            <a:r>
              <a:rPr lang="pt-BR" dirty="0" smtClean="0"/>
              <a:t> </a:t>
            </a:r>
            <a:r>
              <a:rPr lang="pt-BR" dirty="0"/>
              <a:t>a soma dos </a:t>
            </a:r>
            <a:r>
              <a:rPr lang="pt-BR" dirty="0" smtClean="0"/>
              <a:t>múltiplos </a:t>
            </a:r>
            <a:r>
              <a:rPr lang="pt-BR" dirty="0"/>
              <a:t>de 3 entre 1 e </a:t>
            </a:r>
            <a:r>
              <a:rPr lang="pt-BR" dirty="0" smtClean="0"/>
              <a:t>301?</a:t>
            </a:r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r>
              <a:rPr lang="pt-BR" b="1" dirty="0"/>
              <a:t>Exercício </a:t>
            </a:r>
            <a:r>
              <a:rPr lang="pt-BR" b="1" dirty="0" smtClean="0"/>
              <a:t>8:</a:t>
            </a:r>
            <a:endParaRPr lang="pt-BR" b="1" dirty="0"/>
          </a:p>
          <a:p>
            <a:pPr marL="0" indent="0" algn="just">
              <a:buNone/>
            </a:pPr>
            <a:r>
              <a:rPr lang="pt-BR" dirty="0"/>
              <a:t>Um gafanhoto pula ao longo de uma linha. No seu primeiro pulo, ele anda 1 cm, no segundo 2 cm, no terceiro 3 cm, e assim sucessivamente. Cada pulo o leva para a direita ou para a esquerda. Mostre que </a:t>
            </a:r>
            <a:r>
              <a:rPr lang="pt-BR" dirty="0" smtClean="0"/>
              <a:t>após </a:t>
            </a:r>
            <a:r>
              <a:rPr lang="pt-BR" dirty="0"/>
              <a:t>1985 pulos, o gafanhoto </a:t>
            </a:r>
            <a:r>
              <a:rPr lang="pt-BR" dirty="0" smtClean="0"/>
              <a:t>n</a:t>
            </a:r>
            <a:r>
              <a:rPr lang="pt-BR" dirty="0"/>
              <a:t>ã</a:t>
            </a:r>
            <a:r>
              <a:rPr lang="pt-BR" dirty="0" smtClean="0"/>
              <a:t>o </a:t>
            </a:r>
            <a:r>
              <a:rPr lang="pt-BR" dirty="0"/>
              <a:t>pode retornar a sua </a:t>
            </a:r>
            <a:r>
              <a:rPr lang="pt-BR" dirty="0" smtClean="0"/>
              <a:t>posição </a:t>
            </a:r>
            <a:r>
              <a:rPr lang="pt-BR" dirty="0"/>
              <a:t>inicial.</a:t>
            </a:r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956018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1295401" y="912828"/>
            <a:ext cx="9601196" cy="5474525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b="1" dirty="0" smtClean="0"/>
              <a:t>Exercício 6:</a:t>
            </a:r>
          </a:p>
          <a:p>
            <a:pPr marL="0" indent="0" algn="just">
              <a:buNone/>
            </a:pPr>
            <a:r>
              <a:rPr lang="pt-BR" dirty="0"/>
              <a:t>Qual é</a:t>
            </a:r>
            <a:r>
              <a:rPr lang="pt-BR" dirty="0" smtClean="0"/>
              <a:t> </a:t>
            </a:r>
            <a:r>
              <a:rPr lang="pt-BR" dirty="0"/>
              <a:t>o valor da soma 1 + 2 + 3 + ··· + 2014? Esta soma é</a:t>
            </a:r>
            <a:r>
              <a:rPr lang="pt-BR" dirty="0" smtClean="0"/>
              <a:t> </a:t>
            </a:r>
            <a:r>
              <a:rPr lang="pt-BR" dirty="0"/>
              <a:t>par ou </a:t>
            </a:r>
            <a:r>
              <a:rPr lang="pt-BR" dirty="0" smtClean="0"/>
              <a:t>é ímpar</a:t>
            </a:r>
            <a:r>
              <a:rPr lang="pt-BR" dirty="0"/>
              <a:t>?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b="1" dirty="0" smtClean="0"/>
              <a:t>Exercício 7:</a:t>
            </a:r>
            <a:endParaRPr lang="pt-BR" b="1" dirty="0"/>
          </a:p>
          <a:p>
            <a:pPr marL="0" indent="0" algn="just">
              <a:buNone/>
            </a:pPr>
            <a:r>
              <a:rPr lang="pt-BR" dirty="0"/>
              <a:t>Qual é</a:t>
            </a:r>
            <a:r>
              <a:rPr lang="pt-BR" dirty="0" smtClean="0"/>
              <a:t> </a:t>
            </a:r>
            <a:r>
              <a:rPr lang="pt-BR" dirty="0"/>
              <a:t>a soma dos </a:t>
            </a:r>
            <a:r>
              <a:rPr lang="pt-BR" dirty="0" smtClean="0"/>
              <a:t>múltiplos </a:t>
            </a:r>
            <a:r>
              <a:rPr lang="pt-BR" dirty="0"/>
              <a:t>de 3 entre 1 e </a:t>
            </a:r>
            <a:r>
              <a:rPr lang="pt-BR" dirty="0" smtClean="0"/>
              <a:t>301?</a:t>
            </a:r>
          </a:p>
          <a:p>
            <a:pPr marL="0" indent="0" algn="just">
              <a:buNone/>
            </a:pPr>
            <a:endParaRPr lang="pt-BR" b="1" dirty="0" smtClean="0"/>
          </a:p>
          <a:p>
            <a:pPr marL="0" indent="0" algn="just">
              <a:buNone/>
            </a:pPr>
            <a:r>
              <a:rPr lang="pt-BR" b="1" dirty="0"/>
              <a:t>Exercício </a:t>
            </a:r>
            <a:r>
              <a:rPr lang="pt-BR" b="1" dirty="0" smtClean="0"/>
              <a:t>8:</a:t>
            </a:r>
            <a:endParaRPr lang="pt-BR" b="1" dirty="0"/>
          </a:p>
          <a:p>
            <a:pPr marL="0" indent="0" algn="just">
              <a:buNone/>
            </a:pPr>
            <a:r>
              <a:rPr lang="pt-BR" dirty="0"/>
              <a:t>Um gafanhoto pula ao longo de uma linha. No seu primeiro pulo, ele anda 1 cm, no segundo 2 cm, no terceiro 3 cm, e assim sucessivamente. Cada pulo o leva para a direita ou para a esquerda. Mostre que </a:t>
            </a:r>
            <a:r>
              <a:rPr lang="pt-BR" dirty="0" smtClean="0"/>
              <a:t>após </a:t>
            </a:r>
            <a:r>
              <a:rPr lang="pt-BR" dirty="0"/>
              <a:t>1985 pulos, o gafanhoto </a:t>
            </a:r>
            <a:r>
              <a:rPr lang="pt-BR" dirty="0" smtClean="0"/>
              <a:t>n</a:t>
            </a:r>
            <a:r>
              <a:rPr lang="pt-BR" dirty="0"/>
              <a:t>ã</a:t>
            </a:r>
            <a:r>
              <a:rPr lang="pt-BR" dirty="0" smtClean="0"/>
              <a:t>o </a:t>
            </a:r>
            <a:r>
              <a:rPr lang="pt-BR" dirty="0"/>
              <a:t>pode retornar a sua </a:t>
            </a:r>
            <a:r>
              <a:rPr lang="pt-BR" dirty="0" smtClean="0"/>
              <a:t>posição </a:t>
            </a:r>
            <a:r>
              <a:rPr lang="pt-BR" dirty="0"/>
              <a:t>inicial.</a:t>
            </a:r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13354830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2142</TotalTime>
  <Words>1454</Words>
  <Application>Microsoft Office PowerPoint</Application>
  <PresentationFormat>Personalizar</PresentationFormat>
  <Paragraphs>108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Orgânico</vt:lpstr>
      <vt:lpstr>Fundamentos de Aritmética</vt:lpstr>
      <vt:lpstr> Paridade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Fundamentos de Aritmética</dc:title>
  <dc:creator>Renato</dc:creator>
  <cp:lastModifiedBy>PROFESSOR</cp:lastModifiedBy>
  <cp:revision>68</cp:revision>
  <dcterms:created xsi:type="dcterms:W3CDTF">2015-01-13T23:40:40Z</dcterms:created>
  <dcterms:modified xsi:type="dcterms:W3CDTF">2016-06-21T19:06:46Z</dcterms:modified>
</cp:coreProperties>
</file>