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7" r:id="rId4"/>
    <p:sldId id="288" r:id="rId5"/>
    <p:sldId id="289" r:id="rId6"/>
    <p:sldId id="28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="" xmlns:p15="http://schemas.microsoft.com/office/powerpoint/2012/main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Geometria – </a:t>
            </a:r>
            <a:br>
              <a:rPr lang="pt-BR" sz="3600" dirty="0" smtClean="0"/>
            </a:br>
            <a:r>
              <a:rPr lang="pt-BR" sz="3600" dirty="0" smtClean="0"/>
              <a:t>Congruência de triângulos, Teorema de Tales e semelhança de triângulos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- 2016</a:t>
            </a:r>
            <a:endParaRPr lang="pt-BR" sz="2400" dirty="0"/>
          </a:p>
        </p:txBody>
      </p:sp>
      <p:pic>
        <p:nvPicPr>
          <p:cNvPr id="21506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712925" y="1567543"/>
            <a:ext cx="1136469" cy="824252"/>
          </a:xfrm>
          <a:prstGeom prst="rect">
            <a:avLst/>
          </a:prstGeom>
          <a:noFill/>
        </p:spPr>
      </p:pic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545874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err="1" smtClean="0"/>
              <a:t>Intrudução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r>
              <a:rPr lang="pt-BR" dirty="0" smtClean="0"/>
              <a:t>Recordamos que dados três pontos não colineares A, B e C no plano, o triângulo ABC é a união dos três segmentos de reta AB, BC e AC.</a:t>
            </a:r>
            <a:endParaRPr lang="pt-BR" b="1" dirty="0" smtClean="0"/>
          </a:p>
          <a:p>
            <a:pPr algn="just"/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8674" t="38123" r="50324" b="34552"/>
          <a:stretch>
            <a:fillRect/>
          </a:stretch>
        </p:blipFill>
        <p:spPr bwMode="auto">
          <a:xfrm>
            <a:off x="1644383" y="3670662"/>
            <a:ext cx="2660855" cy="194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7839635" y="2985247"/>
            <a:ext cx="2823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8328211" y="2958353"/>
            <a:ext cx="345142" cy="4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8991600" y="2985247"/>
            <a:ext cx="340659" cy="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l="23709" t="41948" r="46263" b="17462"/>
          <a:stretch>
            <a:fillRect/>
          </a:stretch>
        </p:blipFill>
        <p:spPr bwMode="auto">
          <a:xfrm>
            <a:off x="4625788" y="3610804"/>
            <a:ext cx="2770093" cy="19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/>
          <a:srcRect l="62316" t="29710" r="13330" b="40778"/>
          <a:stretch>
            <a:fillRect/>
          </a:stretch>
        </p:blipFill>
        <p:spPr bwMode="auto">
          <a:xfrm>
            <a:off x="7654834" y="3653374"/>
            <a:ext cx="2958885" cy="19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Classificação dos triângulos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r>
              <a:rPr lang="pt-BR" dirty="0" smtClean="0"/>
              <a:t> Os triângulos podem ser classificados em relação aos comprimentos de seus lados ou em relação às medidas de seus ângulos internos. Quanto aos </a:t>
            </a:r>
            <a:r>
              <a:rPr lang="pt-BR" b="1" dirty="0" smtClean="0"/>
              <a:t>lados</a:t>
            </a:r>
            <a:r>
              <a:rPr lang="pt-BR" dirty="0" smtClean="0"/>
              <a:t>, temos a seguinte classificação:</a:t>
            </a:r>
          </a:p>
          <a:p>
            <a:pPr>
              <a:buNone/>
            </a:pPr>
            <a:endParaRPr lang="pt-BR" b="1" dirty="0" smtClean="0"/>
          </a:p>
          <a:p>
            <a:pPr algn="just"/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65120" t="49537" r="16281" b="17382"/>
          <a:stretch>
            <a:fillRect/>
          </a:stretch>
        </p:blipFill>
        <p:spPr bwMode="auto">
          <a:xfrm>
            <a:off x="1658983" y="3722913"/>
            <a:ext cx="2390503" cy="239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32563" t="50229" r="55186" b="16912"/>
          <a:stretch>
            <a:fillRect/>
          </a:stretch>
        </p:blipFill>
        <p:spPr bwMode="auto">
          <a:xfrm>
            <a:off x="5381896" y="3697822"/>
            <a:ext cx="1515292" cy="228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 l="28868" t="35010" r="51685" b="40778"/>
          <a:stretch>
            <a:fillRect/>
          </a:stretch>
        </p:blipFill>
        <p:spPr bwMode="auto">
          <a:xfrm>
            <a:off x="7955281" y="3801291"/>
            <a:ext cx="2730136" cy="191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Classificação dos triângulos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r>
              <a:rPr lang="pt-BR" dirty="0" smtClean="0"/>
              <a:t>Quanto aos </a:t>
            </a:r>
            <a:r>
              <a:rPr lang="pt-BR" b="1" dirty="0" smtClean="0"/>
              <a:t>ângulos</a:t>
            </a:r>
            <a:r>
              <a:rPr lang="pt-BR" dirty="0" smtClean="0"/>
              <a:t>, temos a seguinte classificação:</a:t>
            </a:r>
          </a:p>
          <a:p>
            <a:pPr>
              <a:buNone/>
            </a:pPr>
            <a:endParaRPr lang="pt-BR" b="1" dirty="0" smtClean="0"/>
          </a:p>
          <a:p>
            <a:pPr algn="just"/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8270" t="47321" r="19481" b="29107"/>
          <a:stretch>
            <a:fillRect/>
          </a:stretch>
        </p:blipFill>
        <p:spPr bwMode="auto">
          <a:xfrm>
            <a:off x="2050869" y="3657600"/>
            <a:ext cx="2129246" cy="23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65258" t="41071" r="16570" b="39643"/>
          <a:stretch>
            <a:fillRect/>
          </a:stretch>
        </p:blipFill>
        <p:spPr bwMode="auto">
          <a:xfrm>
            <a:off x="4859382" y="3696788"/>
            <a:ext cx="2638698" cy="157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30657" t="39196" r="53380" b="38125"/>
          <a:stretch>
            <a:fillRect/>
          </a:stretch>
        </p:blipFill>
        <p:spPr bwMode="auto">
          <a:xfrm>
            <a:off x="8203473" y="3696789"/>
            <a:ext cx="2481943" cy="198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Congruência de triângulos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000" dirty="0" smtClean="0"/>
              <a:t>Dizemos que dois triângulos são congruentes se é possível sobrepô-los através de movimentos rígidos no espaço, sem deformá-los. Então, quando dois triângulos ABC e </a:t>
            </a:r>
            <a:r>
              <a:rPr lang="pt-BR" sz="2000" dirty="0" err="1" smtClean="0"/>
              <a:t>A′B</a:t>
            </a:r>
            <a:r>
              <a:rPr lang="pt-BR" sz="2000" dirty="0" smtClean="0"/>
              <a:t>′C′ são congruentes, é possível estabelecer uma correspondência entre os seus vértices, tal que:</a:t>
            </a:r>
          </a:p>
          <a:p>
            <a:pPr algn="just">
              <a:buNone/>
            </a:pPr>
            <a:r>
              <a:rPr lang="pt-BR" sz="2000" dirty="0" smtClean="0"/>
              <a:t>    (i) os ângulos internos em vértices correspondentes tenham </a:t>
            </a:r>
          </a:p>
          <a:p>
            <a:pPr algn="just">
              <a:buNone/>
            </a:pPr>
            <a:r>
              <a:rPr lang="pt-BR" sz="2000" dirty="0" smtClean="0"/>
              <a:t>    medidas iguais;</a:t>
            </a:r>
          </a:p>
          <a:p>
            <a:pPr algn="just">
              <a:buNone/>
            </a:pPr>
            <a:r>
              <a:rPr lang="pt-BR" sz="2000" dirty="0" smtClean="0"/>
              <a:t>    (ii) os lados opostos a vértices correspondentes tenham </a:t>
            </a:r>
          </a:p>
          <a:p>
            <a:pPr algn="just">
              <a:buNone/>
            </a:pPr>
            <a:r>
              <a:rPr lang="pt-BR" sz="2000" dirty="0" smtClean="0"/>
              <a:t>    comprimentos iguais.</a:t>
            </a:r>
          </a:p>
          <a:p>
            <a:pPr>
              <a:buNone/>
            </a:pPr>
            <a:endParaRPr lang="pt-BR" b="1" dirty="0" smtClean="0"/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4201" t="49191" r="46046" b="24522"/>
          <a:stretch>
            <a:fillRect/>
          </a:stretch>
        </p:blipFill>
        <p:spPr bwMode="auto">
          <a:xfrm>
            <a:off x="7628709" y="3965731"/>
            <a:ext cx="3745084" cy="186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Casos de congruência de triângulos.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 =&gt;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 =&gt;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=&gt;</a:t>
            </a:r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8030" t="26607" r="9642" b="51250"/>
          <a:stretch>
            <a:fillRect/>
          </a:stretch>
        </p:blipFill>
        <p:spPr bwMode="auto">
          <a:xfrm>
            <a:off x="1436914" y="1319349"/>
            <a:ext cx="4206240" cy="16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59571" t="59732" r="10510" b="14018"/>
          <a:stretch>
            <a:fillRect/>
          </a:stretch>
        </p:blipFill>
        <p:spPr bwMode="auto">
          <a:xfrm>
            <a:off x="6962504" y="731521"/>
            <a:ext cx="3383279" cy="166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57965" t="32054" r="9607" b="49018"/>
          <a:stretch>
            <a:fillRect/>
          </a:stretch>
        </p:blipFill>
        <p:spPr bwMode="auto">
          <a:xfrm>
            <a:off x="1463040" y="2965268"/>
            <a:ext cx="4219303" cy="13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l="59571" t="45982" r="10711" b="28482"/>
          <a:stretch>
            <a:fillRect/>
          </a:stretch>
        </p:blipFill>
        <p:spPr bwMode="auto">
          <a:xfrm>
            <a:off x="6975566" y="2599509"/>
            <a:ext cx="3422469" cy="165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 l="57864" t="18304" r="9707" b="56875"/>
          <a:stretch>
            <a:fillRect/>
          </a:stretch>
        </p:blipFill>
        <p:spPr bwMode="auto">
          <a:xfrm>
            <a:off x="1449977" y="4376058"/>
            <a:ext cx="4219303" cy="18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 l="23328" t="53661" r="46252" b="20268"/>
          <a:stretch>
            <a:fillRect/>
          </a:stretch>
        </p:blipFill>
        <p:spPr bwMode="auto">
          <a:xfrm>
            <a:off x="6988628" y="4419299"/>
            <a:ext cx="3461658" cy="166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3127</TotalTime>
  <Words>173</Words>
  <Application>Microsoft Office PowerPoint</Application>
  <PresentationFormat>Personalizar</PresentationFormat>
  <Paragraphs>48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Orgânico</vt:lpstr>
      <vt:lpstr>Geometria –  Congruência de triângulos, Teorema de Tales e semelhança de triângulos</vt:lpstr>
      <vt:lpstr> Intrudução </vt:lpstr>
      <vt:lpstr>  Classificação dos triângulos  </vt:lpstr>
      <vt:lpstr>  Classificação dos triângulos  </vt:lpstr>
      <vt:lpstr>  Congruência de triângulos  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146</cp:revision>
  <dcterms:created xsi:type="dcterms:W3CDTF">2015-01-13T23:40:40Z</dcterms:created>
  <dcterms:modified xsi:type="dcterms:W3CDTF">2016-10-04T23:24:14Z</dcterms:modified>
</cp:coreProperties>
</file>