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74" r:id="rId7"/>
    <p:sldId id="275" r:id="rId8"/>
    <p:sldId id="260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27/08/2016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27/08/2016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27/08/2016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27/08/2016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27/08/2016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27/08/2016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27/08/2016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27/08/2016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27/08/2016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27/08/2016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21A-C213-4EEC-9C26-B7C1FFCADC00}" type="datetimeFigureOut">
              <a:rPr lang="pt-BR" smtClean="0"/>
              <a:t>27/08/2016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7921A-C213-4EEC-9C26-B7C1FFCADC00}" type="datetimeFigureOut">
              <a:rPr lang="pt-BR" smtClean="0"/>
              <a:t>27/08/2016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BCD2F-601E-4013-813D-3136967D5252}" type="slidenum">
              <a:rPr lang="pt-BR" smtClean="0"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Encontro 1 – Ciclo 3: Aritmética – Números primos, fatoração,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mmc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mdc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>
                <a:latin typeface="Arial" pitchFamily="34" charset="0"/>
                <a:cs typeface="Arial" pitchFamily="34" charset="0"/>
              </a:rPr>
              <a:t/>
            </a:r>
            <a:br>
              <a:rPr lang="pt-BR" dirty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>Professor: José Reis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Questão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3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55576" y="1772816"/>
            <a:ext cx="7416824" cy="2543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Use o Teorema Fundamental da Aritmética para decompor os números 4, 6, 8, 28, 36, 84 e 320 em produto de primos.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37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Solução da questão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3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827584" y="1772816"/>
            <a:ext cx="7632848" cy="4549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Pelo T.F.A. temos: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4 = 2 . 2 =&gt; 2²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6 = 2 . 3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8 = 2 . 2 . 2 =&gt; 2³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36 =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2 . 2 .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3 . 3 =&gt; 2² . 3²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84 =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2 . 2 . 3 .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7 =&gt; 2² . 3 . 7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320 =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2 . 2 . 2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2 . 2 . 2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=&gt; 2^6 . 5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4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pt-BR" sz="5400" b="1" dirty="0" smtClean="0">
                <a:latin typeface="Arial" pitchFamily="34" charset="0"/>
                <a:cs typeface="Arial" pitchFamily="34" charset="0"/>
              </a:rPr>
              <a:t>Números Primos</a:t>
            </a:r>
            <a:endParaRPr lang="pt-BR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Definição: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 Um número natural diferente de 0 e de 1 e que é apenas múltiplo de 1 e de si próprio é chamado de número primo.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 números que não são primos, como são chamados?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Primos e pares...(???)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0 e 1 (ver definição!)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Conjectura (</a:t>
            </a:r>
            <a:r>
              <a:rPr lang="pt-B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 que é?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) de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Goldbach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: Todo inteiro par, maior que 2, pode ser escrito com a soma de dois primos.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pt-BR" dirty="0" smtClean="0"/>
              <a:t>Crivo de </a:t>
            </a:r>
            <a:r>
              <a:rPr lang="pt-BR" dirty="0" err="1" smtClean="0"/>
              <a:t>Eratóstenes</a:t>
            </a:r>
            <a:endParaRPr lang="pt-BR" dirty="0"/>
          </a:p>
        </p:txBody>
      </p:sp>
      <p:pic>
        <p:nvPicPr>
          <p:cNvPr id="1026" name="Picture 2" descr="Resultado de imagem para crivo de eratósten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3" t="15039" r="3247" b="3831"/>
          <a:stretch/>
        </p:blipFill>
        <p:spPr bwMode="auto">
          <a:xfrm>
            <a:off x="755576" y="1124744"/>
            <a:ext cx="7776864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Crivo de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Eratóstenes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- Observações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39552" y="1628800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Note que a diferença entre dois primos consecutivos (excetuando 2 e 3) é de no mínimo 2. </a:t>
            </a:r>
            <a:r>
              <a:rPr lang="pt-BR" sz="2400" b="1" u="sng" dirty="0" smtClean="0">
                <a:latin typeface="Arial" pitchFamily="34" charset="0"/>
                <a:cs typeface="Arial" pitchFamily="34" charset="0"/>
              </a:rPr>
              <a:t>Por quê?</a:t>
            </a:r>
          </a:p>
          <a:p>
            <a:pPr algn="just">
              <a:lnSpc>
                <a:spcPct val="1500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2) </a:t>
            </a:r>
            <a:r>
              <a:rPr lang="pt-BR" sz="2400" b="1" u="sng" dirty="0" smtClean="0">
                <a:latin typeface="Arial" pitchFamily="34" charset="0"/>
                <a:cs typeface="Arial" pitchFamily="34" charset="0"/>
              </a:rPr>
              <a:t>Primos gêmeos: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se forem consecutivos e diferem de 2.    Exemplo: (5, 7), (11,13)</a:t>
            </a:r>
          </a:p>
          <a:p>
            <a:pPr marL="457200" indent="-457200" algn="just">
              <a:lnSpc>
                <a:spcPct val="150000"/>
              </a:lnSpc>
              <a:buAutoNum type="arabicParenR" startAt="3"/>
            </a:pPr>
            <a:r>
              <a:rPr lang="pt-BR" sz="2400" b="1" u="sng" dirty="0" smtClean="0">
                <a:latin typeface="Arial" pitchFamily="34" charset="0"/>
                <a:cs typeface="Arial" pitchFamily="34" charset="0"/>
              </a:rPr>
              <a:t>Primos trigêmeos: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se forem consecutivos e a diferença de cada dois primos da           terna é 2.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Exemplo: (3, 5, 7)</a:t>
            </a:r>
          </a:p>
          <a:p>
            <a:pPr algn="just">
              <a:lnSpc>
                <a:spcPct val="150000"/>
              </a:lnSpc>
            </a:pPr>
            <a:r>
              <a:rPr lang="pt-BR" sz="2400" b="1" u="sng" dirty="0">
                <a:latin typeface="Arial" pitchFamily="34" charset="0"/>
                <a:cs typeface="Arial" pitchFamily="34" charset="0"/>
              </a:rPr>
              <a:t>Sugestão: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https://</a:t>
            </a:r>
            <a:r>
              <a:rPr lang="pt-BR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www.youtube.com/watch?v=4jlr26O6aBI</a:t>
            </a:r>
            <a:endParaRPr lang="pt-BR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Teorema Fundamental da Aritmética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Teorema: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Todo número natural a &gt; 1, ou é primos, ou se escreve como produto de números primos.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Pelo Teorema, podemos concluir que a fatoração (o que é?) decorre dele.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OBS: Algumas vezes o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mmc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a,b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) = a . b (</a:t>
            </a:r>
            <a:r>
              <a:rPr lang="pt-B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Por quê?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).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Questão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200000"/>
              </a:lnSpc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Teste a conjectura de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Goldbach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para os números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14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 16.</a:t>
            </a:r>
          </a:p>
        </p:txBody>
      </p:sp>
    </p:spTree>
    <p:extLst>
      <p:ext uri="{BB962C8B-B14F-4D97-AF65-F5344CB8AC3E}">
        <p14:creationId xmlns:p14="http://schemas.microsoft.com/office/powerpoint/2010/main" val="1087655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Solução da questão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Pela conjectura vista, teremos que: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14 = 7 </a:t>
            </a:r>
            <a:r>
              <a:rPr lang="pt-BR" smtClean="0">
                <a:latin typeface="Arial" pitchFamily="34" charset="0"/>
                <a:cs typeface="Arial" pitchFamily="34" charset="0"/>
              </a:rPr>
              <a:t>+ </a:t>
            </a:r>
            <a:r>
              <a:rPr lang="pt-BR" smtClean="0">
                <a:latin typeface="Arial" pitchFamily="34" charset="0"/>
                <a:cs typeface="Arial" pitchFamily="34" charset="0"/>
              </a:rPr>
              <a:t>7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16 = 13 + 3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.       .       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.       .       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.       .       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Funciona para todos os casos? Justifique!</a:t>
            </a:r>
          </a:p>
        </p:txBody>
      </p:sp>
    </p:spTree>
    <p:extLst>
      <p:ext uri="{BB962C8B-B14F-4D97-AF65-F5344CB8AC3E}">
        <p14:creationId xmlns:p14="http://schemas.microsoft.com/office/powerpoint/2010/main" val="1194195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Questão 2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340768"/>
            <a:ext cx="7992888" cy="45259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Qual </a:t>
            </a:r>
            <a:r>
              <a:rPr lang="pt-BR" dirty="0">
                <a:latin typeface="Arial" pitchFamily="34" charset="0"/>
                <a:cs typeface="Arial" pitchFamily="34" charset="0"/>
              </a:rPr>
              <a:t>é o menor número inteiro positivo N tal que N/3, N/4, N/5, N/6 e N/7 sejam todos números inteiros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pt-BR" dirty="0">
                <a:latin typeface="Arial" pitchFamily="34" charset="0"/>
                <a:cs typeface="Arial" pitchFamily="34" charset="0"/>
              </a:rPr>
              <a:t>a) 420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          (</a:t>
            </a:r>
            <a:r>
              <a:rPr lang="pt-BR" dirty="0">
                <a:latin typeface="Arial" pitchFamily="34" charset="0"/>
                <a:cs typeface="Arial" pitchFamily="34" charset="0"/>
              </a:rPr>
              <a:t>b) 350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          (</a:t>
            </a:r>
            <a:r>
              <a:rPr lang="pt-BR" dirty="0">
                <a:latin typeface="Arial" pitchFamily="34" charset="0"/>
                <a:cs typeface="Arial" pitchFamily="34" charset="0"/>
              </a:rPr>
              <a:t>c) 210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         (</a:t>
            </a:r>
            <a:r>
              <a:rPr lang="pt-BR" dirty="0">
                <a:latin typeface="Arial" pitchFamily="34" charset="0"/>
                <a:cs typeface="Arial" pitchFamily="34" charset="0"/>
              </a:rPr>
              <a:t>d) 300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                (</a:t>
            </a:r>
            <a:r>
              <a:rPr lang="pt-BR" dirty="0">
                <a:latin typeface="Arial" pitchFamily="34" charset="0"/>
                <a:cs typeface="Arial" pitchFamily="34" charset="0"/>
              </a:rPr>
              <a:t>e) 280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Solução da questão 2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115616" y="1844824"/>
            <a:ext cx="74168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Para que </a:t>
            </a:r>
            <a:r>
              <a:rPr lang="pt-BR" sz="2800" i="1" dirty="0" smtClean="0">
                <a:latin typeface="Arial" pitchFamily="34" charset="0"/>
                <a:cs typeface="Arial" pitchFamily="34" charset="0"/>
              </a:rPr>
              <a:t>N/3 </a:t>
            </a:r>
            <a:r>
              <a:rPr lang="pt-BR" sz="2800" i="1" dirty="0">
                <a:latin typeface="Arial" pitchFamily="34" charset="0"/>
                <a:cs typeface="Arial" pitchFamily="34" charset="0"/>
              </a:rPr>
              <a:t>, </a:t>
            </a:r>
            <a:r>
              <a:rPr lang="pt-BR" sz="2800" i="1" dirty="0" smtClean="0">
                <a:latin typeface="Arial" pitchFamily="34" charset="0"/>
                <a:cs typeface="Arial" pitchFamily="34" charset="0"/>
              </a:rPr>
              <a:t>N/4 </a:t>
            </a:r>
            <a:r>
              <a:rPr lang="pt-BR" sz="2800" i="1" dirty="0">
                <a:latin typeface="Arial" pitchFamily="34" charset="0"/>
                <a:cs typeface="Arial" pitchFamily="34" charset="0"/>
              </a:rPr>
              <a:t>, </a:t>
            </a:r>
            <a:r>
              <a:rPr lang="pt-BR" sz="2800" i="1" dirty="0" smtClean="0">
                <a:latin typeface="Arial" pitchFamily="34" charset="0"/>
                <a:cs typeface="Arial" pitchFamily="34" charset="0"/>
              </a:rPr>
              <a:t>N/5 </a:t>
            </a:r>
            <a:r>
              <a:rPr lang="pt-BR" sz="2800" i="1" dirty="0">
                <a:latin typeface="Arial" pitchFamily="34" charset="0"/>
                <a:cs typeface="Arial" pitchFamily="34" charset="0"/>
              </a:rPr>
              <a:t>, </a:t>
            </a:r>
            <a:r>
              <a:rPr lang="pt-BR" sz="2800" i="1" dirty="0" smtClean="0">
                <a:latin typeface="Arial" pitchFamily="34" charset="0"/>
                <a:cs typeface="Arial" pitchFamily="34" charset="0"/>
              </a:rPr>
              <a:t>N/6 </a:t>
            </a:r>
            <a:r>
              <a:rPr lang="pt-BR" sz="2800" i="1" dirty="0">
                <a:latin typeface="Arial" pitchFamily="34" charset="0"/>
                <a:cs typeface="Arial" pitchFamily="34" charset="0"/>
              </a:rPr>
              <a:t>e </a:t>
            </a:r>
            <a:r>
              <a:rPr lang="pt-BR" sz="2800" i="1" dirty="0" smtClean="0">
                <a:latin typeface="Arial" pitchFamily="34" charset="0"/>
                <a:cs typeface="Arial" pitchFamily="34" charset="0"/>
              </a:rPr>
              <a:t>N/7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sejam números inteiros, </a:t>
            </a:r>
            <a:r>
              <a:rPr lang="pt-BR" sz="2800" i="1" dirty="0">
                <a:latin typeface="Arial" pitchFamily="34" charset="0"/>
                <a:cs typeface="Arial" pitchFamily="34" charset="0"/>
              </a:rPr>
              <a:t>N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deve ser um múltiplo comum de </a:t>
            </a:r>
            <a:r>
              <a:rPr lang="pt-BR" sz="2800" i="1" dirty="0">
                <a:latin typeface="Arial" pitchFamily="34" charset="0"/>
                <a:cs typeface="Arial" pitchFamily="34" charset="0"/>
              </a:rPr>
              <a:t>3, 4, 5, 6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e </a:t>
            </a:r>
            <a:r>
              <a:rPr lang="pt-BR" sz="2800" i="1" dirty="0">
                <a:latin typeface="Arial" pitchFamily="34" charset="0"/>
                <a:cs typeface="Arial" pitchFamily="34" charset="0"/>
              </a:rPr>
              <a:t>7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. Como queremos o menor </a:t>
            </a:r>
            <a:r>
              <a:rPr lang="pt-BR" sz="2800" i="1" dirty="0">
                <a:latin typeface="Arial" pitchFamily="34" charset="0"/>
                <a:cs typeface="Arial" pitchFamily="34" charset="0"/>
              </a:rPr>
              <a:t>N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possível, ele deve ser o mínimo múltiplo comum </a:t>
            </a:r>
            <a:r>
              <a:rPr lang="pt-BR" sz="2800" i="1" dirty="0">
                <a:latin typeface="Arial" pitchFamily="34" charset="0"/>
                <a:cs typeface="Arial" pitchFamily="34" charset="0"/>
              </a:rPr>
              <a:t>(MMC)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de </a:t>
            </a:r>
            <a:r>
              <a:rPr lang="pt-BR" sz="2800" i="1" dirty="0">
                <a:latin typeface="Arial" pitchFamily="34" charset="0"/>
                <a:cs typeface="Arial" pitchFamily="34" charset="0"/>
              </a:rPr>
              <a:t>3, 4, 5, 6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e </a:t>
            </a:r>
            <a:r>
              <a:rPr lang="pt-BR" sz="2800" i="1" dirty="0">
                <a:latin typeface="Arial" pitchFamily="34" charset="0"/>
                <a:cs typeface="Arial" pitchFamily="34" charset="0"/>
              </a:rPr>
              <a:t>7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, ou seja, </a:t>
            </a:r>
            <a:r>
              <a:rPr lang="pt-BR" sz="2800" i="1" dirty="0">
                <a:latin typeface="Arial" pitchFamily="34" charset="0"/>
                <a:cs typeface="Arial" pitchFamily="34" charset="0"/>
              </a:rPr>
              <a:t>N = 3 </a:t>
            </a:r>
            <a:r>
              <a:rPr lang="pt-BR" sz="2800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sz="2800" i="1" dirty="0">
                <a:latin typeface="Arial" pitchFamily="34" charset="0"/>
                <a:cs typeface="Arial" pitchFamily="34" charset="0"/>
              </a:rPr>
              <a:t>4 </a:t>
            </a:r>
            <a:r>
              <a:rPr lang="pt-BR" sz="2800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sz="2800" i="1" dirty="0">
                <a:latin typeface="Arial" pitchFamily="34" charset="0"/>
                <a:cs typeface="Arial" pitchFamily="34" charset="0"/>
              </a:rPr>
              <a:t>5 </a:t>
            </a:r>
            <a:r>
              <a:rPr lang="pt-BR" sz="2800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sz="2800" i="1" dirty="0">
                <a:latin typeface="Arial" pitchFamily="34" charset="0"/>
                <a:cs typeface="Arial" pitchFamily="34" charset="0"/>
              </a:rPr>
              <a:t>7 = 420.</a:t>
            </a:r>
          </a:p>
        </p:txBody>
      </p:sp>
    </p:spTree>
    <p:extLst>
      <p:ext uri="{BB962C8B-B14F-4D97-AF65-F5344CB8AC3E}">
        <p14:creationId xmlns:p14="http://schemas.microsoft.com/office/powerpoint/2010/main" val="145960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524</Words>
  <Application>Microsoft Office PowerPoint</Application>
  <PresentationFormat>Apresentação na tela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Encontro 1 – Ciclo 3: Aritmética – Números primos, fatoração, mmc e mdc.   Professor: José Reis</vt:lpstr>
      <vt:lpstr>Números Primos</vt:lpstr>
      <vt:lpstr>Crivo de Eratóstenes</vt:lpstr>
      <vt:lpstr>Crivo de Eratóstenes- Observações</vt:lpstr>
      <vt:lpstr>Teorema Fundamental da Aritmética</vt:lpstr>
      <vt:lpstr>Questão 1</vt:lpstr>
      <vt:lpstr>Solução da questão 1</vt:lpstr>
      <vt:lpstr>Questão 2</vt:lpstr>
      <vt:lpstr>Solução da questão 2</vt:lpstr>
      <vt:lpstr>Questão 3</vt:lpstr>
      <vt:lpstr>Solução da questão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Encontro 3 Geometria – áreas e perímetros Professor: José Reis</dc:title>
  <dc:creator>mx</dc:creator>
  <cp:lastModifiedBy>zx3015</cp:lastModifiedBy>
  <cp:revision>35</cp:revision>
  <dcterms:created xsi:type="dcterms:W3CDTF">2016-07-20T20:12:22Z</dcterms:created>
  <dcterms:modified xsi:type="dcterms:W3CDTF">2016-08-27T19:02:38Z</dcterms:modified>
</cp:coreProperties>
</file>