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handoutMasterIdLst>
    <p:handoutMasterId r:id="rId31"/>
  </p:handoutMasterIdLst>
  <p:sldIdLst>
    <p:sldId id="256"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2" autoAdjust="0"/>
    <p:restoredTop sz="94660"/>
  </p:normalViewPr>
  <p:slideViewPr>
    <p:cSldViewPr snapToGrid="0">
      <p:cViewPr varScale="1">
        <p:scale>
          <a:sx n="72" d="100"/>
          <a:sy n="72" d="100"/>
        </p:scale>
        <p:origin x="672" y="72"/>
      </p:cViewPr>
      <p:guideLst>
        <p:guide orient="horz" pos="2160"/>
        <p:guide pos="3840"/>
      </p:guideLst>
    </p:cSldViewPr>
  </p:slideViewPr>
  <p:notesTextViewPr>
    <p:cViewPr>
      <p:scale>
        <a:sx n="1" d="1"/>
        <a:sy n="1" d="1"/>
      </p:scale>
      <p:origin x="0" y="0"/>
    </p:cViewPr>
  </p:notesTextViewPr>
  <p:notesViewPr>
    <p:cSldViewPr snapToGrid="0">
      <p:cViewPr varScale="1">
        <p:scale>
          <a:sx n="48" d="100"/>
          <a:sy n="48" d="100"/>
        </p:scale>
        <p:origin x="293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B642E0-B765-41EB-9ABA-7FB0BD7CA195}" type="datetimeFigureOut">
              <a:rPr lang="pt-BR" smtClean="0"/>
              <a:pPr/>
              <a:t>02/09/2016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3C75B-0BC9-4C39-8261-28C009654240}" type="slidenum">
              <a:rPr lang="pt-BR" smtClean="0"/>
              <a:pPr/>
              <a:t>‹nº›</a:t>
            </a:fld>
            <a:endParaRPr lang="pt-BR"/>
          </a:p>
        </p:txBody>
      </p:sp>
    </p:spTree>
    <p:extLst>
      <p:ext uri="{BB962C8B-B14F-4D97-AF65-F5344CB8AC3E}">
        <p14:creationId xmlns:p14="http://schemas.microsoft.com/office/powerpoint/2010/main" val="2727195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pt-BR"/>
              <a:t>Clique para editar o título mestre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A4DB449-754A-400D-AEEB-2E0657BF889F}" type="datetimeFigureOut">
              <a:rPr lang="pt-BR" smtClean="0"/>
              <a:pPr/>
              <a:t>02/09/2016</a:t>
            </a:fld>
            <a:endParaRPr lang="pt-B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pt-B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17AECDD-BB58-42FB-B4E7-D7BF8619F544}" type="slidenum">
              <a:rPr lang="pt-BR" smtClean="0"/>
              <a:pPr/>
              <a:t>‹nº›</a:t>
            </a:fld>
            <a:endParaRPr lang="pt-B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7002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21756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47037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pt-BR"/>
              <a:t>Clique para editar o título mestre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6545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pt-BR"/>
              <a:t>Clique para editar o título mestre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752554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1667381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pt-BR"/>
              <a:t>Clique para editar o título mestre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3" name="Date Placeholder 2"/>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700143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05658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pt-BR"/>
              <a:t>Clique para editar o título mestre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68053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1442781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pt-BR"/>
              <a:t>Clique para editar o título mestre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78337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pt-BR"/>
              <a:t>Clique para editar o título mestre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402727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2" name="Content Placeholder 3"/>
          <p:cNvSpPr>
            <a:spLocks noGrp="1"/>
          </p:cNvSpPr>
          <p:nvPr>
            <p:ph sz="quarter" idx="13"/>
          </p:nvPr>
        </p:nvSpPr>
        <p:spPr>
          <a:xfrm>
            <a:off x="685802" y="2861733"/>
            <a:ext cx="5088712" cy="2512852"/>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13" name="Content Placeholder 5"/>
          <p:cNvSpPr>
            <a:spLocks noGrp="1"/>
          </p:cNvSpPr>
          <p:nvPr>
            <p:ph sz="quarter" idx="14"/>
          </p:nvPr>
        </p:nvSpPr>
        <p:spPr>
          <a:xfrm>
            <a:off x="5993969" y="2861733"/>
            <a:ext cx="5088713" cy="2512852"/>
          </a:xfrm>
        </p:spPr>
        <p:txBody>
          <a:bodyPr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95870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87152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087965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pt-BR"/>
              <a:t>Clique para editar o título mestre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288417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5A4DB449-754A-400D-AEEB-2E0657BF889F}" type="datetimeFigureOut">
              <a:rPr lang="pt-BR" smtClean="0"/>
              <a:pPr/>
              <a:t>02/09/2016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17AECDD-BB58-42FB-B4E7-D7BF8619F544}" type="slidenum">
              <a:rPr lang="pt-BR" smtClean="0"/>
              <a:pPr/>
              <a:t>‹nº›</a:t>
            </a:fld>
            <a:endParaRPr lang="pt-BR"/>
          </a:p>
        </p:txBody>
      </p:sp>
    </p:spTree>
    <p:extLst>
      <p:ext uri="{BB962C8B-B14F-4D97-AF65-F5344CB8AC3E}">
        <p14:creationId xmlns:p14="http://schemas.microsoft.com/office/powerpoint/2010/main" val="347985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A4DB449-754A-400D-AEEB-2E0657BF889F}" type="datetimeFigureOut">
              <a:rPr lang="pt-BR" smtClean="0"/>
              <a:pPr/>
              <a:t>02/09/2016</a:t>
            </a:fld>
            <a:endParaRPr lang="pt-B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pt-B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17AECDD-BB58-42FB-B4E7-D7BF8619F544}" type="slidenum">
              <a:rPr lang="pt-BR" smtClean="0"/>
              <a:pPr/>
              <a:t>‹nº›</a:t>
            </a:fld>
            <a:endParaRPr lang="pt-BR"/>
          </a:p>
        </p:txBody>
      </p:sp>
    </p:spTree>
    <p:extLst>
      <p:ext uri="{BB962C8B-B14F-4D97-AF65-F5344CB8AC3E}">
        <p14:creationId xmlns:p14="http://schemas.microsoft.com/office/powerpoint/2010/main" val="399294974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err="1"/>
              <a:t>MdC</a:t>
            </a:r>
            <a:r>
              <a:rPr lang="pt-BR" dirty="0"/>
              <a:t> e MMC</a:t>
            </a:r>
          </a:p>
        </p:txBody>
      </p:sp>
      <p:sp>
        <p:nvSpPr>
          <p:cNvPr id="3" name="Subtítulo 2"/>
          <p:cNvSpPr>
            <a:spLocks noGrp="1"/>
          </p:cNvSpPr>
          <p:nvPr>
            <p:ph type="subTitle" idx="1"/>
          </p:nvPr>
        </p:nvSpPr>
        <p:spPr/>
        <p:txBody>
          <a:bodyPr/>
          <a:lstStyle/>
          <a:p>
            <a:r>
              <a:rPr lang="pt-BR" dirty="0"/>
              <a:t>Aula 1, ciclo 3</a:t>
            </a:r>
          </a:p>
        </p:txBody>
      </p:sp>
    </p:spTree>
    <p:extLst>
      <p:ext uri="{BB962C8B-B14F-4D97-AF65-F5344CB8AC3E}">
        <p14:creationId xmlns:p14="http://schemas.microsoft.com/office/powerpoint/2010/main" val="4035553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524315"/>
          </a:xfrm>
          <a:prstGeom prst="rect">
            <a:avLst/>
          </a:prstGeom>
          <a:noFill/>
        </p:spPr>
        <p:txBody>
          <a:bodyPr wrap="square" rtlCol="0">
            <a:spAutoFit/>
          </a:bodyPr>
          <a:lstStyle/>
          <a:p>
            <a:pPr algn="just"/>
            <a:r>
              <a:rPr lang="pt-BR" sz="2400" dirty="0"/>
              <a:t>	</a:t>
            </a:r>
            <a:r>
              <a:rPr lang="pt-BR" sz="2400" dirty="0">
                <a:solidFill>
                  <a:srgbClr val="FF0000"/>
                </a:solidFill>
              </a:rPr>
              <a:t>Exemplo 3. </a:t>
            </a:r>
            <a:r>
              <a:rPr lang="pt-BR" sz="2400" dirty="0"/>
              <a:t>Se a = 2</a:t>
            </a:r>
            <a:r>
              <a:rPr lang="pt-BR" sz="2400" baseline="30000" dirty="0"/>
              <a:t>3</a:t>
            </a:r>
            <a:r>
              <a:rPr lang="pt-BR" sz="2400" dirty="0"/>
              <a:t> · 5 · 7</a:t>
            </a:r>
            <a:r>
              <a:rPr lang="pt-BR" sz="2400" baseline="30000" dirty="0"/>
              <a:t>2</a:t>
            </a:r>
            <a:r>
              <a:rPr lang="pt-BR" sz="2400" dirty="0"/>
              <a:t>  identifique quais os números divisores de a.</a:t>
            </a:r>
          </a:p>
          <a:p>
            <a:pPr algn="just"/>
            <a:endParaRPr lang="pt-BR" sz="2400" dirty="0"/>
          </a:p>
          <a:p>
            <a:pPr marL="342900" indent="-342900" algn="just">
              <a:buFont typeface="Wingdings" panose="05000000000000000000" pitchFamily="2" charset="2"/>
              <a:buChar char="Ø"/>
            </a:pPr>
            <a:r>
              <a:rPr lang="pt-BR" sz="2400" dirty="0"/>
              <a:t>Note que a = 1960</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Para que d seja um divisor de a vemos que d só pode ter fatores primos 2, 5 e 7, ou seja d tem a forma d = 2</a:t>
            </a:r>
            <a:r>
              <a:rPr lang="pt-BR" sz="2400" baseline="30000" dirty="0"/>
              <a:t>x</a:t>
            </a:r>
            <a:r>
              <a:rPr lang="pt-BR" sz="2400" dirty="0"/>
              <a:t> · 5</a:t>
            </a:r>
            <a:r>
              <a:rPr lang="pt-BR" sz="2400" baseline="30000" dirty="0"/>
              <a:t>y</a:t>
            </a:r>
            <a:r>
              <a:rPr lang="pt-BR" sz="2400" dirty="0"/>
              <a:t> · 7</a:t>
            </a:r>
            <a:r>
              <a:rPr lang="pt-BR" sz="2400" baseline="30000" dirty="0"/>
              <a:t>z</a:t>
            </a:r>
            <a:r>
              <a:rPr lang="pt-BR" sz="2400" dirty="0"/>
              <a:t>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Mais ainda, como, ao efetuar o produto </a:t>
            </a:r>
            <a:r>
              <a:rPr lang="pt-BR" sz="2400" dirty="0" err="1"/>
              <a:t>n·d</a:t>
            </a:r>
            <a:r>
              <a:rPr lang="pt-BR" sz="2400" dirty="0"/>
              <a:t>, onde n é um número natural, os expoentes x, y e z só podem aumentar, vemos então que x ≤ 3, y ≤ 1 e z ≤ 2.</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Portanto, todos os divisores de a = 2</a:t>
            </a:r>
            <a:r>
              <a:rPr lang="pt-BR" sz="2400" baseline="30000" dirty="0"/>
              <a:t>3</a:t>
            </a:r>
            <a:r>
              <a:rPr lang="pt-BR" sz="2400" dirty="0"/>
              <a:t> · 5 · 7</a:t>
            </a:r>
            <a:r>
              <a:rPr lang="pt-BR" sz="2400" baseline="30000" dirty="0"/>
              <a:t>2</a:t>
            </a:r>
            <a:r>
              <a:rPr lang="pt-BR" sz="2400" dirty="0"/>
              <a:t> = 1960 são:</a:t>
            </a:r>
          </a:p>
          <a:p>
            <a:pPr algn="just"/>
            <a:r>
              <a:rPr lang="pt-BR" sz="2400" dirty="0"/>
              <a:t> </a:t>
            </a:r>
            <a:endParaRPr lang="pt-BR" sz="2200" dirty="0"/>
          </a:p>
        </p:txBody>
      </p:sp>
    </p:spTree>
    <p:extLst>
      <p:ext uri="{BB962C8B-B14F-4D97-AF65-F5344CB8AC3E}">
        <p14:creationId xmlns:p14="http://schemas.microsoft.com/office/powerpoint/2010/main" val="2899707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2537794" cy="4524315"/>
          </a:xfrm>
          <a:prstGeom prst="rect">
            <a:avLst/>
          </a:prstGeom>
          <a:noFill/>
        </p:spPr>
        <p:txBody>
          <a:bodyPr wrap="square" rtlCol="0">
            <a:spAutoFit/>
          </a:bodyPr>
          <a:lstStyle/>
          <a:p>
            <a:pPr marL="342900" indent="-342900" algn="just">
              <a:buFont typeface="Wingdings" panose="05000000000000000000" pitchFamily="2" charset="2"/>
              <a:buChar char="Ø"/>
            </a:pPr>
            <a:r>
              <a:rPr lang="pt-BR" sz="2400" dirty="0"/>
              <a:t>2</a:t>
            </a:r>
            <a:r>
              <a:rPr lang="pt-BR" sz="2400" baseline="30000" dirty="0"/>
              <a:t>0</a:t>
            </a:r>
            <a:r>
              <a:rPr lang="pt-BR" sz="2400" dirty="0"/>
              <a:t> · 5</a:t>
            </a:r>
            <a:r>
              <a:rPr lang="pt-BR" sz="2400" baseline="30000" dirty="0"/>
              <a:t>0</a:t>
            </a:r>
            <a:r>
              <a:rPr lang="pt-BR" sz="2400" dirty="0"/>
              <a:t> · 7</a:t>
            </a:r>
            <a:r>
              <a:rPr lang="pt-BR" sz="2400" baseline="30000" dirty="0"/>
              <a:t>0</a:t>
            </a:r>
            <a:r>
              <a:rPr lang="pt-BR" sz="2400" dirty="0"/>
              <a:t>  = 1</a:t>
            </a:r>
            <a:endParaRPr lang="pt-BR" sz="2400" baseline="30000" dirty="0"/>
          </a:p>
          <a:p>
            <a:pPr marL="342900" indent="-342900" algn="just">
              <a:buFont typeface="Wingdings" panose="05000000000000000000" pitchFamily="2" charset="2"/>
              <a:buChar char="Ø"/>
            </a:pPr>
            <a:r>
              <a:rPr lang="pt-BR" sz="2400" dirty="0"/>
              <a:t>2</a:t>
            </a:r>
            <a:r>
              <a:rPr lang="pt-BR" sz="2400" baseline="30000" dirty="0"/>
              <a:t>1</a:t>
            </a:r>
            <a:r>
              <a:rPr lang="pt-BR" sz="2400" dirty="0"/>
              <a:t> · 5</a:t>
            </a:r>
            <a:r>
              <a:rPr lang="pt-BR" sz="2400" baseline="30000" dirty="0"/>
              <a:t>0</a:t>
            </a:r>
            <a:r>
              <a:rPr lang="pt-BR" sz="2400" dirty="0"/>
              <a:t> · 7</a:t>
            </a:r>
            <a:r>
              <a:rPr lang="pt-BR" sz="2400" baseline="30000" dirty="0"/>
              <a:t>0</a:t>
            </a:r>
            <a:r>
              <a:rPr lang="pt-BR" sz="2400" dirty="0"/>
              <a:t>   = 2</a:t>
            </a:r>
            <a:endParaRPr lang="pt-BR" sz="2400" baseline="30000" dirty="0"/>
          </a:p>
          <a:p>
            <a:pPr marL="342900" indent="-342900" algn="just">
              <a:buFont typeface="Wingdings" panose="05000000000000000000" pitchFamily="2" charset="2"/>
              <a:buChar char="Ø"/>
            </a:pPr>
            <a:r>
              <a:rPr lang="pt-BR" sz="2400" dirty="0"/>
              <a:t>2</a:t>
            </a:r>
            <a:r>
              <a:rPr lang="pt-BR" sz="2400" baseline="30000" dirty="0"/>
              <a:t>2</a:t>
            </a:r>
            <a:r>
              <a:rPr lang="pt-BR" sz="2400" dirty="0"/>
              <a:t> · 5</a:t>
            </a:r>
            <a:r>
              <a:rPr lang="pt-BR" sz="2400" baseline="30000" dirty="0"/>
              <a:t>0</a:t>
            </a:r>
            <a:r>
              <a:rPr lang="pt-BR" sz="2400" dirty="0"/>
              <a:t> · 7</a:t>
            </a:r>
            <a:r>
              <a:rPr lang="pt-BR" sz="2400" baseline="30000" dirty="0"/>
              <a:t>0</a:t>
            </a:r>
            <a:r>
              <a:rPr lang="pt-BR" sz="2400" dirty="0"/>
              <a:t>   = 4</a:t>
            </a:r>
            <a:endParaRPr lang="pt-BR" sz="2400" baseline="30000" dirty="0"/>
          </a:p>
          <a:p>
            <a:pPr marL="342900" indent="-342900" algn="just">
              <a:buFont typeface="Wingdings" panose="05000000000000000000" pitchFamily="2" charset="2"/>
              <a:buChar char="Ø"/>
            </a:pPr>
            <a:r>
              <a:rPr lang="pt-BR" sz="2400" dirty="0"/>
              <a:t>2</a:t>
            </a:r>
            <a:r>
              <a:rPr lang="pt-BR" sz="2400" baseline="30000" dirty="0"/>
              <a:t>3</a:t>
            </a:r>
            <a:r>
              <a:rPr lang="pt-BR" sz="2400" dirty="0"/>
              <a:t> · 5</a:t>
            </a:r>
            <a:r>
              <a:rPr lang="pt-BR" sz="2400" baseline="30000" dirty="0"/>
              <a:t>0</a:t>
            </a:r>
            <a:r>
              <a:rPr lang="pt-BR" sz="2400" dirty="0"/>
              <a:t> · 7</a:t>
            </a:r>
            <a:r>
              <a:rPr lang="pt-BR" sz="2400" baseline="30000" dirty="0"/>
              <a:t>0</a:t>
            </a:r>
            <a:r>
              <a:rPr lang="pt-BR" sz="2400" dirty="0"/>
              <a:t>   = 8</a:t>
            </a:r>
            <a:endParaRPr lang="pt-BR" sz="2400" baseline="30000" dirty="0"/>
          </a:p>
          <a:p>
            <a:pPr marL="342900" indent="-342900" algn="just">
              <a:buFont typeface="Wingdings" panose="05000000000000000000" pitchFamily="2" charset="2"/>
              <a:buChar char="Ø"/>
            </a:pPr>
            <a:r>
              <a:rPr lang="pt-BR" sz="2400" dirty="0"/>
              <a:t>2</a:t>
            </a:r>
            <a:r>
              <a:rPr lang="pt-BR" sz="2400" baseline="30000" dirty="0"/>
              <a:t>0</a:t>
            </a:r>
            <a:r>
              <a:rPr lang="pt-BR" sz="2400" dirty="0"/>
              <a:t> · 5</a:t>
            </a:r>
            <a:r>
              <a:rPr lang="pt-BR" sz="2400" baseline="30000" dirty="0"/>
              <a:t>1</a:t>
            </a:r>
            <a:r>
              <a:rPr lang="pt-BR" sz="2400" dirty="0"/>
              <a:t> · 7</a:t>
            </a:r>
            <a:r>
              <a:rPr lang="pt-BR" sz="2400" baseline="30000" dirty="0"/>
              <a:t>0</a:t>
            </a:r>
          </a:p>
          <a:p>
            <a:pPr marL="342900" indent="-342900" algn="just">
              <a:buFont typeface="Wingdings" panose="05000000000000000000" pitchFamily="2" charset="2"/>
              <a:buChar char="Ø"/>
            </a:pPr>
            <a:r>
              <a:rPr lang="pt-BR" sz="2400" dirty="0"/>
              <a:t>2</a:t>
            </a:r>
            <a:r>
              <a:rPr lang="pt-BR" sz="2400" baseline="30000" dirty="0"/>
              <a:t>0</a:t>
            </a:r>
            <a:r>
              <a:rPr lang="pt-BR" sz="2400" dirty="0"/>
              <a:t> · 5</a:t>
            </a:r>
            <a:r>
              <a:rPr lang="pt-BR" sz="2400" baseline="30000" dirty="0"/>
              <a:t>0</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0</a:t>
            </a:r>
            <a:r>
              <a:rPr lang="pt-BR" sz="2400" dirty="0"/>
              <a:t> · 5</a:t>
            </a:r>
            <a:r>
              <a:rPr lang="pt-BR" sz="2400" baseline="30000" dirty="0"/>
              <a:t>0</a:t>
            </a:r>
            <a:r>
              <a:rPr lang="pt-BR" sz="2400" dirty="0"/>
              <a:t> · 7</a:t>
            </a:r>
            <a:r>
              <a:rPr lang="pt-BR" sz="2400" baseline="30000" dirty="0"/>
              <a:t>2</a:t>
            </a:r>
          </a:p>
          <a:p>
            <a:pPr marL="342900" indent="-342900" algn="just">
              <a:buFont typeface="Wingdings" panose="05000000000000000000" pitchFamily="2" charset="2"/>
              <a:buChar char="Ø"/>
            </a:pPr>
            <a:r>
              <a:rPr lang="pt-BR" sz="2400" dirty="0"/>
              <a:t>2</a:t>
            </a:r>
            <a:r>
              <a:rPr lang="pt-BR" sz="2400" baseline="30000" dirty="0"/>
              <a:t>0</a:t>
            </a:r>
            <a:r>
              <a:rPr lang="pt-BR" sz="2400" dirty="0"/>
              <a:t> · 5</a:t>
            </a:r>
            <a:r>
              <a:rPr lang="pt-BR" sz="2400" baseline="30000" dirty="0"/>
              <a:t>1</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0</a:t>
            </a:r>
            <a:r>
              <a:rPr lang="pt-BR" sz="2400" dirty="0"/>
              <a:t> · 5</a:t>
            </a:r>
            <a:r>
              <a:rPr lang="pt-BR" sz="2400" baseline="30000" dirty="0"/>
              <a:t>1</a:t>
            </a:r>
            <a:r>
              <a:rPr lang="pt-BR" sz="2400" dirty="0"/>
              <a:t> · 7</a:t>
            </a:r>
            <a:r>
              <a:rPr lang="pt-BR" sz="2400" baseline="30000" dirty="0"/>
              <a:t>2</a:t>
            </a:r>
          </a:p>
          <a:p>
            <a:pPr marL="342900" indent="-342900" algn="just">
              <a:buFont typeface="Wingdings" panose="05000000000000000000" pitchFamily="2" charset="2"/>
              <a:buChar char="Ø"/>
            </a:pPr>
            <a:r>
              <a:rPr lang="pt-BR" sz="2400" dirty="0"/>
              <a:t>2</a:t>
            </a:r>
            <a:r>
              <a:rPr lang="pt-BR" sz="2400" baseline="30000" dirty="0"/>
              <a:t>1</a:t>
            </a:r>
            <a:r>
              <a:rPr lang="pt-BR" sz="2400" dirty="0"/>
              <a:t> · 5</a:t>
            </a:r>
            <a:r>
              <a:rPr lang="pt-BR" sz="2400" baseline="30000" dirty="0"/>
              <a:t>1</a:t>
            </a:r>
            <a:r>
              <a:rPr lang="pt-BR" sz="2400" dirty="0"/>
              <a:t> · 7</a:t>
            </a:r>
            <a:r>
              <a:rPr lang="pt-BR" sz="2400" baseline="30000" dirty="0"/>
              <a:t>0</a:t>
            </a:r>
          </a:p>
          <a:p>
            <a:pPr marL="342900" indent="-342900" algn="just">
              <a:buFont typeface="Wingdings" panose="05000000000000000000" pitchFamily="2" charset="2"/>
              <a:buChar char="Ø"/>
            </a:pPr>
            <a:r>
              <a:rPr lang="pt-BR" sz="2400" dirty="0"/>
              <a:t>2</a:t>
            </a:r>
            <a:r>
              <a:rPr lang="pt-BR" sz="2400" baseline="30000" dirty="0"/>
              <a:t>1</a:t>
            </a:r>
            <a:r>
              <a:rPr lang="pt-BR" sz="2400" dirty="0"/>
              <a:t> · 5</a:t>
            </a:r>
            <a:r>
              <a:rPr lang="pt-BR" sz="2400" baseline="30000" dirty="0"/>
              <a:t>0</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1</a:t>
            </a:r>
            <a:r>
              <a:rPr lang="pt-BR" sz="2400" dirty="0"/>
              <a:t> · 5</a:t>
            </a:r>
            <a:r>
              <a:rPr lang="pt-BR" sz="2400" baseline="30000" dirty="0"/>
              <a:t>0</a:t>
            </a:r>
            <a:r>
              <a:rPr lang="pt-BR" sz="2400" dirty="0"/>
              <a:t> · 7</a:t>
            </a:r>
            <a:r>
              <a:rPr lang="pt-BR" sz="2400" baseline="30000" dirty="0"/>
              <a:t>2</a:t>
            </a:r>
            <a:r>
              <a:rPr lang="pt-BR" sz="2400" dirty="0"/>
              <a:t> 	</a:t>
            </a:r>
            <a:endParaRPr lang="pt-BR" sz="2200" dirty="0"/>
          </a:p>
        </p:txBody>
      </p:sp>
      <p:sp>
        <p:nvSpPr>
          <p:cNvPr id="5" name="CaixaDeTexto 4"/>
          <p:cNvSpPr txBox="1"/>
          <p:nvPr/>
        </p:nvSpPr>
        <p:spPr>
          <a:xfrm>
            <a:off x="3697353" y="311427"/>
            <a:ext cx="2941986" cy="4524315"/>
          </a:xfrm>
          <a:prstGeom prst="rect">
            <a:avLst/>
          </a:prstGeom>
          <a:noFill/>
        </p:spPr>
        <p:txBody>
          <a:bodyPr wrap="square" rtlCol="0">
            <a:spAutoFit/>
          </a:bodyPr>
          <a:lstStyle/>
          <a:p>
            <a:pPr marL="342900" indent="-342900" algn="just">
              <a:buFont typeface="Wingdings" panose="05000000000000000000" pitchFamily="2" charset="2"/>
              <a:buChar char="Ø"/>
            </a:pPr>
            <a:r>
              <a:rPr lang="pt-BR" sz="2400" dirty="0"/>
              <a:t>2</a:t>
            </a:r>
            <a:r>
              <a:rPr lang="pt-BR" sz="2400" baseline="30000" dirty="0"/>
              <a:t>1</a:t>
            </a:r>
            <a:r>
              <a:rPr lang="pt-BR" sz="2400" dirty="0"/>
              <a:t> · 5</a:t>
            </a:r>
            <a:r>
              <a:rPr lang="pt-BR" sz="2400" baseline="30000" dirty="0"/>
              <a:t>1</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1</a:t>
            </a:r>
            <a:r>
              <a:rPr lang="pt-BR" sz="2400" dirty="0"/>
              <a:t> · 5</a:t>
            </a:r>
            <a:r>
              <a:rPr lang="pt-BR" sz="2400" baseline="30000" dirty="0"/>
              <a:t>1</a:t>
            </a:r>
            <a:r>
              <a:rPr lang="pt-BR" sz="2400" dirty="0"/>
              <a:t> · 7</a:t>
            </a:r>
            <a:r>
              <a:rPr lang="pt-BR" sz="2400" baseline="30000" dirty="0"/>
              <a:t>2</a:t>
            </a:r>
          </a:p>
          <a:p>
            <a:pPr marL="342900" indent="-342900" algn="just">
              <a:buFont typeface="Wingdings" panose="05000000000000000000" pitchFamily="2" charset="2"/>
              <a:buChar char="Ø"/>
            </a:pPr>
            <a:r>
              <a:rPr lang="pt-BR" sz="2400" dirty="0"/>
              <a:t>2</a:t>
            </a:r>
            <a:r>
              <a:rPr lang="pt-BR" sz="2400" baseline="30000" dirty="0"/>
              <a:t>2</a:t>
            </a:r>
            <a:r>
              <a:rPr lang="pt-BR" sz="2400" dirty="0"/>
              <a:t> · 5</a:t>
            </a:r>
            <a:r>
              <a:rPr lang="pt-BR" sz="2400" baseline="30000" dirty="0"/>
              <a:t>1</a:t>
            </a:r>
            <a:r>
              <a:rPr lang="pt-BR" sz="2400" dirty="0"/>
              <a:t> · 7</a:t>
            </a:r>
            <a:r>
              <a:rPr lang="pt-BR" sz="2400" baseline="30000" dirty="0"/>
              <a:t>0</a:t>
            </a:r>
          </a:p>
          <a:p>
            <a:pPr marL="342900" indent="-342900" algn="just">
              <a:buFont typeface="Wingdings" panose="05000000000000000000" pitchFamily="2" charset="2"/>
              <a:buChar char="Ø"/>
            </a:pPr>
            <a:r>
              <a:rPr lang="pt-BR" sz="2400" dirty="0"/>
              <a:t>2</a:t>
            </a:r>
            <a:r>
              <a:rPr lang="pt-BR" sz="2400" baseline="30000" dirty="0"/>
              <a:t>2</a:t>
            </a:r>
            <a:r>
              <a:rPr lang="pt-BR" sz="2400" dirty="0"/>
              <a:t> · 5</a:t>
            </a:r>
            <a:r>
              <a:rPr lang="pt-BR" sz="2400" baseline="30000" dirty="0"/>
              <a:t>0</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2</a:t>
            </a:r>
            <a:r>
              <a:rPr lang="pt-BR" sz="2400" dirty="0"/>
              <a:t> · 5</a:t>
            </a:r>
            <a:r>
              <a:rPr lang="pt-BR" sz="2400" baseline="30000" dirty="0"/>
              <a:t>0</a:t>
            </a:r>
            <a:r>
              <a:rPr lang="pt-BR" sz="2400" dirty="0"/>
              <a:t> · 7</a:t>
            </a:r>
            <a:r>
              <a:rPr lang="pt-BR" sz="2400" baseline="30000" dirty="0"/>
              <a:t>2</a:t>
            </a:r>
          </a:p>
          <a:p>
            <a:pPr marL="342900" indent="-342900" algn="just">
              <a:buFont typeface="Wingdings" panose="05000000000000000000" pitchFamily="2" charset="2"/>
              <a:buChar char="Ø"/>
            </a:pPr>
            <a:r>
              <a:rPr lang="pt-BR" sz="2400" dirty="0"/>
              <a:t>2</a:t>
            </a:r>
            <a:r>
              <a:rPr lang="pt-BR" sz="2400" baseline="30000" dirty="0"/>
              <a:t>2</a:t>
            </a:r>
            <a:r>
              <a:rPr lang="pt-BR" sz="2400" dirty="0"/>
              <a:t> · 5</a:t>
            </a:r>
            <a:r>
              <a:rPr lang="pt-BR" sz="2400" baseline="30000" dirty="0"/>
              <a:t>1</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2</a:t>
            </a:r>
            <a:r>
              <a:rPr lang="pt-BR" sz="2400" dirty="0"/>
              <a:t> · 5</a:t>
            </a:r>
            <a:r>
              <a:rPr lang="pt-BR" sz="2400" baseline="30000" dirty="0"/>
              <a:t>1</a:t>
            </a:r>
            <a:r>
              <a:rPr lang="pt-BR" sz="2400" dirty="0"/>
              <a:t> · 7</a:t>
            </a:r>
            <a:r>
              <a:rPr lang="pt-BR" sz="2400" baseline="30000" dirty="0"/>
              <a:t>2</a:t>
            </a:r>
          </a:p>
          <a:p>
            <a:pPr marL="342900" indent="-342900" algn="just">
              <a:buFont typeface="Wingdings" panose="05000000000000000000" pitchFamily="2" charset="2"/>
              <a:buChar char="Ø"/>
            </a:pPr>
            <a:r>
              <a:rPr lang="pt-BR" sz="2400" dirty="0"/>
              <a:t>2</a:t>
            </a:r>
            <a:r>
              <a:rPr lang="pt-BR" sz="2400" baseline="30000" dirty="0"/>
              <a:t>3</a:t>
            </a:r>
            <a:r>
              <a:rPr lang="pt-BR" sz="2400" dirty="0"/>
              <a:t> · 5</a:t>
            </a:r>
            <a:r>
              <a:rPr lang="pt-BR" sz="2400" baseline="30000" dirty="0"/>
              <a:t>1</a:t>
            </a:r>
            <a:r>
              <a:rPr lang="pt-BR" sz="2400" dirty="0"/>
              <a:t> · 7</a:t>
            </a:r>
            <a:r>
              <a:rPr lang="pt-BR" sz="2400" baseline="30000" dirty="0"/>
              <a:t>0</a:t>
            </a:r>
          </a:p>
          <a:p>
            <a:pPr marL="342900" indent="-342900" algn="just">
              <a:buFont typeface="Wingdings" panose="05000000000000000000" pitchFamily="2" charset="2"/>
              <a:buChar char="Ø"/>
            </a:pPr>
            <a:r>
              <a:rPr lang="pt-BR" sz="2400" dirty="0"/>
              <a:t>2</a:t>
            </a:r>
            <a:r>
              <a:rPr lang="pt-BR" sz="2400" baseline="30000" dirty="0"/>
              <a:t>3</a:t>
            </a:r>
            <a:r>
              <a:rPr lang="pt-BR" sz="2400" dirty="0"/>
              <a:t> · 5</a:t>
            </a:r>
            <a:r>
              <a:rPr lang="pt-BR" sz="2400" baseline="30000" dirty="0"/>
              <a:t>0</a:t>
            </a:r>
            <a:r>
              <a:rPr lang="pt-BR" sz="2400" dirty="0"/>
              <a:t> · 7</a:t>
            </a:r>
            <a:r>
              <a:rPr lang="pt-BR" sz="2400" baseline="30000" dirty="0"/>
              <a:t>1</a:t>
            </a:r>
          </a:p>
          <a:p>
            <a:pPr marL="342900" indent="-342900" algn="just">
              <a:buFont typeface="Wingdings" panose="05000000000000000000" pitchFamily="2" charset="2"/>
              <a:buChar char="Ø"/>
            </a:pPr>
            <a:r>
              <a:rPr lang="pt-BR" sz="2400" dirty="0"/>
              <a:t>2</a:t>
            </a:r>
            <a:r>
              <a:rPr lang="pt-BR" sz="2400" baseline="30000" dirty="0"/>
              <a:t>3</a:t>
            </a:r>
            <a:r>
              <a:rPr lang="pt-BR" sz="2400" dirty="0"/>
              <a:t> · 5</a:t>
            </a:r>
            <a:r>
              <a:rPr lang="pt-BR" sz="2400" baseline="30000" dirty="0"/>
              <a:t>0</a:t>
            </a:r>
            <a:r>
              <a:rPr lang="pt-BR" sz="2400" dirty="0"/>
              <a:t> · 7</a:t>
            </a:r>
            <a:r>
              <a:rPr lang="pt-BR" sz="2400" baseline="30000" dirty="0"/>
              <a:t>2</a:t>
            </a:r>
          </a:p>
          <a:p>
            <a:pPr marL="342900" indent="-342900" algn="just">
              <a:buFont typeface="Wingdings" panose="05000000000000000000" pitchFamily="2" charset="2"/>
              <a:buChar char="Ø"/>
            </a:pPr>
            <a:r>
              <a:rPr lang="pt-BR" sz="2400" dirty="0"/>
              <a:t>2</a:t>
            </a:r>
            <a:r>
              <a:rPr lang="pt-BR" sz="2400" baseline="30000" dirty="0"/>
              <a:t>3</a:t>
            </a:r>
            <a:r>
              <a:rPr lang="pt-BR" sz="2400" dirty="0"/>
              <a:t> · 5</a:t>
            </a:r>
            <a:r>
              <a:rPr lang="pt-BR" sz="2400" baseline="30000" dirty="0"/>
              <a:t>1</a:t>
            </a:r>
            <a:r>
              <a:rPr lang="pt-BR" sz="2400" dirty="0"/>
              <a:t> · 7</a:t>
            </a:r>
            <a:r>
              <a:rPr lang="pt-BR" sz="2400" baseline="30000" dirty="0"/>
              <a:t>1</a:t>
            </a:r>
            <a:r>
              <a:rPr lang="pt-BR" sz="2400" dirty="0"/>
              <a:t>   = 280</a:t>
            </a:r>
            <a:endParaRPr lang="pt-BR" sz="2400" baseline="30000" dirty="0"/>
          </a:p>
          <a:p>
            <a:pPr marL="342900" indent="-342900" algn="just">
              <a:buFont typeface="Wingdings" panose="05000000000000000000" pitchFamily="2" charset="2"/>
              <a:buChar char="Ø"/>
            </a:pPr>
            <a:r>
              <a:rPr lang="pt-BR" sz="2400" dirty="0"/>
              <a:t>2</a:t>
            </a:r>
            <a:r>
              <a:rPr lang="pt-BR" sz="2400" baseline="30000" dirty="0"/>
              <a:t>3</a:t>
            </a:r>
            <a:r>
              <a:rPr lang="pt-BR" sz="2400" dirty="0"/>
              <a:t> · 5</a:t>
            </a:r>
            <a:r>
              <a:rPr lang="pt-BR" sz="2400" baseline="30000" dirty="0"/>
              <a:t>1</a:t>
            </a:r>
            <a:r>
              <a:rPr lang="pt-BR" sz="2400" dirty="0"/>
              <a:t> · 7</a:t>
            </a:r>
            <a:r>
              <a:rPr lang="pt-BR" sz="2400" baseline="30000" dirty="0"/>
              <a:t>2</a:t>
            </a:r>
            <a:r>
              <a:rPr lang="pt-BR" sz="2400" dirty="0"/>
              <a:t>   = 1960	</a:t>
            </a:r>
            <a:endParaRPr lang="pt-BR" sz="2200" dirty="0"/>
          </a:p>
        </p:txBody>
      </p:sp>
    </p:spTree>
    <p:extLst>
      <p:ext uri="{BB962C8B-B14F-4D97-AF65-F5344CB8AC3E}">
        <p14:creationId xmlns:p14="http://schemas.microsoft.com/office/powerpoint/2010/main" val="1064571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3385542"/>
          </a:xfrm>
          <a:prstGeom prst="rect">
            <a:avLst/>
          </a:prstGeom>
          <a:noFill/>
        </p:spPr>
        <p:txBody>
          <a:bodyPr wrap="square" rtlCol="0">
            <a:spAutoFit/>
          </a:bodyPr>
          <a:lstStyle/>
          <a:p>
            <a:pPr algn="just"/>
            <a:r>
              <a:rPr lang="pt-BR" sz="2400" dirty="0"/>
              <a:t>	</a:t>
            </a:r>
            <a:r>
              <a:rPr lang="pt-BR" sz="2400" dirty="0">
                <a:solidFill>
                  <a:srgbClr val="FF0000"/>
                </a:solidFill>
              </a:rPr>
              <a:t>Exemplo 4. </a:t>
            </a:r>
            <a:r>
              <a:rPr lang="pt-BR" sz="2400" dirty="0"/>
              <a:t>Se a = 2</a:t>
            </a:r>
            <a:r>
              <a:rPr lang="pt-BR" sz="2400" baseline="30000" dirty="0"/>
              <a:t>2</a:t>
            </a:r>
            <a:r>
              <a:rPr lang="pt-BR" sz="2400" dirty="0"/>
              <a:t> · 3 · 5 e b = 2</a:t>
            </a:r>
            <a:r>
              <a:rPr lang="pt-BR" sz="2400" baseline="30000" dirty="0"/>
              <a:t>3</a:t>
            </a:r>
            <a:r>
              <a:rPr lang="pt-BR" sz="2400" dirty="0"/>
              <a:t> · 5</a:t>
            </a:r>
            <a:r>
              <a:rPr lang="pt-BR" sz="2400" baseline="30000" dirty="0"/>
              <a:t>2</a:t>
            </a:r>
            <a:r>
              <a:rPr lang="pt-BR" sz="2400" dirty="0"/>
              <a:t> , liste os divisores comuns de a e de b.</a:t>
            </a:r>
          </a:p>
          <a:p>
            <a:pPr algn="just"/>
            <a:endParaRPr lang="pt-BR" sz="2400" dirty="0"/>
          </a:p>
          <a:p>
            <a:pPr algn="just"/>
            <a:r>
              <a:rPr lang="pt-BR" sz="2400" dirty="0"/>
              <a:t>	Se d é um divisor de a, os únicos fatores primos de d são 2, 3 e 5. Se d é um divisor de b, os únicos fatores primos de d são 2 e 5. E, se d é um divisor comum de a e b, fazendo a interseção, vemos que os únicos fatores primos de d são 2 e 5. </a:t>
            </a:r>
          </a:p>
          <a:p>
            <a:pPr algn="just"/>
            <a:r>
              <a:rPr lang="pt-BR" sz="2400" dirty="0"/>
              <a:t>	</a:t>
            </a:r>
          </a:p>
          <a:p>
            <a:pPr algn="just"/>
            <a:r>
              <a:rPr lang="pt-BR" sz="2400" dirty="0"/>
              <a:t>	Assim d = 2</a:t>
            </a:r>
            <a:r>
              <a:rPr lang="pt-BR" sz="2400" baseline="30000" dirty="0"/>
              <a:t>x</a:t>
            </a:r>
            <a:r>
              <a:rPr lang="pt-BR" sz="2400" dirty="0"/>
              <a:t> · 5</a:t>
            </a:r>
            <a:r>
              <a:rPr lang="pt-BR" sz="2400" baseline="30000" dirty="0"/>
              <a:t>y</a:t>
            </a:r>
            <a:r>
              <a:rPr lang="pt-BR" sz="2400" dirty="0"/>
              <a:t> .  </a:t>
            </a:r>
          </a:p>
          <a:p>
            <a:pPr algn="just"/>
            <a:endParaRPr lang="pt-BR" sz="2400" dirty="0"/>
          </a:p>
          <a:p>
            <a:pPr marL="800100" lvl="1" indent="-342900" algn="just">
              <a:buFont typeface="Wingdings" panose="05000000000000000000" pitchFamily="2" charset="2"/>
              <a:buChar char="Ø"/>
            </a:pPr>
            <a:r>
              <a:rPr lang="pt-BR" sz="2400" dirty="0"/>
              <a:t>Mas quanto são os valores máximos para x e y?</a:t>
            </a:r>
            <a:endParaRPr lang="pt-BR" sz="2200" dirty="0"/>
          </a:p>
        </p:txBody>
      </p:sp>
    </p:spTree>
    <p:extLst>
      <p:ext uri="{BB962C8B-B14F-4D97-AF65-F5344CB8AC3E}">
        <p14:creationId xmlns:p14="http://schemas.microsoft.com/office/powerpoint/2010/main" val="259724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5232202"/>
          </a:xfrm>
          <a:prstGeom prst="rect">
            <a:avLst/>
          </a:prstGeom>
          <a:noFill/>
        </p:spPr>
        <p:txBody>
          <a:bodyPr wrap="square" rtlCol="0">
            <a:spAutoFit/>
          </a:bodyPr>
          <a:lstStyle/>
          <a:p>
            <a:pPr algn="just"/>
            <a:r>
              <a:rPr lang="pt-BR" sz="2400" dirty="0"/>
              <a:t>	</a:t>
            </a:r>
            <a:r>
              <a:rPr lang="pt-BR" sz="2400" dirty="0">
                <a:solidFill>
                  <a:srgbClr val="FF0000"/>
                </a:solidFill>
              </a:rPr>
              <a:t>Exemplo 4. </a:t>
            </a:r>
            <a:r>
              <a:rPr lang="pt-BR" sz="2400" dirty="0"/>
              <a:t>Se a = 2</a:t>
            </a:r>
            <a:r>
              <a:rPr lang="pt-BR" sz="2400" baseline="30000" dirty="0"/>
              <a:t>2</a:t>
            </a:r>
            <a:r>
              <a:rPr lang="pt-BR" sz="2400" dirty="0"/>
              <a:t> · 3 · 5 e b = 2</a:t>
            </a:r>
            <a:r>
              <a:rPr lang="pt-BR" sz="2400" baseline="30000" dirty="0"/>
              <a:t>3</a:t>
            </a:r>
            <a:r>
              <a:rPr lang="pt-BR" sz="2400" dirty="0"/>
              <a:t> · 5</a:t>
            </a:r>
            <a:r>
              <a:rPr lang="pt-BR" sz="2400" baseline="30000" dirty="0"/>
              <a:t>2</a:t>
            </a:r>
            <a:r>
              <a:rPr lang="pt-BR" sz="2400" dirty="0"/>
              <a:t> , liste os divisores comuns de a e de b.</a:t>
            </a:r>
          </a:p>
          <a:p>
            <a:pPr algn="just"/>
            <a:endParaRPr lang="pt-BR" sz="2400" dirty="0"/>
          </a:p>
          <a:p>
            <a:pPr algn="just"/>
            <a:r>
              <a:rPr lang="pt-BR" sz="2400" dirty="0"/>
              <a:t>	Se d é um divisor de a, os únicos fatores primos de d são 2, 3 e 5. Se d é um divisor de b, os únicos fatores primos de d são 2 e 5. E, se d é um divisor comum de a e b, fazendo a interseção, vemos que os únicos fatores primos de d são 2 e 5. </a:t>
            </a:r>
          </a:p>
          <a:p>
            <a:pPr algn="just"/>
            <a:r>
              <a:rPr lang="pt-BR" sz="2400" dirty="0"/>
              <a:t>	</a:t>
            </a:r>
          </a:p>
          <a:p>
            <a:pPr algn="just"/>
            <a:r>
              <a:rPr lang="pt-BR" sz="2400" dirty="0"/>
              <a:t>	Assim d = 2</a:t>
            </a:r>
            <a:r>
              <a:rPr lang="pt-BR" sz="2400" baseline="30000" dirty="0"/>
              <a:t>x</a:t>
            </a:r>
            <a:r>
              <a:rPr lang="pt-BR" sz="2400" dirty="0"/>
              <a:t> · 5</a:t>
            </a:r>
            <a:r>
              <a:rPr lang="pt-BR" sz="2400" baseline="30000" dirty="0"/>
              <a:t>y</a:t>
            </a:r>
            <a:r>
              <a:rPr lang="pt-BR" sz="2400" dirty="0"/>
              <a:t> .  </a:t>
            </a:r>
          </a:p>
          <a:p>
            <a:pPr algn="just"/>
            <a:endParaRPr lang="pt-BR" sz="2400" dirty="0"/>
          </a:p>
          <a:p>
            <a:pPr marL="800100" lvl="1" indent="-342900" algn="just">
              <a:buFont typeface="Wingdings" panose="05000000000000000000" pitchFamily="2" charset="2"/>
              <a:buChar char="Ø"/>
            </a:pPr>
            <a:r>
              <a:rPr lang="pt-BR" sz="2400" dirty="0"/>
              <a:t>Mas quais são os valores máximos para x e y?</a:t>
            </a:r>
          </a:p>
          <a:p>
            <a:pPr marL="800100" lvl="1" indent="-342900" algn="just">
              <a:buFont typeface="Wingdings" panose="05000000000000000000" pitchFamily="2" charset="2"/>
              <a:buChar char="Ø"/>
            </a:pPr>
            <a:endParaRPr lang="pt-BR" sz="2400" dirty="0"/>
          </a:p>
          <a:p>
            <a:pPr lvl="1" algn="just"/>
            <a:r>
              <a:rPr lang="pt-BR" sz="2400" dirty="0"/>
              <a:t>	Note que como o expoente de 2 em </a:t>
            </a:r>
            <a:r>
              <a:rPr lang="pt-BR" sz="2400" dirty="0">
                <a:solidFill>
                  <a:srgbClr val="FF0000"/>
                </a:solidFill>
              </a:rPr>
              <a:t>a</a:t>
            </a:r>
            <a:r>
              <a:rPr lang="pt-BR" sz="2400" dirty="0"/>
              <a:t> é 2 e o expoente de 2 em </a:t>
            </a:r>
            <a:r>
              <a:rPr lang="pt-BR" sz="2400" dirty="0">
                <a:solidFill>
                  <a:srgbClr val="FF0000"/>
                </a:solidFill>
              </a:rPr>
              <a:t>b</a:t>
            </a:r>
            <a:r>
              <a:rPr lang="pt-BR" sz="2400" dirty="0"/>
              <a:t> é 3, então o valor máximo para x é 2. fazendo a comparação e modo análogo chegamos que o valor máximo de y é 1.</a:t>
            </a:r>
          </a:p>
          <a:p>
            <a:pPr lvl="1" algn="just"/>
            <a:r>
              <a:rPr lang="pt-BR" sz="2400" dirty="0"/>
              <a:t>	Portanto temos que x e y são positivos tais que: x ≤ 2 e y ≤ 1</a:t>
            </a:r>
            <a:endParaRPr lang="pt-BR" sz="2200" dirty="0"/>
          </a:p>
        </p:txBody>
      </p:sp>
    </p:spTree>
    <p:extLst>
      <p:ext uri="{BB962C8B-B14F-4D97-AF65-F5344CB8AC3E}">
        <p14:creationId xmlns:p14="http://schemas.microsoft.com/office/powerpoint/2010/main" val="47625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893647"/>
          </a:xfrm>
          <a:prstGeom prst="rect">
            <a:avLst/>
          </a:prstGeom>
          <a:noFill/>
        </p:spPr>
        <p:txBody>
          <a:bodyPr wrap="square" rtlCol="0">
            <a:spAutoFit/>
          </a:bodyPr>
          <a:lstStyle/>
          <a:p>
            <a:pPr algn="just"/>
            <a:r>
              <a:rPr lang="pt-BR" sz="2400" dirty="0"/>
              <a:t>Fazendo todas as possibilidades, podemos listar os divisores comuns de a e de b.</a:t>
            </a:r>
          </a:p>
          <a:p>
            <a:pPr algn="just"/>
            <a:endParaRPr lang="pt-BR" sz="2400" dirty="0"/>
          </a:p>
          <a:p>
            <a:pPr marL="342900" indent="-342900" algn="just">
              <a:buFont typeface="Wingdings" panose="05000000000000000000" pitchFamily="2" charset="2"/>
              <a:buChar char="Ø"/>
            </a:pPr>
            <a:r>
              <a:rPr lang="pt-BR" sz="2400" dirty="0"/>
              <a:t>x = 0 e y = 0 ⇒ d = 2</a:t>
            </a:r>
            <a:r>
              <a:rPr lang="pt-BR" sz="2400" baseline="30000" dirty="0"/>
              <a:t>0</a:t>
            </a:r>
            <a:r>
              <a:rPr lang="pt-BR" sz="2400" dirty="0"/>
              <a:t> · 5</a:t>
            </a:r>
            <a:r>
              <a:rPr lang="pt-BR" sz="2400" baseline="30000" dirty="0"/>
              <a:t>0</a:t>
            </a:r>
            <a:r>
              <a:rPr lang="pt-BR" sz="2400" dirty="0"/>
              <a:t> = 1.</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x = 0 e y = 1 ⇒ d = 2</a:t>
            </a:r>
            <a:r>
              <a:rPr lang="pt-BR" sz="2400" baseline="30000" dirty="0"/>
              <a:t>0</a:t>
            </a:r>
            <a:r>
              <a:rPr lang="pt-BR" sz="2400" dirty="0"/>
              <a:t> · 5</a:t>
            </a:r>
            <a:r>
              <a:rPr lang="pt-BR" sz="2400" baseline="30000" dirty="0"/>
              <a:t>1</a:t>
            </a:r>
            <a:r>
              <a:rPr lang="pt-BR" sz="2400" dirty="0"/>
              <a:t> = 5.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x = 1 e y = 0 ⇒ d = 2</a:t>
            </a:r>
            <a:r>
              <a:rPr lang="pt-BR" sz="2400" baseline="30000" dirty="0"/>
              <a:t>1</a:t>
            </a:r>
            <a:r>
              <a:rPr lang="pt-BR" sz="2400" dirty="0"/>
              <a:t> · 5</a:t>
            </a:r>
            <a:r>
              <a:rPr lang="pt-BR" sz="2400" baseline="30000" dirty="0"/>
              <a:t>0</a:t>
            </a:r>
            <a:r>
              <a:rPr lang="pt-BR" sz="2400" dirty="0"/>
              <a:t> = 2.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x = 1 e y = 1 ⇒ d = 2</a:t>
            </a:r>
            <a:r>
              <a:rPr lang="pt-BR" sz="2400" baseline="30000" dirty="0"/>
              <a:t>1</a:t>
            </a:r>
            <a:r>
              <a:rPr lang="pt-BR" sz="2400" dirty="0"/>
              <a:t> · 5</a:t>
            </a:r>
            <a:r>
              <a:rPr lang="pt-BR" sz="2400" baseline="30000" dirty="0"/>
              <a:t>1</a:t>
            </a:r>
            <a:r>
              <a:rPr lang="pt-BR" sz="2400" dirty="0"/>
              <a:t> = 10.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x = 2 e y = 0 ⇒ d = 2</a:t>
            </a:r>
            <a:r>
              <a:rPr lang="pt-BR" sz="2400" baseline="30000" dirty="0"/>
              <a:t>2</a:t>
            </a:r>
            <a:r>
              <a:rPr lang="pt-BR" sz="2400" dirty="0"/>
              <a:t> · 5</a:t>
            </a:r>
            <a:r>
              <a:rPr lang="pt-BR" sz="2400" baseline="30000" dirty="0"/>
              <a:t>0</a:t>
            </a:r>
            <a:r>
              <a:rPr lang="pt-BR" sz="2400" dirty="0"/>
              <a:t> = 4.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x = 2 e y = 1 ⇒ d = 2</a:t>
            </a:r>
            <a:r>
              <a:rPr lang="pt-BR" sz="2400" baseline="30000" dirty="0"/>
              <a:t>2</a:t>
            </a:r>
            <a:r>
              <a:rPr lang="pt-BR" sz="2400" dirty="0"/>
              <a:t> · 5</a:t>
            </a:r>
            <a:r>
              <a:rPr lang="pt-BR" sz="2400" baseline="30000" dirty="0"/>
              <a:t>1</a:t>
            </a:r>
            <a:r>
              <a:rPr lang="pt-BR" sz="2400" dirty="0"/>
              <a:t> = 20. </a:t>
            </a:r>
            <a:endParaRPr lang="pt-BR" sz="2200" dirty="0"/>
          </a:p>
        </p:txBody>
      </p:sp>
    </p:spTree>
    <p:extLst>
      <p:ext uri="{BB962C8B-B14F-4D97-AF65-F5344CB8AC3E}">
        <p14:creationId xmlns:p14="http://schemas.microsoft.com/office/powerpoint/2010/main" val="40156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893647"/>
          </a:xfrm>
          <a:prstGeom prst="rect">
            <a:avLst/>
          </a:prstGeom>
          <a:noFill/>
        </p:spPr>
        <p:txBody>
          <a:bodyPr wrap="square" rtlCol="0">
            <a:spAutoFit/>
          </a:bodyPr>
          <a:lstStyle/>
          <a:p>
            <a:pPr algn="just"/>
            <a:r>
              <a:rPr lang="pt-BR" sz="2400" dirty="0"/>
              <a:t>	</a:t>
            </a:r>
            <a:r>
              <a:rPr lang="pt-BR" sz="2400" dirty="0">
                <a:solidFill>
                  <a:srgbClr val="FF0000"/>
                </a:solidFill>
              </a:rPr>
              <a:t>Exemplo 5. </a:t>
            </a:r>
            <a:r>
              <a:rPr lang="pt-BR" sz="2400" dirty="0"/>
              <a:t>Se a = 2</a:t>
            </a:r>
            <a:r>
              <a:rPr lang="pt-BR" sz="2400" baseline="30000" dirty="0"/>
              <a:t>4</a:t>
            </a:r>
            <a:r>
              <a:rPr lang="pt-BR" sz="2400" dirty="0"/>
              <a:t> · 3</a:t>
            </a:r>
            <a:r>
              <a:rPr lang="pt-BR" sz="2400" baseline="30000" dirty="0"/>
              <a:t>2</a:t>
            </a:r>
            <a:r>
              <a:rPr lang="pt-BR" sz="2400" dirty="0"/>
              <a:t> · 11 e b = 2 · 3</a:t>
            </a:r>
            <a:r>
              <a:rPr lang="pt-BR" sz="2400" baseline="30000" dirty="0"/>
              <a:t>5</a:t>
            </a:r>
            <a:r>
              <a:rPr lang="pt-BR" sz="2400" dirty="0"/>
              <a:t> · 7</a:t>
            </a:r>
            <a:r>
              <a:rPr lang="pt-BR" sz="2400" baseline="30000" dirty="0"/>
              <a:t>3</a:t>
            </a:r>
            <a:r>
              <a:rPr lang="pt-BR" sz="2400" dirty="0"/>
              <a:t> , calcule m.d.c. (a, b).</a:t>
            </a:r>
          </a:p>
          <a:p>
            <a:pPr algn="just"/>
            <a:endParaRPr lang="pt-BR" sz="2400" dirty="0"/>
          </a:p>
          <a:p>
            <a:pPr algn="just"/>
            <a:r>
              <a:rPr lang="pt-BR" sz="2400" dirty="0"/>
              <a:t>	Se o objetivo é apenas determinar o m.d.c., podemos simplificar o que foi feito no exercício anterior.</a:t>
            </a:r>
          </a:p>
          <a:p>
            <a:pPr algn="just"/>
            <a:r>
              <a:rPr lang="pt-BR" sz="2400" dirty="0"/>
              <a:t>	Fazendo a interseção, se d é um divisor comum de a e de b, concluímos que os únicos fatores primos de d são 2 e 3 e, portanto, d tem a forma d = 2</a:t>
            </a:r>
            <a:r>
              <a:rPr lang="pt-BR" sz="2400" baseline="30000" dirty="0"/>
              <a:t>x</a:t>
            </a:r>
            <a:r>
              <a:rPr lang="pt-BR" sz="2400" dirty="0"/>
              <a:t> ·3</a:t>
            </a:r>
            <a:r>
              <a:rPr lang="pt-BR" sz="2400" baseline="30000" dirty="0"/>
              <a:t>y</a:t>
            </a:r>
            <a:r>
              <a:rPr lang="pt-BR" sz="2400" dirty="0"/>
              <a:t> .</a:t>
            </a:r>
          </a:p>
          <a:p>
            <a:pPr algn="just"/>
            <a:r>
              <a:rPr lang="pt-BR" sz="2400" dirty="0"/>
              <a:t>	Como queremos o maior divisor comum, precisamos considerar os maiores valores permitidos para x e y. </a:t>
            </a:r>
          </a:p>
          <a:p>
            <a:pPr algn="just"/>
            <a:r>
              <a:rPr lang="pt-BR" sz="2400" dirty="0"/>
              <a:t>	Tomando então x = 1 e y = 2, concluímos que m.d.c. (a, b) = 2</a:t>
            </a:r>
            <a:r>
              <a:rPr lang="pt-BR" sz="2400" baseline="30000" dirty="0"/>
              <a:t>1</a:t>
            </a:r>
            <a:r>
              <a:rPr lang="pt-BR" sz="2400" dirty="0"/>
              <a:t> · 3</a:t>
            </a:r>
            <a:r>
              <a:rPr lang="pt-BR" sz="2400" baseline="30000" dirty="0"/>
              <a:t>2</a:t>
            </a:r>
            <a:r>
              <a:rPr lang="pt-BR" sz="2400" dirty="0"/>
              <a:t> . Ou seja, m.d.c.(a, b) é a parte comum (interseção) das fatorações de a e b.</a:t>
            </a:r>
          </a:p>
          <a:p>
            <a:pPr algn="just"/>
            <a:endParaRPr lang="pt-BR" sz="2400" dirty="0"/>
          </a:p>
          <a:p>
            <a:pPr algn="just"/>
            <a:r>
              <a:rPr lang="pt-BR" sz="2400" dirty="0"/>
              <a:t>	 </a:t>
            </a:r>
            <a:r>
              <a:rPr lang="pt-BR" sz="2400" dirty="0">
                <a:solidFill>
                  <a:srgbClr val="FF0000"/>
                </a:solidFill>
              </a:rPr>
              <a:t>m.d.c. (a, b) = 18 </a:t>
            </a:r>
          </a:p>
          <a:p>
            <a:pPr algn="just"/>
            <a:endParaRPr lang="pt-BR" sz="2400" dirty="0"/>
          </a:p>
        </p:txBody>
      </p:sp>
    </p:spTree>
    <p:extLst>
      <p:ext uri="{BB962C8B-B14F-4D97-AF65-F5344CB8AC3E}">
        <p14:creationId xmlns:p14="http://schemas.microsoft.com/office/powerpoint/2010/main" val="90182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524315"/>
          </a:xfrm>
          <a:prstGeom prst="rect">
            <a:avLst/>
          </a:prstGeom>
          <a:noFill/>
        </p:spPr>
        <p:txBody>
          <a:bodyPr wrap="square" rtlCol="0">
            <a:spAutoFit/>
          </a:bodyPr>
          <a:lstStyle/>
          <a:p>
            <a:pPr algn="just"/>
            <a:r>
              <a:rPr lang="pt-BR" sz="2400" dirty="0"/>
              <a:t>	</a:t>
            </a:r>
            <a:r>
              <a:rPr lang="pt-BR" sz="2400" dirty="0">
                <a:solidFill>
                  <a:srgbClr val="FF0000"/>
                </a:solidFill>
              </a:rPr>
              <a:t>Exercício 1. </a:t>
            </a:r>
            <a:r>
              <a:rPr lang="pt-BR" sz="2400" dirty="0"/>
              <a:t>Em cada caso, calcule m.d.c.(a, b).</a:t>
            </a:r>
          </a:p>
          <a:p>
            <a:pPr marL="457200" indent="-457200" algn="just">
              <a:buAutoNum type="alphaLcParenBoth"/>
            </a:pPr>
            <a:endParaRPr lang="pt-BR" sz="2400" dirty="0"/>
          </a:p>
          <a:p>
            <a:pPr marL="457200" indent="-457200" algn="just">
              <a:buAutoNum type="alphaLcParenBoth"/>
            </a:pPr>
            <a:r>
              <a:rPr lang="pt-BR" sz="2400" dirty="0"/>
              <a:t>a = 3 · 5</a:t>
            </a:r>
            <a:r>
              <a:rPr lang="pt-BR" sz="2400" baseline="30000" dirty="0"/>
              <a:t>6</a:t>
            </a:r>
            <a:r>
              <a:rPr lang="pt-BR" sz="2400" dirty="0"/>
              <a:t> · 11</a:t>
            </a:r>
            <a:r>
              <a:rPr lang="pt-BR" sz="2400" baseline="30000" dirty="0"/>
              <a:t>2</a:t>
            </a:r>
            <a:r>
              <a:rPr lang="pt-BR" sz="2400" dirty="0"/>
              <a:t> , b = 2</a:t>
            </a:r>
            <a:r>
              <a:rPr lang="pt-BR" sz="2400" baseline="30000" dirty="0"/>
              <a:t>4</a:t>
            </a:r>
            <a:r>
              <a:rPr lang="pt-BR" sz="2400" dirty="0"/>
              <a:t> · 3 · 5</a:t>
            </a:r>
            <a:r>
              <a:rPr lang="pt-BR" sz="2400" baseline="30000" dirty="0"/>
              <a:t>2</a:t>
            </a:r>
            <a:r>
              <a:rPr lang="pt-BR" sz="2400" dirty="0"/>
              <a:t> · 7</a:t>
            </a:r>
            <a:r>
              <a:rPr lang="pt-BR" sz="2400" baseline="30000" dirty="0"/>
              <a:t>4</a:t>
            </a:r>
            <a:r>
              <a:rPr lang="pt-BR" sz="2400" dirty="0"/>
              <a:t> .</a:t>
            </a:r>
          </a:p>
          <a:p>
            <a:pPr algn="just"/>
            <a:endParaRPr lang="pt-BR" sz="2400" dirty="0"/>
          </a:p>
          <a:p>
            <a:pPr algn="just"/>
            <a:r>
              <a:rPr lang="pt-BR" sz="2400" dirty="0"/>
              <a:t> </a:t>
            </a:r>
          </a:p>
          <a:p>
            <a:pPr algn="just"/>
            <a:r>
              <a:rPr lang="pt-BR" sz="2400" dirty="0"/>
              <a:t>(b) a = 2</a:t>
            </a:r>
            <a:r>
              <a:rPr lang="pt-BR" sz="2400" baseline="30000" dirty="0"/>
              <a:t>3</a:t>
            </a:r>
            <a:r>
              <a:rPr lang="pt-BR" sz="2400" dirty="0"/>
              <a:t> · 7</a:t>
            </a:r>
            <a:r>
              <a:rPr lang="pt-BR" sz="2400" baseline="30000" dirty="0"/>
              <a:t>2</a:t>
            </a:r>
            <a:r>
              <a:rPr lang="pt-BR" sz="2400" dirty="0"/>
              <a:t> · 13</a:t>
            </a:r>
            <a:r>
              <a:rPr lang="pt-BR" sz="2400" baseline="30000" dirty="0"/>
              <a:t>5</a:t>
            </a:r>
            <a:r>
              <a:rPr lang="pt-BR" sz="2400" dirty="0"/>
              <a:t> , b = 2</a:t>
            </a:r>
            <a:r>
              <a:rPr lang="pt-BR" sz="2400" baseline="30000" dirty="0"/>
              <a:t>4</a:t>
            </a:r>
            <a:r>
              <a:rPr lang="pt-BR" sz="2400" dirty="0"/>
              <a:t> · 3</a:t>
            </a:r>
            <a:r>
              <a:rPr lang="pt-BR" sz="2400" baseline="30000" dirty="0"/>
              <a:t>2</a:t>
            </a:r>
            <a:r>
              <a:rPr lang="pt-BR" sz="2400" dirty="0"/>
              <a:t> · 11</a:t>
            </a:r>
            <a:r>
              <a:rPr lang="pt-BR" sz="2400" baseline="30000" dirty="0"/>
              <a:t>6</a:t>
            </a:r>
            <a:r>
              <a:rPr lang="pt-BR" sz="2400" dirty="0"/>
              <a:t> · 13. </a:t>
            </a:r>
          </a:p>
          <a:p>
            <a:pPr marL="457200" indent="-457200" algn="just">
              <a:buAutoNum type="alphaLcParenBoth"/>
            </a:pPr>
            <a:endParaRPr lang="pt-BR" sz="2400" dirty="0"/>
          </a:p>
          <a:p>
            <a:pPr marL="457200" indent="-457200" algn="just">
              <a:buAutoNum type="alphaLcParenBoth"/>
            </a:pPr>
            <a:endParaRPr lang="pt-BR" sz="2400" dirty="0"/>
          </a:p>
          <a:p>
            <a:pPr algn="just"/>
            <a:r>
              <a:rPr lang="pt-BR" sz="2400" dirty="0"/>
              <a:t>(c) a = 3 · 5</a:t>
            </a:r>
            <a:r>
              <a:rPr lang="pt-BR" sz="2400" baseline="30000" dirty="0"/>
              <a:t>2</a:t>
            </a:r>
            <a:r>
              <a:rPr lang="pt-BR" sz="2400" dirty="0"/>
              <a:t> · 7</a:t>
            </a:r>
            <a:r>
              <a:rPr lang="pt-BR" sz="2400" baseline="30000" dirty="0"/>
              <a:t>3</a:t>
            </a:r>
            <a:r>
              <a:rPr lang="pt-BR" sz="2400" dirty="0"/>
              <a:t> , b = 2</a:t>
            </a:r>
            <a:r>
              <a:rPr lang="pt-BR" sz="2400" baseline="30000" dirty="0"/>
              <a:t>5</a:t>
            </a:r>
            <a:r>
              <a:rPr lang="pt-BR" sz="2400" dirty="0"/>
              <a:t> · 7 · 13. </a:t>
            </a:r>
          </a:p>
          <a:p>
            <a:pPr marL="457200" indent="-457200" algn="just">
              <a:buAutoNum type="alphaLcParenBoth"/>
            </a:pPr>
            <a:endParaRPr lang="pt-BR" sz="2400" dirty="0"/>
          </a:p>
          <a:p>
            <a:pPr marL="457200" indent="-457200" algn="just">
              <a:buAutoNum type="alphaLcParenBoth"/>
            </a:pPr>
            <a:endParaRPr lang="pt-BR" sz="2400" dirty="0"/>
          </a:p>
          <a:p>
            <a:pPr algn="just"/>
            <a:r>
              <a:rPr lang="pt-BR" sz="2400" dirty="0"/>
              <a:t>(d) a = 2</a:t>
            </a:r>
            <a:r>
              <a:rPr lang="pt-BR" sz="2400" baseline="30000" dirty="0"/>
              <a:t>3</a:t>
            </a:r>
            <a:r>
              <a:rPr lang="pt-BR" sz="2400" dirty="0"/>
              <a:t> · 7</a:t>
            </a:r>
            <a:r>
              <a:rPr lang="pt-BR" sz="2400" baseline="30000" dirty="0"/>
              <a:t>2</a:t>
            </a:r>
            <a:r>
              <a:rPr lang="pt-BR" sz="2400" dirty="0"/>
              <a:t> · 11</a:t>
            </a:r>
            <a:r>
              <a:rPr lang="pt-BR" sz="2400" baseline="30000" dirty="0"/>
              <a:t>5</a:t>
            </a:r>
            <a:r>
              <a:rPr lang="pt-BR" sz="2400" dirty="0"/>
              <a:t> , b = 3</a:t>
            </a:r>
            <a:r>
              <a:rPr lang="pt-BR" sz="2400" baseline="30000" dirty="0"/>
              <a:t>6</a:t>
            </a:r>
            <a:r>
              <a:rPr lang="pt-BR" sz="2400" dirty="0"/>
              <a:t> · 5</a:t>
            </a:r>
            <a:r>
              <a:rPr lang="pt-BR" sz="2400" baseline="30000" dirty="0"/>
              <a:t>2</a:t>
            </a:r>
            <a:r>
              <a:rPr lang="pt-BR" sz="2400" dirty="0"/>
              <a:t> · 13</a:t>
            </a:r>
            <a:r>
              <a:rPr lang="pt-BR" sz="2400" baseline="30000" dirty="0"/>
              <a:t>4</a:t>
            </a:r>
            <a:r>
              <a:rPr lang="pt-BR" sz="2400" dirty="0"/>
              <a:t>  </a:t>
            </a:r>
          </a:p>
        </p:txBody>
      </p:sp>
    </p:spTree>
    <p:extLst>
      <p:ext uri="{BB962C8B-B14F-4D97-AF65-F5344CB8AC3E}">
        <p14:creationId xmlns:p14="http://schemas.microsoft.com/office/powerpoint/2010/main" val="140355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a:bodyPr>
          <a:lstStyle/>
          <a:p>
            <a:pPr algn="ctr"/>
            <a:r>
              <a:rPr lang="pt-BR" dirty="0"/>
              <a:t>Definição</a:t>
            </a:r>
          </a:p>
        </p:txBody>
      </p:sp>
      <p:sp>
        <p:nvSpPr>
          <p:cNvPr id="4" name="CaixaDeTexto 3"/>
          <p:cNvSpPr txBox="1"/>
          <p:nvPr/>
        </p:nvSpPr>
        <p:spPr>
          <a:xfrm>
            <a:off x="463155" y="1702906"/>
            <a:ext cx="10842174" cy="2677656"/>
          </a:xfrm>
          <a:prstGeom prst="rect">
            <a:avLst/>
          </a:prstGeom>
          <a:noFill/>
        </p:spPr>
        <p:txBody>
          <a:bodyPr wrap="square" rtlCol="0">
            <a:spAutoFit/>
          </a:bodyPr>
          <a:lstStyle/>
          <a:p>
            <a:pPr algn="just"/>
            <a:r>
              <a:rPr lang="pt-BR" sz="2400" dirty="0"/>
              <a:t>	Dois números naturais a e b são relativamente primos, ou </a:t>
            </a:r>
            <a:r>
              <a:rPr lang="pt-BR" sz="2400" dirty="0">
                <a:solidFill>
                  <a:srgbClr val="FF0000"/>
                </a:solidFill>
              </a:rPr>
              <a:t>primos entre si</a:t>
            </a:r>
            <a:r>
              <a:rPr lang="pt-BR" sz="2400" dirty="0"/>
              <a:t>, se não existir um número primo que divide simultaneamente a e b. De modo equivalente, isto significa que m.d.c.(a, b) = 1. </a:t>
            </a:r>
          </a:p>
          <a:p>
            <a:pPr algn="just"/>
            <a:r>
              <a:rPr lang="pt-BR" sz="2400" dirty="0"/>
              <a:t>	</a:t>
            </a:r>
          </a:p>
          <a:p>
            <a:pPr algn="just"/>
            <a:r>
              <a:rPr lang="pt-BR" sz="2400" dirty="0"/>
              <a:t>	Por exemplo, 28 = 2</a:t>
            </a:r>
            <a:r>
              <a:rPr lang="pt-BR" sz="2400" baseline="30000" dirty="0"/>
              <a:t>2</a:t>
            </a:r>
            <a:r>
              <a:rPr lang="pt-BR" sz="2400" dirty="0"/>
              <a:t> · 7 e 45 = 3</a:t>
            </a:r>
            <a:r>
              <a:rPr lang="pt-BR" sz="2400" baseline="30000" dirty="0"/>
              <a:t>2</a:t>
            </a:r>
            <a:r>
              <a:rPr lang="pt-BR" sz="2400" dirty="0"/>
              <a:t> · 5 são relativamente primos, ou primos entre si, pois não existe um fator primo em comum entre a e b. De modo equivalente isto também poderia ser concluído do fato de m.d.c.(28, 45) = 1.</a:t>
            </a:r>
            <a:endParaRPr lang="pt-BR" sz="2200" dirty="0">
              <a:solidFill>
                <a:srgbClr val="FF0000"/>
              </a:solidFill>
            </a:endParaRPr>
          </a:p>
        </p:txBody>
      </p:sp>
    </p:spTree>
    <p:extLst>
      <p:ext uri="{BB962C8B-B14F-4D97-AF65-F5344CB8AC3E}">
        <p14:creationId xmlns:p14="http://schemas.microsoft.com/office/powerpoint/2010/main" val="642138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524315"/>
          </a:xfrm>
          <a:prstGeom prst="rect">
            <a:avLst/>
          </a:prstGeom>
          <a:noFill/>
        </p:spPr>
        <p:txBody>
          <a:bodyPr wrap="square" rtlCol="0">
            <a:spAutoFit/>
          </a:bodyPr>
          <a:lstStyle/>
          <a:p>
            <a:pPr algn="just"/>
            <a:r>
              <a:rPr lang="pt-BR" sz="2400" dirty="0"/>
              <a:t>	</a:t>
            </a:r>
            <a:r>
              <a:rPr lang="pt-BR" sz="2400" dirty="0">
                <a:solidFill>
                  <a:srgbClr val="FF0000"/>
                </a:solidFill>
              </a:rPr>
              <a:t>Exemplo 6. </a:t>
            </a:r>
            <a:r>
              <a:rPr lang="pt-BR" sz="2400" dirty="0"/>
              <a:t>Se a = 2</a:t>
            </a:r>
            <a:r>
              <a:rPr lang="pt-BR" sz="2400" baseline="30000" dirty="0"/>
              <a:t>3</a:t>
            </a:r>
            <a:r>
              <a:rPr lang="pt-BR" sz="2400" dirty="0"/>
              <a:t>·5·7</a:t>
            </a:r>
            <a:r>
              <a:rPr lang="pt-BR" sz="2400" baseline="30000" dirty="0"/>
              <a:t>2</a:t>
            </a:r>
            <a:r>
              <a:rPr lang="pt-BR" sz="2400" dirty="0"/>
              <a:t> identifique quais dos seguintes números são múltiplos de a.</a:t>
            </a:r>
          </a:p>
          <a:p>
            <a:pPr algn="just"/>
            <a:endParaRPr lang="pt-BR" sz="2400" dirty="0"/>
          </a:p>
          <a:p>
            <a:pPr marL="457200" indent="-457200" algn="just">
              <a:buAutoNum type="alphaLcParenBoth"/>
            </a:pPr>
            <a:r>
              <a:rPr lang="pt-BR" sz="2400" dirty="0"/>
              <a:t>2</a:t>
            </a:r>
            <a:r>
              <a:rPr lang="pt-BR" sz="2400" baseline="30000" dirty="0"/>
              <a:t>4</a:t>
            </a:r>
            <a:r>
              <a:rPr lang="pt-BR" sz="2400" dirty="0"/>
              <a:t> · 5</a:t>
            </a:r>
            <a:r>
              <a:rPr lang="pt-BR" sz="2400" baseline="30000" dirty="0"/>
              <a:t>2</a:t>
            </a:r>
            <a:r>
              <a:rPr lang="pt-BR" sz="2400" dirty="0"/>
              <a:t> · 7</a:t>
            </a:r>
            <a:r>
              <a:rPr lang="pt-BR" sz="2400" baseline="30000" dirty="0"/>
              <a:t>3</a:t>
            </a:r>
            <a:r>
              <a:rPr lang="pt-BR" sz="2400" dirty="0"/>
              <a:t> </a:t>
            </a:r>
          </a:p>
          <a:p>
            <a:pPr marL="457200" indent="-457200" algn="just">
              <a:buAutoNum type="alphaLcParenBoth"/>
            </a:pPr>
            <a:endParaRPr lang="pt-BR" sz="2400" dirty="0"/>
          </a:p>
          <a:p>
            <a:pPr algn="just"/>
            <a:r>
              <a:rPr lang="pt-BR" sz="2400" dirty="0"/>
              <a:t>(b) 2 · 5 · 7</a:t>
            </a:r>
            <a:r>
              <a:rPr lang="pt-BR" sz="2400" baseline="30000" dirty="0"/>
              <a:t>4</a:t>
            </a:r>
            <a:r>
              <a:rPr lang="pt-BR" sz="2400" dirty="0"/>
              <a:t> · 13</a:t>
            </a:r>
            <a:r>
              <a:rPr lang="pt-BR" sz="2400" baseline="30000" dirty="0"/>
              <a:t>2</a:t>
            </a:r>
            <a:r>
              <a:rPr lang="pt-BR" sz="2400" dirty="0"/>
              <a:t> </a:t>
            </a:r>
          </a:p>
          <a:p>
            <a:pPr algn="just"/>
            <a:endParaRPr lang="pt-BR" sz="2400" dirty="0"/>
          </a:p>
          <a:p>
            <a:pPr algn="just"/>
            <a:r>
              <a:rPr lang="pt-BR" sz="2400" dirty="0"/>
              <a:t>(c) 2</a:t>
            </a:r>
            <a:r>
              <a:rPr lang="pt-BR" sz="2400" baseline="30000" dirty="0"/>
              <a:t>5</a:t>
            </a:r>
            <a:r>
              <a:rPr lang="pt-BR" sz="2400" dirty="0"/>
              <a:t> · 5</a:t>
            </a:r>
            <a:r>
              <a:rPr lang="pt-BR" sz="2400" baseline="30000" dirty="0"/>
              <a:t>2</a:t>
            </a:r>
            <a:r>
              <a:rPr lang="pt-BR" sz="2400" dirty="0"/>
              <a:t> · 7 </a:t>
            </a:r>
          </a:p>
          <a:p>
            <a:pPr algn="just"/>
            <a:endParaRPr lang="pt-BR" sz="2400" dirty="0"/>
          </a:p>
          <a:p>
            <a:pPr algn="just"/>
            <a:r>
              <a:rPr lang="pt-BR" sz="2400" dirty="0"/>
              <a:t>(d) 2</a:t>
            </a:r>
            <a:r>
              <a:rPr lang="pt-BR" sz="2400" baseline="30000" dirty="0"/>
              <a:t>3</a:t>
            </a:r>
            <a:r>
              <a:rPr lang="pt-BR" sz="2400" dirty="0"/>
              <a:t> · 5 · 7</a:t>
            </a:r>
            <a:r>
              <a:rPr lang="pt-BR" sz="2400" baseline="30000" dirty="0"/>
              <a:t>6</a:t>
            </a:r>
            <a:r>
              <a:rPr lang="pt-BR" sz="2400" dirty="0"/>
              <a:t> · 13 · 19</a:t>
            </a:r>
            <a:r>
              <a:rPr lang="pt-BR" sz="2400" baseline="30000" dirty="0"/>
              <a:t>2</a:t>
            </a:r>
            <a:r>
              <a:rPr lang="pt-BR" sz="2400" dirty="0"/>
              <a:t> </a:t>
            </a:r>
          </a:p>
          <a:p>
            <a:pPr algn="just"/>
            <a:endParaRPr lang="pt-BR" sz="2400" dirty="0"/>
          </a:p>
          <a:p>
            <a:pPr algn="just"/>
            <a:r>
              <a:rPr lang="pt-BR" sz="2400" dirty="0"/>
              <a:t>(e) 2</a:t>
            </a:r>
            <a:r>
              <a:rPr lang="pt-BR" sz="2400" baseline="30000" dirty="0"/>
              <a:t>7</a:t>
            </a:r>
            <a:r>
              <a:rPr lang="pt-BR" sz="2400" dirty="0"/>
              <a:t> · 5</a:t>
            </a:r>
            <a:r>
              <a:rPr lang="pt-BR" sz="2400" baseline="30000" dirty="0"/>
              <a:t>3</a:t>
            </a:r>
            <a:r>
              <a:rPr lang="pt-BR" sz="2400" dirty="0"/>
              <a:t> · 7</a:t>
            </a:r>
            <a:r>
              <a:rPr lang="pt-BR" sz="2400" baseline="30000" dirty="0"/>
              <a:t>4</a:t>
            </a:r>
            <a:r>
              <a:rPr lang="pt-BR" sz="2400" dirty="0"/>
              <a:t> · 60 </a:t>
            </a:r>
          </a:p>
        </p:txBody>
      </p:sp>
    </p:spTree>
    <p:extLst>
      <p:ext uri="{BB962C8B-B14F-4D97-AF65-F5344CB8AC3E}">
        <p14:creationId xmlns:p14="http://schemas.microsoft.com/office/powerpoint/2010/main" val="1343261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1093309"/>
            <a:ext cx="10842174" cy="3785652"/>
          </a:xfrm>
          <a:prstGeom prst="rect">
            <a:avLst/>
          </a:prstGeom>
          <a:noFill/>
        </p:spPr>
        <p:txBody>
          <a:bodyPr wrap="square" rtlCol="0">
            <a:spAutoFit/>
          </a:bodyPr>
          <a:lstStyle/>
          <a:p>
            <a:pPr marL="342900" indent="-342900" algn="just">
              <a:buFont typeface="Wingdings" panose="05000000000000000000" pitchFamily="2" charset="2"/>
              <a:buChar char="Ø"/>
            </a:pPr>
            <a:r>
              <a:rPr lang="pt-BR" sz="2400" dirty="0"/>
              <a:t>Se m é um múltiplo de a, então existe um número n tal que m = n · a = n · 2</a:t>
            </a:r>
            <a:r>
              <a:rPr lang="pt-BR" sz="2400" baseline="30000" dirty="0"/>
              <a:t>3</a:t>
            </a:r>
            <a:r>
              <a:rPr lang="pt-BR" sz="2400" dirty="0"/>
              <a:t> · 5 · 7</a:t>
            </a:r>
            <a:r>
              <a:rPr lang="pt-BR" sz="2400" baseline="30000" dirty="0"/>
              <a:t>2</a:t>
            </a:r>
            <a:r>
              <a:rPr lang="pt-BR" sz="2400" dirty="0"/>
              <a:t> . </a:t>
            </a:r>
          </a:p>
          <a:p>
            <a:pPr algn="just"/>
            <a:endParaRPr lang="pt-BR" sz="2400" dirty="0"/>
          </a:p>
          <a:p>
            <a:pPr marL="342900" indent="-342900" algn="just">
              <a:buFont typeface="Wingdings" panose="05000000000000000000" pitchFamily="2" charset="2"/>
              <a:buChar char="Ø"/>
            </a:pPr>
            <a:r>
              <a:rPr lang="pt-BR" sz="2400" dirty="0"/>
              <a:t>Isto implica que na fatoração de m devem aparecer pelo menos os elementos 2</a:t>
            </a:r>
            <a:r>
              <a:rPr lang="pt-BR" sz="2400" baseline="30000" dirty="0"/>
              <a:t>3</a:t>
            </a:r>
            <a:r>
              <a:rPr lang="pt-BR" sz="2400" dirty="0"/>
              <a:t> , 5 e 7</a:t>
            </a:r>
            <a:r>
              <a:rPr lang="pt-BR" sz="2400" baseline="30000" dirty="0"/>
              <a:t>2.</a:t>
            </a:r>
            <a:r>
              <a:rPr lang="pt-BR" sz="2400" dirty="0"/>
              <a:t>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Portanto, que m deve ter a forma m = 2</a:t>
            </a:r>
            <a:r>
              <a:rPr lang="pt-BR" sz="2400" baseline="30000" dirty="0"/>
              <a:t>x</a:t>
            </a:r>
            <a:r>
              <a:rPr lang="pt-BR" sz="2400" dirty="0"/>
              <a:t> · 5</a:t>
            </a:r>
            <a:r>
              <a:rPr lang="pt-BR" sz="2400" baseline="30000" dirty="0"/>
              <a:t>y</a:t>
            </a:r>
            <a:r>
              <a:rPr lang="pt-BR" sz="2400" dirty="0"/>
              <a:t> · 7</a:t>
            </a:r>
            <a:r>
              <a:rPr lang="pt-BR" sz="2400" baseline="30000" dirty="0"/>
              <a:t>z</a:t>
            </a:r>
            <a:r>
              <a:rPr lang="pt-BR" sz="2400" dirty="0"/>
              <a:t> · n, em que x ≥ 3, y ≥ 1, z ≥ 2 e n é qualquer número natural. </a:t>
            </a:r>
          </a:p>
          <a:p>
            <a:pPr algn="just"/>
            <a:endParaRPr lang="pt-BR" sz="2400" dirty="0"/>
          </a:p>
          <a:p>
            <a:pPr marL="342900" indent="-342900" algn="just">
              <a:buFont typeface="Wingdings" panose="05000000000000000000" pitchFamily="2" charset="2"/>
              <a:buChar char="Ø"/>
            </a:pPr>
            <a:r>
              <a:rPr lang="pt-BR" sz="2400" dirty="0"/>
              <a:t>Daí segue que, entre os números dados, somente em </a:t>
            </a:r>
            <a:r>
              <a:rPr lang="pt-BR" sz="2400" dirty="0">
                <a:solidFill>
                  <a:srgbClr val="FF0000"/>
                </a:solidFill>
              </a:rPr>
              <a:t>(a), (d) e (e) </a:t>
            </a:r>
            <a:r>
              <a:rPr lang="pt-BR" sz="2400" dirty="0"/>
              <a:t>encontramos múltiplos de a.</a:t>
            </a:r>
          </a:p>
        </p:txBody>
      </p:sp>
    </p:spTree>
    <p:extLst>
      <p:ext uri="{BB962C8B-B14F-4D97-AF65-F5344CB8AC3E}">
        <p14:creationId xmlns:p14="http://schemas.microsoft.com/office/powerpoint/2010/main" val="335819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8864" y="276969"/>
            <a:ext cx="10396882" cy="1151965"/>
          </a:xfrm>
        </p:spPr>
        <p:txBody>
          <a:bodyPr>
            <a:normAutofit fontScale="90000"/>
          </a:bodyPr>
          <a:lstStyle/>
          <a:p>
            <a:pPr algn="ctr"/>
            <a:r>
              <a:rPr lang="pt-BR" dirty="0"/>
              <a:t>MDC </a:t>
            </a:r>
            <a:br>
              <a:rPr lang="pt-BR" dirty="0"/>
            </a:br>
            <a:r>
              <a:rPr lang="pt-BR" dirty="0"/>
              <a:t>(máximo divisor comum)</a:t>
            </a:r>
          </a:p>
        </p:txBody>
      </p:sp>
      <p:sp>
        <p:nvSpPr>
          <p:cNvPr id="4" name="CaixaDeTexto 3"/>
          <p:cNvSpPr txBox="1"/>
          <p:nvPr/>
        </p:nvSpPr>
        <p:spPr>
          <a:xfrm>
            <a:off x="457197" y="2405273"/>
            <a:ext cx="10842174" cy="1200329"/>
          </a:xfrm>
          <a:prstGeom prst="rect">
            <a:avLst/>
          </a:prstGeom>
          <a:noFill/>
        </p:spPr>
        <p:txBody>
          <a:bodyPr wrap="square" rtlCol="0">
            <a:spAutoFit/>
          </a:bodyPr>
          <a:lstStyle/>
          <a:p>
            <a:pPr algn="just"/>
            <a:r>
              <a:rPr lang="pt-BR" sz="2400" dirty="0"/>
              <a:t>	Antes de apresentar a definição formal de Máximo Divisor Comum e também antes de apresentar estratégias para o cálculo do m.d.c., veremos como esse conceito aparece naturalmente na solução de problemas contextualizados. </a:t>
            </a:r>
            <a:endParaRPr lang="pt-BR" sz="22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524315"/>
          </a:xfrm>
          <a:prstGeom prst="rect">
            <a:avLst/>
          </a:prstGeom>
          <a:noFill/>
        </p:spPr>
        <p:txBody>
          <a:bodyPr wrap="square" rtlCol="0">
            <a:spAutoFit/>
          </a:bodyPr>
          <a:lstStyle/>
          <a:p>
            <a:pPr algn="just"/>
            <a:r>
              <a:rPr lang="pt-BR" sz="2400" dirty="0"/>
              <a:t>	</a:t>
            </a:r>
            <a:r>
              <a:rPr lang="pt-BR" sz="2400" dirty="0">
                <a:solidFill>
                  <a:srgbClr val="FF0000"/>
                </a:solidFill>
              </a:rPr>
              <a:t>Exercício 2. </a:t>
            </a:r>
            <a:r>
              <a:rPr lang="pt-BR" sz="2400" dirty="0"/>
              <a:t>: Em cada caso, calcule m.m.c.(a, b). </a:t>
            </a:r>
          </a:p>
          <a:p>
            <a:pPr marL="457200" indent="-457200" algn="just">
              <a:buAutoNum type="alphaLcParenBoth"/>
            </a:pPr>
            <a:endParaRPr lang="pt-BR" sz="2400" dirty="0"/>
          </a:p>
          <a:p>
            <a:pPr marL="457200" indent="-457200" algn="just">
              <a:buAutoNum type="alphaLcParenBoth"/>
            </a:pPr>
            <a:r>
              <a:rPr lang="pt-BR" sz="2400" dirty="0"/>
              <a:t>a = 2 · 5</a:t>
            </a:r>
            <a:r>
              <a:rPr lang="pt-BR" sz="2400" baseline="30000" dirty="0"/>
              <a:t>3</a:t>
            </a:r>
            <a:r>
              <a:rPr lang="pt-BR" sz="2400" dirty="0"/>
              <a:t> , b = 2</a:t>
            </a:r>
            <a:r>
              <a:rPr lang="pt-BR" sz="2400" baseline="30000" dirty="0"/>
              <a:t>2</a:t>
            </a:r>
            <a:r>
              <a:rPr lang="pt-BR" sz="2400" dirty="0"/>
              <a:t> · 7</a:t>
            </a:r>
            <a:r>
              <a:rPr lang="pt-BR" sz="2400" baseline="30000" dirty="0"/>
              <a:t>4</a:t>
            </a:r>
            <a:r>
              <a:rPr lang="pt-BR" sz="2400" dirty="0"/>
              <a:t> . </a:t>
            </a:r>
          </a:p>
          <a:p>
            <a:pPr marL="457200" indent="-457200" algn="just">
              <a:buAutoNum type="alphaLcParenBoth"/>
            </a:pPr>
            <a:endParaRPr lang="pt-BR" sz="2400" dirty="0"/>
          </a:p>
          <a:p>
            <a:pPr marL="457200" indent="-457200" algn="just">
              <a:buAutoNum type="alphaLcParenBoth"/>
            </a:pPr>
            <a:endParaRPr lang="pt-BR" sz="2400" dirty="0"/>
          </a:p>
          <a:p>
            <a:pPr algn="just"/>
            <a:r>
              <a:rPr lang="pt-BR" sz="2400" dirty="0"/>
              <a:t>(b) a = 3</a:t>
            </a:r>
            <a:r>
              <a:rPr lang="pt-BR" sz="2400" baseline="30000" dirty="0"/>
              <a:t>2</a:t>
            </a:r>
            <a:r>
              <a:rPr lang="pt-BR" sz="2400" dirty="0"/>
              <a:t> · 11 , b = 2</a:t>
            </a:r>
            <a:r>
              <a:rPr lang="pt-BR" sz="2400" baseline="30000" dirty="0"/>
              <a:t>3</a:t>
            </a:r>
            <a:r>
              <a:rPr lang="pt-BR" sz="2400" dirty="0"/>
              <a:t> · 3 · 5</a:t>
            </a:r>
            <a:r>
              <a:rPr lang="pt-BR" sz="2400" baseline="30000" dirty="0"/>
              <a:t>4</a:t>
            </a:r>
            <a:r>
              <a:rPr lang="pt-BR" sz="2400" dirty="0"/>
              <a:t> . </a:t>
            </a:r>
          </a:p>
          <a:p>
            <a:pPr algn="just"/>
            <a:endParaRPr lang="pt-BR" sz="2400" dirty="0"/>
          </a:p>
          <a:p>
            <a:pPr algn="just"/>
            <a:endParaRPr lang="pt-BR" sz="2400" dirty="0"/>
          </a:p>
          <a:p>
            <a:pPr algn="just"/>
            <a:r>
              <a:rPr lang="pt-BR" sz="2400" dirty="0"/>
              <a:t>(c) a = 5</a:t>
            </a:r>
            <a:r>
              <a:rPr lang="pt-BR" sz="2400" baseline="30000" dirty="0"/>
              <a:t>2</a:t>
            </a:r>
            <a:r>
              <a:rPr lang="pt-BR" sz="2400" dirty="0"/>
              <a:t> · 7, b = 5</a:t>
            </a:r>
            <a:r>
              <a:rPr lang="pt-BR" sz="2400" baseline="30000" dirty="0"/>
              <a:t>2</a:t>
            </a:r>
            <a:r>
              <a:rPr lang="pt-BR" sz="2400" dirty="0"/>
              <a:t> · 7</a:t>
            </a:r>
            <a:r>
              <a:rPr lang="pt-BR" sz="2400" baseline="30000" dirty="0"/>
              <a:t>3</a:t>
            </a:r>
            <a:r>
              <a:rPr lang="pt-BR" sz="2400" dirty="0"/>
              <a:t> . </a:t>
            </a:r>
          </a:p>
          <a:p>
            <a:pPr algn="just"/>
            <a:endParaRPr lang="pt-BR" sz="2400" dirty="0"/>
          </a:p>
          <a:p>
            <a:pPr algn="just"/>
            <a:endParaRPr lang="pt-BR" sz="2400" dirty="0"/>
          </a:p>
          <a:p>
            <a:pPr algn="just"/>
            <a:r>
              <a:rPr lang="pt-BR" sz="2400" dirty="0"/>
              <a:t>(d) a = 2 · 13, b = 3 · 5. </a:t>
            </a:r>
          </a:p>
        </p:txBody>
      </p:sp>
    </p:spTree>
    <p:extLst>
      <p:ext uri="{BB962C8B-B14F-4D97-AF65-F5344CB8AC3E}">
        <p14:creationId xmlns:p14="http://schemas.microsoft.com/office/powerpoint/2010/main" val="94394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fontScale="90000"/>
          </a:bodyPr>
          <a:lstStyle/>
          <a:p>
            <a:pPr algn="ctr"/>
            <a:r>
              <a:rPr lang="pt-BR" dirty="0"/>
              <a:t>Cálculo do m.d.c. e do m.m.c.: fatorando simultaneamente</a:t>
            </a:r>
          </a:p>
        </p:txBody>
      </p:sp>
      <p:sp>
        <p:nvSpPr>
          <p:cNvPr id="4" name="CaixaDeTexto 3"/>
          <p:cNvSpPr txBox="1"/>
          <p:nvPr/>
        </p:nvSpPr>
        <p:spPr>
          <a:xfrm>
            <a:off x="463155" y="1702906"/>
            <a:ext cx="10842174" cy="1908215"/>
          </a:xfrm>
          <a:prstGeom prst="rect">
            <a:avLst/>
          </a:prstGeom>
          <a:noFill/>
        </p:spPr>
        <p:txBody>
          <a:bodyPr wrap="square" rtlCol="0">
            <a:spAutoFit/>
          </a:bodyPr>
          <a:lstStyle/>
          <a:p>
            <a:pPr algn="just"/>
            <a:r>
              <a:rPr lang="pt-BR" sz="2400" dirty="0"/>
              <a:t>	De modo geral, na escola básica é ensinado o cálculo do m.d.c. e do m.m.c. por meio de uma fatoração simultânea:</a:t>
            </a:r>
          </a:p>
          <a:p>
            <a:pPr algn="just"/>
            <a:endParaRPr lang="pt-BR" sz="2400" dirty="0"/>
          </a:p>
          <a:p>
            <a:pPr algn="just"/>
            <a:r>
              <a:rPr lang="pt-BR" sz="2400" dirty="0">
                <a:solidFill>
                  <a:srgbClr val="FF0000"/>
                </a:solidFill>
              </a:rPr>
              <a:t>	Exemplo 7. </a:t>
            </a:r>
            <a:r>
              <a:rPr lang="pt-BR" sz="2400" dirty="0"/>
              <a:t>Calcule m.d.c.(100, 140)</a:t>
            </a:r>
          </a:p>
          <a:p>
            <a:pPr algn="just"/>
            <a:endParaRPr lang="pt-BR" sz="2200" dirty="0">
              <a:solidFill>
                <a:srgbClr val="FF0000"/>
              </a:solidFill>
            </a:endParaRPr>
          </a:p>
        </p:txBody>
      </p:sp>
      <p:sp>
        <p:nvSpPr>
          <p:cNvPr id="3" name="CaixaDeTexto 2"/>
          <p:cNvSpPr txBox="1"/>
          <p:nvPr/>
        </p:nvSpPr>
        <p:spPr>
          <a:xfrm>
            <a:off x="685801" y="3445565"/>
            <a:ext cx="6748669" cy="1569660"/>
          </a:xfrm>
          <a:prstGeom prst="rect">
            <a:avLst/>
          </a:prstGeom>
          <a:noFill/>
        </p:spPr>
        <p:txBody>
          <a:bodyPr wrap="square" rtlCol="0">
            <a:spAutoFit/>
          </a:bodyPr>
          <a:lstStyle/>
          <a:p>
            <a:pPr algn="just"/>
            <a:r>
              <a:rPr lang="pt-BR" sz="2400" dirty="0"/>
              <a:t>Como o m.d.c. entre 100 e 140 deve, naturalmente, ser um divisor de 100 e 140, podemos ir dividindo estes dois números por todos os números primos que os dividem simultaneamente. </a:t>
            </a:r>
          </a:p>
        </p:txBody>
      </p:sp>
      <p:pic>
        <p:nvPicPr>
          <p:cNvPr id="5" name="Imagem 4"/>
          <p:cNvPicPr>
            <a:picLocks noChangeAspect="1"/>
          </p:cNvPicPr>
          <p:nvPr/>
        </p:nvPicPr>
        <p:blipFill>
          <a:blip r:embed="rId2"/>
          <a:stretch>
            <a:fillRect/>
          </a:stretch>
        </p:blipFill>
        <p:spPr>
          <a:xfrm>
            <a:off x="8420720" y="3132179"/>
            <a:ext cx="2234027" cy="2143763"/>
          </a:xfrm>
          <a:prstGeom prst="rect">
            <a:avLst/>
          </a:prstGeom>
        </p:spPr>
      </p:pic>
    </p:spTree>
    <p:extLst>
      <p:ext uri="{BB962C8B-B14F-4D97-AF65-F5344CB8AC3E}">
        <p14:creationId xmlns:p14="http://schemas.microsoft.com/office/powerpoint/2010/main" val="365267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1938992"/>
          </a:xfrm>
          <a:prstGeom prst="rect">
            <a:avLst/>
          </a:prstGeom>
          <a:noFill/>
        </p:spPr>
        <p:txBody>
          <a:bodyPr wrap="square" rtlCol="0">
            <a:spAutoFit/>
          </a:bodyPr>
          <a:lstStyle/>
          <a:p>
            <a:pPr algn="just"/>
            <a:r>
              <a:rPr lang="pt-BR" sz="2400" dirty="0"/>
              <a:t>	</a:t>
            </a:r>
            <a:r>
              <a:rPr lang="pt-BR" sz="2400" dirty="0">
                <a:solidFill>
                  <a:srgbClr val="FF0000"/>
                </a:solidFill>
              </a:rPr>
              <a:t>Exemplo 8. </a:t>
            </a:r>
            <a:r>
              <a:rPr lang="pt-BR" sz="2400" dirty="0"/>
              <a:t>Calcule m.m.c.(12, 90). </a:t>
            </a:r>
          </a:p>
          <a:p>
            <a:pPr algn="just"/>
            <a:endParaRPr lang="pt-BR" sz="2400" dirty="0"/>
          </a:p>
          <a:p>
            <a:pPr algn="just"/>
            <a:r>
              <a:rPr lang="pt-BR" sz="2400" dirty="0"/>
              <a:t>	Por ser um múltiplo de 12 e de 90, o m.m.c.(12, 90) deve ter todos os fatores primos que aparecem nas fatorações de 12 e de 90. Deste modo, a fatoração do m.m.c.(12, 90) deve conter as fatorações em números primos dos números 12 e 90.</a:t>
            </a:r>
          </a:p>
        </p:txBody>
      </p:sp>
      <p:pic>
        <p:nvPicPr>
          <p:cNvPr id="2" name="Imagem 1"/>
          <p:cNvPicPr>
            <a:picLocks noChangeAspect="1"/>
          </p:cNvPicPr>
          <p:nvPr/>
        </p:nvPicPr>
        <p:blipFill>
          <a:blip r:embed="rId2"/>
          <a:stretch>
            <a:fillRect/>
          </a:stretch>
        </p:blipFill>
        <p:spPr>
          <a:xfrm>
            <a:off x="4739721" y="2462454"/>
            <a:ext cx="1979131" cy="2930142"/>
          </a:xfrm>
          <a:prstGeom prst="rect">
            <a:avLst/>
          </a:prstGeom>
        </p:spPr>
      </p:pic>
    </p:spTree>
    <p:extLst>
      <p:ext uri="{BB962C8B-B14F-4D97-AF65-F5344CB8AC3E}">
        <p14:creationId xmlns:p14="http://schemas.microsoft.com/office/powerpoint/2010/main" val="2312479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61665"/>
          </a:xfrm>
          <a:prstGeom prst="rect">
            <a:avLst/>
          </a:prstGeom>
          <a:noFill/>
        </p:spPr>
        <p:txBody>
          <a:bodyPr wrap="square" rtlCol="0">
            <a:spAutoFit/>
          </a:bodyPr>
          <a:lstStyle/>
          <a:p>
            <a:pPr algn="just"/>
            <a:r>
              <a:rPr lang="pt-BR" sz="2400" dirty="0"/>
              <a:t>	</a:t>
            </a:r>
            <a:r>
              <a:rPr lang="pt-BR" sz="2400" dirty="0">
                <a:solidFill>
                  <a:srgbClr val="FF0000"/>
                </a:solidFill>
              </a:rPr>
              <a:t>Exemplo 9. </a:t>
            </a:r>
            <a:r>
              <a:rPr lang="pt-BR" sz="2400" dirty="0"/>
              <a:t>Calcule o m.d.c. e o m.m.c. de 980 e 1050.</a:t>
            </a:r>
          </a:p>
        </p:txBody>
      </p:sp>
      <p:pic>
        <p:nvPicPr>
          <p:cNvPr id="3" name="Imagem 2"/>
          <p:cNvPicPr>
            <a:picLocks noChangeAspect="1"/>
          </p:cNvPicPr>
          <p:nvPr/>
        </p:nvPicPr>
        <p:blipFill>
          <a:blip r:embed="rId2"/>
          <a:stretch>
            <a:fillRect/>
          </a:stretch>
        </p:blipFill>
        <p:spPr>
          <a:xfrm>
            <a:off x="708577" y="1300370"/>
            <a:ext cx="2432188" cy="3913866"/>
          </a:xfrm>
          <a:prstGeom prst="rect">
            <a:avLst/>
          </a:prstGeom>
        </p:spPr>
      </p:pic>
      <p:sp>
        <p:nvSpPr>
          <p:cNvPr id="5" name="CaixaDeTexto 4"/>
          <p:cNvSpPr txBox="1"/>
          <p:nvPr/>
        </p:nvSpPr>
        <p:spPr>
          <a:xfrm>
            <a:off x="4015409" y="1577009"/>
            <a:ext cx="6904382" cy="1938992"/>
          </a:xfrm>
          <a:prstGeom prst="rect">
            <a:avLst/>
          </a:prstGeom>
          <a:noFill/>
        </p:spPr>
        <p:txBody>
          <a:bodyPr wrap="square" rtlCol="0">
            <a:spAutoFit/>
          </a:bodyPr>
          <a:lstStyle/>
          <a:p>
            <a:pPr marL="342900" indent="-342900" algn="just">
              <a:buFont typeface="Wingdings" panose="05000000000000000000" pitchFamily="2" charset="2"/>
              <a:buChar char="Ø"/>
            </a:pPr>
            <a:r>
              <a:rPr lang="pt-BR" sz="2400" dirty="0"/>
              <a:t>Considerando somente os fatores comuns obtemos m.d.c.(980, 1050) = 2 · 5 · 7 = 70 </a:t>
            </a:r>
          </a:p>
          <a:p>
            <a:pPr algn="just"/>
            <a:endParaRPr lang="pt-BR" sz="2400" dirty="0"/>
          </a:p>
          <a:p>
            <a:pPr marL="342900" indent="-342900" algn="just">
              <a:buFont typeface="Wingdings" panose="05000000000000000000" pitchFamily="2" charset="2"/>
              <a:buChar char="Ø"/>
            </a:pPr>
            <a:r>
              <a:rPr lang="pt-BR" sz="2400" dirty="0"/>
              <a:t>Considerando todos os fatores obtemos m.m.c.(980, 1050) = 2</a:t>
            </a:r>
            <a:r>
              <a:rPr lang="pt-BR" sz="2400" baseline="30000" dirty="0"/>
              <a:t>2</a:t>
            </a:r>
            <a:r>
              <a:rPr lang="pt-BR" sz="2400" dirty="0"/>
              <a:t> · 3 · 5</a:t>
            </a:r>
            <a:r>
              <a:rPr lang="pt-BR" sz="2400" baseline="30000" dirty="0"/>
              <a:t>2</a:t>
            </a:r>
            <a:r>
              <a:rPr lang="pt-BR" sz="2400" dirty="0"/>
              <a:t> · 7</a:t>
            </a:r>
            <a:r>
              <a:rPr lang="pt-BR" sz="2400" baseline="30000" dirty="0"/>
              <a:t>2</a:t>
            </a:r>
            <a:r>
              <a:rPr lang="pt-BR" sz="2400" dirty="0"/>
              <a:t> = 14700. </a:t>
            </a:r>
          </a:p>
        </p:txBody>
      </p:sp>
    </p:spTree>
    <p:extLst>
      <p:ext uri="{BB962C8B-B14F-4D97-AF65-F5344CB8AC3E}">
        <p14:creationId xmlns:p14="http://schemas.microsoft.com/office/powerpoint/2010/main" val="345228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1938992"/>
          </a:xfrm>
          <a:prstGeom prst="rect">
            <a:avLst/>
          </a:prstGeom>
          <a:noFill/>
        </p:spPr>
        <p:txBody>
          <a:bodyPr wrap="square" rtlCol="0">
            <a:spAutoFit/>
          </a:bodyPr>
          <a:lstStyle/>
          <a:p>
            <a:pPr algn="just"/>
            <a:r>
              <a:rPr lang="pt-BR" sz="2400" dirty="0"/>
              <a:t>	</a:t>
            </a:r>
            <a:r>
              <a:rPr lang="pt-BR" sz="2400" dirty="0">
                <a:solidFill>
                  <a:srgbClr val="FF0000"/>
                </a:solidFill>
              </a:rPr>
              <a:t>Exercício 3. </a:t>
            </a:r>
            <a:r>
              <a:rPr lang="pt-BR" sz="2400" dirty="0"/>
              <a:t>: Uma bibliotecária recebe 130 livros de Matemática e 195 livros de Português. Ela quer arrumá-los em estantes, colocando igual quantidade de livros em cada estante, sem misturar livros de Matemática e de Português na mesma estante. Quantos livros ela deve colocar em cada estante para que o número de estantes utilizadas seja o menor possível?</a:t>
            </a:r>
          </a:p>
        </p:txBody>
      </p:sp>
    </p:spTree>
    <p:extLst>
      <p:ext uri="{BB962C8B-B14F-4D97-AF65-F5344CB8AC3E}">
        <p14:creationId xmlns:p14="http://schemas.microsoft.com/office/powerpoint/2010/main" val="369581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2308324"/>
          </a:xfrm>
          <a:prstGeom prst="rect">
            <a:avLst/>
          </a:prstGeom>
          <a:noFill/>
        </p:spPr>
        <p:txBody>
          <a:bodyPr wrap="square" rtlCol="0">
            <a:spAutoFit/>
          </a:bodyPr>
          <a:lstStyle/>
          <a:p>
            <a:pPr algn="just"/>
            <a:r>
              <a:rPr lang="pt-BR" sz="2400" dirty="0"/>
              <a:t>	</a:t>
            </a:r>
            <a:r>
              <a:rPr lang="pt-BR" sz="2400" dirty="0">
                <a:solidFill>
                  <a:srgbClr val="FF0000"/>
                </a:solidFill>
              </a:rPr>
              <a:t>Exercício 4. </a:t>
            </a:r>
            <a:r>
              <a:rPr lang="pt-BR" sz="2400" dirty="0"/>
              <a:t>: No ponto de ônibus perto de sua casa, Quinzinho pode pegar os ônibus de duas linhas para ir à escola. Os ônibus de uma linha passam de 15 em 15 minutos e os da outra de 25 em 25 minutos, sendo que às 7h30m da manha os ônibus das duas linhas passam juntos.</a:t>
            </a:r>
          </a:p>
          <a:p>
            <a:pPr algn="just"/>
            <a:endParaRPr lang="pt-BR" sz="2400" dirty="0"/>
          </a:p>
          <a:p>
            <a:pPr marL="457200" indent="-457200" algn="just">
              <a:buAutoNum type="alphaLcParenBoth"/>
            </a:pPr>
            <a:r>
              <a:rPr lang="pt-BR" sz="2400" dirty="0"/>
              <a:t>A que horas passarão juntos novamente? </a:t>
            </a:r>
          </a:p>
        </p:txBody>
      </p:sp>
    </p:spTree>
    <p:extLst>
      <p:ext uri="{BB962C8B-B14F-4D97-AF65-F5344CB8AC3E}">
        <p14:creationId xmlns:p14="http://schemas.microsoft.com/office/powerpoint/2010/main" val="1246477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2677656"/>
          </a:xfrm>
          <a:prstGeom prst="rect">
            <a:avLst/>
          </a:prstGeom>
          <a:noFill/>
        </p:spPr>
        <p:txBody>
          <a:bodyPr wrap="square" rtlCol="0">
            <a:spAutoFit/>
          </a:bodyPr>
          <a:lstStyle/>
          <a:p>
            <a:pPr algn="just"/>
            <a:r>
              <a:rPr lang="pt-BR" sz="2400" dirty="0"/>
              <a:t>	</a:t>
            </a:r>
            <a:r>
              <a:rPr lang="pt-BR" sz="2400" dirty="0">
                <a:solidFill>
                  <a:srgbClr val="FF0000"/>
                </a:solidFill>
              </a:rPr>
              <a:t>Exercício 4. </a:t>
            </a:r>
            <a:r>
              <a:rPr lang="pt-BR" sz="2400" dirty="0"/>
              <a:t>: No ponto de ônibus perto de sua casa, Quinzinho pode pegar os ônibus de duas linhas para ir à escola. Os ônibus de uma linha passam de 15 em 15 minutos e os da outra de 25 em 25 minutos, sendo que às 7h30m da manha os ônibus das duas linhas passam juntos.</a:t>
            </a:r>
          </a:p>
          <a:p>
            <a:pPr algn="just"/>
            <a:endParaRPr lang="pt-BR" sz="2400" dirty="0"/>
          </a:p>
          <a:p>
            <a:pPr algn="just"/>
            <a:r>
              <a:rPr lang="pt-BR" sz="2400" dirty="0"/>
              <a:t>(b) Entre as 7h30min da manha e a meia noite, quais são os horários em que os ônibus passam juntos neste ponto perto da casa de Quinzinho? </a:t>
            </a:r>
          </a:p>
        </p:txBody>
      </p:sp>
    </p:spTree>
    <p:extLst>
      <p:ext uri="{BB962C8B-B14F-4D97-AF65-F5344CB8AC3E}">
        <p14:creationId xmlns:p14="http://schemas.microsoft.com/office/powerpoint/2010/main" val="1823867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830997"/>
          </a:xfrm>
          <a:prstGeom prst="rect">
            <a:avLst/>
          </a:prstGeom>
          <a:noFill/>
        </p:spPr>
        <p:txBody>
          <a:bodyPr wrap="square" rtlCol="0">
            <a:spAutoFit/>
          </a:bodyPr>
          <a:lstStyle/>
          <a:p>
            <a:pPr algn="just"/>
            <a:r>
              <a:rPr lang="pt-BR" sz="2400" dirty="0"/>
              <a:t>	</a:t>
            </a:r>
            <a:r>
              <a:rPr lang="pt-BR" sz="2400" dirty="0">
                <a:solidFill>
                  <a:srgbClr val="FF0000"/>
                </a:solidFill>
              </a:rPr>
              <a:t>Exercício 5. </a:t>
            </a:r>
            <a:r>
              <a:rPr lang="pt-BR" sz="2400" dirty="0"/>
              <a:t>: Quantos números entre 1 e 2012 são múltiplos de 6 ou múltiplos de 15? </a:t>
            </a:r>
          </a:p>
        </p:txBody>
      </p:sp>
    </p:spTree>
    <p:extLst>
      <p:ext uri="{BB962C8B-B14F-4D97-AF65-F5344CB8AC3E}">
        <p14:creationId xmlns:p14="http://schemas.microsoft.com/office/powerpoint/2010/main" val="3681047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1938992"/>
          </a:xfrm>
          <a:prstGeom prst="rect">
            <a:avLst/>
          </a:prstGeom>
          <a:noFill/>
        </p:spPr>
        <p:txBody>
          <a:bodyPr wrap="square" rtlCol="0">
            <a:spAutoFit/>
          </a:bodyPr>
          <a:lstStyle/>
          <a:p>
            <a:pPr algn="just"/>
            <a:r>
              <a:rPr lang="pt-BR" sz="2400" dirty="0"/>
              <a:t>	</a:t>
            </a:r>
            <a:r>
              <a:rPr lang="pt-BR" sz="2400" dirty="0">
                <a:solidFill>
                  <a:srgbClr val="FF0000"/>
                </a:solidFill>
              </a:rPr>
              <a:t>Exercício 6. </a:t>
            </a:r>
            <a:r>
              <a:rPr lang="pt-BR" sz="2400" dirty="0"/>
              <a:t>Três atletas correm numa pista circular e gastam, respectivamente, 2, 4 min, 2, 0 min e 1, 6 min para completar uma volta na pista. Eles partem do mesmo local e no mesmo instante. Após algum tempo, os três atletas se encontram, pela primeira vez, no local de largada. Neste momento, o atleta mais veloz estará completando quantas voltas? </a:t>
            </a:r>
          </a:p>
        </p:txBody>
      </p:sp>
    </p:spTree>
    <p:extLst>
      <p:ext uri="{BB962C8B-B14F-4D97-AF65-F5344CB8AC3E}">
        <p14:creationId xmlns:p14="http://schemas.microsoft.com/office/powerpoint/2010/main" val="191397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22851" y="311428"/>
            <a:ext cx="10535479" cy="1200329"/>
          </a:xfrm>
          <a:prstGeom prst="rect">
            <a:avLst/>
          </a:prstGeom>
          <a:noFill/>
        </p:spPr>
        <p:txBody>
          <a:bodyPr wrap="square" rtlCol="0">
            <a:spAutoFit/>
          </a:bodyPr>
          <a:lstStyle/>
          <a:p>
            <a:pPr algn="just"/>
            <a:r>
              <a:rPr lang="pt-BR" sz="2400" dirty="0"/>
              <a:t>	</a:t>
            </a:r>
            <a:r>
              <a:rPr lang="pt-BR" sz="2400" dirty="0">
                <a:solidFill>
                  <a:srgbClr val="FF0000"/>
                </a:solidFill>
              </a:rPr>
              <a:t>Exercício 7. </a:t>
            </a:r>
            <a:r>
              <a:rPr lang="pt-BR" sz="2400" dirty="0"/>
              <a:t>Determine a quantidade mínima de placas quadradas que são necessárias para cobrir uma superfície retangular de 12, 8 m de comprimento por 9, 6 m de largura? </a:t>
            </a:r>
          </a:p>
        </p:txBody>
      </p:sp>
    </p:spTree>
    <p:extLst>
      <p:ext uri="{BB962C8B-B14F-4D97-AF65-F5344CB8AC3E}">
        <p14:creationId xmlns:p14="http://schemas.microsoft.com/office/powerpoint/2010/main" val="42892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5262979"/>
          </a:xfrm>
          <a:prstGeom prst="rect">
            <a:avLst/>
          </a:prstGeom>
          <a:noFill/>
        </p:spPr>
        <p:txBody>
          <a:bodyPr wrap="square" rtlCol="0">
            <a:spAutoFit/>
          </a:bodyPr>
          <a:lstStyle/>
          <a:p>
            <a:pPr algn="just"/>
            <a:r>
              <a:rPr lang="pt-BR" sz="2400" dirty="0"/>
              <a:t>	</a:t>
            </a:r>
            <a:r>
              <a:rPr lang="pt-BR" sz="2400" dirty="0">
                <a:solidFill>
                  <a:srgbClr val="FF0000"/>
                </a:solidFill>
              </a:rPr>
              <a:t>Exemplo 1. </a:t>
            </a:r>
            <a:r>
              <a:rPr lang="pt-BR" sz="2400" dirty="0"/>
              <a:t>Dois rolos de arame, um de 210 metros e outro de 330 metros, devem ser cortados em pedaços de mesmo comprimento. De que modo isto pode ser feito se desejamos que cada um destes pedaços tenha o maior comprimento possível?</a:t>
            </a:r>
          </a:p>
          <a:p>
            <a:pPr algn="just"/>
            <a:r>
              <a:rPr lang="pt-BR" sz="2400" dirty="0"/>
              <a:t>	</a:t>
            </a:r>
          </a:p>
          <a:p>
            <a:pPr marL="800100" lvl="1" indent="-342900" algn="just">
              <a:buFont typeface="Wingdings" panose="05000000000000000000" pitchFamily="2" charset="2"/>
              <a:buChar char="Ø"/>
            </a:pPr>
            <a:r>
              <a:rPr lang="pt-BR" sz="2400" dirty="0"/>
              <a:t>Podemos cortar cada um dos rolos em pedaços de um metro, obtendo 210 pedaços de um rolo e 330 pedaços de outro rolo.</a:t>
            </a:r>
          </a:p>
          <a:p>
            <a:pPr marL="800100" lvl="1" indent="-342900" algn="just">
              <a:buFont typeface="Wingdings" panose="05000000000000000000" pitchFamily="2" charset="2"/>
              <a:buChar char="Ø"/>
            </a:pPr>
            <a:endParaRPr lang="pt-BR" sz="2400" dirty="0"/>
          </a:p>
          <a:p>
            <a:pPr marL="800100" lvl="1" indent="-342900" algn="just">
              <a:buFont typeface="Wingdings" panose="05000000000000000000" pitchFamily="2" charset="2"/>
              <a:buChar char="Ø"/>
            </a:pPr>
            <a:r>
              <a:rPr lang="pt-BR" sz="2400" dirty="0"/>
              <a:t>Mas podemos obter pedaços maiores, cortando em pedaços de, digamos, três metros. Neste caso obtemos 210/3 = 70 pedaços de um rolo e 330/3 = 110 pedaços do outro rolo.</a:t>
            </a:r>
          </a:p>
          <a:p>
            <a:pPr marL="800100" lvl="1" indent="-342900" algn="just">
              <a:buFont typeface="Wingdings" panose="05000000000000000000" pitchFamily="2" charset="2"/>
              <a:buChar char="Ø"/>
            </a:pPr>
            <a:endParaRPr lang="pt-BR" sz="2400" dirty="0"/>
          </a:p>
          <a:p>
            <a:pPr marL="800100" lvl="1" indent="-342900" algn="just">
              <a:buFont typeface="Wingdings" panose="05000000000000000000" pitchFamily="2" charset="2"/>
              <a:buChar char="Ø"/>
            </a:pPr>
            <a:r>
              <a:rPr lang="pt-BR" sz="2400" dirty="0"/>
              <a:t>Podemos obter um pedaço ainda maior, de 10 metros, obtendo 210/10 = 21 pedaços de um rolo e 330/10 = 33 pedaços do outro rolo. </a:t>
            </a:r>
            <a:endParaRPr lang="pt-BR" sz="2200" dirty="0">
              <a:solidFill>
                <a:srgbClr val="FF0000"/>
              </a:solidFill>
            </a:endParaRPr>
          </a:p>
        </p:txBody>
      </p:sp>
    </p:spTree>
    <p:extLst>
      <p:ext uri="{BB962C8B-B14F-4D97-AF65-F5344CB8AC3E}">
        <p14:creationId xmlns:p14="http://schemas.microsoft.com/office/powerpoint/2010/main" val="44752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524315"/>
          </a:xfrm>
          <a:prstGeom prst="rect">
            <a:avLst/>
          </a:prstGeom>
          <a:noFill/>
        </p:spPr>
        <p:txBody>
          <a:bodyPr wrap="square" rtlCol="0">
            <a:spAutoFit/>
          </a:bodyPr>
          <a:lstStyle/>
          <a:p>
            <a:pPr algn="just"/>
            <a:r>
              <a:rPr lang="pt-BR" sz="2400" dirty="0"/>
              <a:t>	Apesar de ser possível obter a resposta assim, por tentativas, podemos parar e pensar um pouco sobre o que estamos procurando. Queremos dividir cada um dos rolos em pedaços de, digamos, d metros. Como queremos que esta divisão seja exata, d deve ser um divisor de 210 e 330, certo? Assim, devemos procurar d na lista dos divisores comuns de 210 e 330.</a:t>
            </a:r>
          </a:p>
          <a:p>
            <a:pPr algn="just"/>
            <a:endParaRPr lang="pt-BR" sz="2400" dirty="0">
              <a:solidFill>
                <a:srgbClr val="FF0000"/>
              </a:solidFill>
            </a:endParaRPr>
          </a:p>
          <a:p>
            <a:pPr marL="342900" indent="-342900" algn="just">
              <a:buFont typeface="Wingdings" panose="05000000000000000000" pitchFamily="2" charset="2"/>
              <a:buChar char="Ø"/>
            </a:pPr>
            <a:r>
              <a:rPr lang="pt-BR" sz="2400" dirty="0"/>
              <a:t>D(210) = {1, 2, 3, 5, 6, 7, 10, 14, 15, 21, 30, 35, 42, 70, 105, 210} </a:t>
            </a:r>
          </a:p>
          <a:p>
            <a:pPr marL="342900" indent="-342900" algn="just">
              <a:buFont typeface="Wingdings" panose="05000000000000000000" pitchFamily="2" charset="2"/>
              <a:buChar char="Ø"/>
            </a:pPr>
            <a:endParaRPr lang="pt-BR" sz="2400" dirty="0"/>
          </a:p>
          <a:p>
            <a:pPr marL="342900" indent="-342900" algn="just">
              <a:buFont typeface="Wingdings" panose="05000000000000000000" pitchFamily="2" charset="2"/>
              <a:buChar char="Ø"/>
            </a:pPr>
            <a:r>
              <a:rPr lang="pt-BR" sz="2400" dirty="0"/>
              <a:t>D(330) = {1, 2, 3, 5, 6, 10, 11, 15, 22, 30, 33, 55, 66, 110, 165, 330} </a:t>
            </a:r>
          </a:p>
          <a:p>
            <a:pPr marL="342900" indent="-342900" algn="just">
              <a:buFont typeface="Wingdings" panose="05000000000000000000" pitchFamily="2" charset="2"/>
              <a:buChar char="Ø"/>
            </a:pPr>
            <a:endParaRPr lang="pt-BR" sz="2400" dirty="0">
              <a:solidFill>
                <a:srgbClr val="FF0000"/>
              </a:solidFill>
            </a:endParaRPr>
          </a:p>
          <a:p>
            <a:pPr algn="just"/>
            <a:r>
              <a:rPr lang="pt-BR" sz="2400" dirty="0"/>
              <a:t>E fazendo a interseção, obtemos os seguintes divisores comuns de 210 e 330 temos: {1, 2, 3, 5, 6, 10, 15, 30}.</a:t>
            </a:r>
            <a:endParaRPr lang="pt-BR" sz="2200" dirty="0">
              <a:solidFill>
                <a:srgbClr val="FF0000"/>
              </a:solidFill>
            </a:endParaRPr>
          </a:p>
        </p:txBody>
      </p:sp>
    </p:spTree>
    <p:extLst>
      <p:ext uri="{BB962C8B-B14F-4D97-AF65-F5344CB8AC3E}">
        <p14:creationId xmlns:p14="http://schemas.microsoft.com/office/powerpoint/2010/main" val="360283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3754874"/>
          </a:xfrm>
          <a:prstGeom prst="rect">
            <a:avLst/>
          </a:prstGeom>
          <a:noFill/>
        </p:spPr>
        <p:txBody>
          <a:bodyPr wrap="square" rtlCol="0">
            <a:spAutoFit/>
          </a:bodyPr>
          <a:lstStyle/>
          <a:p>
            <a:pPr algn="just"/>
            <a:r>
              <a:rPr lang="pt-BR" sz="2400" dirty="0"/>
              <a:t>	Mas, segundo o enunciado, queremos pedaços do maior comprimento possível que, segundo nossa interpretação, deve ser o maior divisor comum dos números 210 e 330. Da lista anterior, vemos que este número é 30. </a:t>
            </a:r>
          </a:p>
          <a:p>
            <a:pPr algn="just"/>
            <a:r>
              <a:rPr lang="pt-BR" sz="2400" dirty="0"/>
              <a:t>	Deste modo, então, podemos dividir os rolos em pedaços de 30 metros, obtendo:</a:t>
            </a:r>
          </a:p>
          <a:p>
            <a:pPr algn="just"/>
            <a:endParaRPr lang="pt-BR" sz="2400" dirty="0"/>
          </a:p>
          <a:p>
            <a:pPr algn="just"/>
            <a:r>
              <a:rPr lang="pt-BR" sz="2400" dirty="0"/>
              <a:t>210/30 = 7 pedaços de um rolo e </a:t>
            </a:r>
          </a:p>
          <a:p>
            <a:pPr algn="just"/>
            <a:r>
              <a:rPr lang="pt-BR" sz="2400" dirty="0"/>
              <a:t>330/30 = 11 pedaços do outro rolo. </a:t>
            </a:r>
          </a:p>
          <a:p>
            <a:pPr algn="just"/>
            <a:endParaRPr lang="pt-BR" sz="2400" dirty="0">
              <a:solidFill>
                <a:srgbClr val="FF0000"/>
              </a:solidFill>
            </a:endParaRPr>
          </a:p>
          <a:p>
            <a:pPr algn="just"/>
            <a:r>
              <a:rPr lang="pt-BR" sz="2400" dirty="0">
                <a:solidFill>
                  <a:srgbClr val="FF0000"/>
                </a:solidFill>
              </a:rPr>
              <a:t>	Totalizando 18 pedaços de 30 metros cada</a:t>
            </a:r>
            <a:endParaRPr lang="pt-BR" sz="2200" dirty="0">
              <a:solidFill>
                <a:srgbClr val="FF0000"/>
              </a:solidFill>
            </a:endParaRPr>
          </a:p>
        </p:txBody>
      </p:sp>
    </p:spTree>
    <p:extLst>
      <p:ext uri="{BB962C8B-B14F-4D97-AF65-F5344CB8AC3E}">
        <p14:creationId xmlns:p14="http://schemas.microsoft.com/office/powerpoint/2010/main" val="4269952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8864" y="276969"/>
            <a:ext cx="10396882" cy="1151965"/>
          </a:xfrm>
        </p:spPr>
        <p:txBody>
          <a:bodyPr>
            <a:normAutofit fontScale="90000"/>
          </a:bodyPr>
          <a:lstStyle/>
          <a:p>
            <a:pPr algn="ctr"/>
            <a:r>
              <a:rPr lang="pt-BR" dirty="0"/>
              <a:t>MMC </a:t>
            </a:r>
            <a:br>
              <a:rPr lang="pt-BR" dirty="0"/>
            </a:br>
            <a:r>
              <a:rPr lang="pt-BR" dirty="0"/>
              <a:t>(mínimo múltiplo comum)</a:t>
            </a:r>
          </a:p>
        </p:txBody>
      </p:sp>
      <p:sp>
        <p:nvSpPr>
          <p:cNvPr id="4" name="CaixaDeTexto 3"/>
          <p:cNvSpPr txBox="1"/>
          <p:nvPr/>
        </p:nvSpPr>
        <p:spPr>
          <a:xfrm>
            <a:off x="253572" y="1702908"/>
            <a:ext cx="10842174" cy="2677656"/>
          </a:xfrm>
          <a:prstGeom prst="rect">
            <a:avLst/>
          </a:prstGeom>
          <a:noFill/>
        </p:spPr>
        <p:txBody>
          <a:bodyPr wrap="square" rtlCol="0">
            <a:spAutoFit/>
          </a:bodyPr>
          <a:lstStyle/>
          <a:p>
            <a:pPr algn="just"/>
            <a:r>
              <a:rPr lang="pt-BR" sz="2400" dirty="0"/>
              <a:t>	Vejamos como o conceito de Mínimo Múltiplo Comum aparece naturalmente durante a análise de algumas situações bem interessantes.</a:t>
            </a:r>
          </a:p>
          <a:p>
            <a:pPr algn="just"/>
            <a:r>
              <a:rPr lang="pt-BR" sz="2400" dirty="0"/>
              <a:t>	</a:t>
            </a:r>
          </a:p>
          <a:p>
            <a:pPr algn="just"/>
            <a:r>
              <a:rPr lang="pt-BR" sz="2400" dirty="0">
                <a:solidFill>
                  <a:srgbClr val="FF0000"/>
                </a:solidFill>
              </a:rPr>
              <a:t>	Exemplo 2.</a:t>
            </a:r>
            <a:r>
              <a:rPr lang="pt-BR" sz="2400" dirty="0"/>
              <a:t> Uma lâmpada pisca de 14 em 14 segundos e uma outra lâmpada pisca de 20 em 20 segundos. Um cronometro zerado foi ligado exatamente quando estas lâmpadas piscam juntas. Se o cronometro foi desligado na primeira vez em que as lâmpadas piscaram juntas novamente, que tempo ele marcou? </a:t>
            </a:r>
            <a:endParaRPr lang="pt-BR" sz="2200" dirty="0">
              <a:solidFill>
                <a:srgbClr val="FF0000"/>
              </a:solidFill>
            </a:endParaRPr>
          </a:p>
        </p:txBody>
      </p:sp>
    </p:spTree>
    <p:extLst>
      <p:ext uri="{BB962C8B-B14F-4D97-AF65-F5344CB8AC3E}">
        <p14:creationId xmlns:p14="http://schemas.microsoft.com/office/powerpoint/2010/main" val="1868945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4893647"/>
          </a:xfrm>
          <a:prstGeom prst="rect">
            <a:avLst/>
          </a:prstGeom>
          <a:noFill/>
        </p:spPr>
        <p:txBody>
          <a:bodyPr wrap="square" rtlCol="0">
            <a:spAutoFit/>
          </a:bodyPr>
          <a:lstStyle/>
          <a:p>
            <a:pPr algn="just"/>
            <a:r>
              <a:rPr lang="pt-BR" sz="2400" dirty="0"/>
              <a:t>	Como uma das lâmpadas pisca de 14 em 14 segundos, ela vai piscar nos instantes 0, 14, 28, 42,... ou seja, em todos os números que são múltiplos de 14. De modo análogo, a lâmpada que pisca de 20 em 20 segundos vai piscar em todos os instantes que são múltiplos de 20. E os múltiplos positivos de 14 e 20 são: </a:t>
            </a:r>
          </a:p>
          <a:p>
            <a:pPr algn="just"/>
            <a:endParaRPr lang="pt-BR" sz="2400" dirty="0">
              <a:solidFill>
                <a:srgbClr val="FF0000"/>
              </a:solidFill>
            </a:endParaRPr>
          </a:p>
          <a:p>
            <a:pPr marL="342900" indent="-342900" algn="just">
              <a:buFont typeface="Wingdings" panose="05000000000000000000" pitchFamily="2" charset="2"/>
              <a:buChar char="Ø"/>
            </a:pPr>
            <a:r>
              <a:rPr lang="pt-BR" sz="2400" dirty="0"/>
              <a:t>M(14) = {14, 28, 42, 56, 70, 84, 98, 112, 126, 140, 154, 168, . . .}.</a:t>
            </a:r>
          </a:p>
          <a:p>
            <a:pPr marL="342900" indent="-342900" algn="just">
              <a:buFont typeface="Wingdings" panose="05000000000000000000" pitchFamily="2" charset="2"/>
              <a:buChar char="Ø"/>
            </a:pPr>
            <a:r>
              <a:rPr lang="pt-BR" sz="2400" dirty="0"/>
              <a:t>M(20) = {20, 40, 60, 80, 100, 120, 140, 160, 180, 200, 220, 240, . . .}. </a:t>
            </a:r>
          </a:p>
          <a:p>
            <a:pPr marL="342900" indent="-342900" algn="just">
              <a:buFont typeface="Wingdings" panose="05000000000000000000" pitchFamily="2" charset="2"/>
              <a:buChar char="Ø"/>
            </a:pPr>
            <a:endParaRPr lang="pt-BR" sz="2400" dirty="0">
              <a:solidFill>
                <a:srgbClr val="FF0000"/>
              </a:solidFill>
            </a:endParaRPr>
          </a:p>
          <a:p>
            <a:pPr algn="just"/>
            <a:r>
              <a:rPr lang="pt-BR" sz="2400" dirty="0"/>
              <a:t>	Desta observação vemos que as lâmpadas vão piscar juntas em todos os instantes que são múltiplos comuns de 14 e de 20.</a:t>
            </a:r>
          </a:p>
          <a:p>
            <a:pPr algn="just"/>
            <a:r>
              <a:rPr lang="pt-BR" sz="2400" dirty="0"/>
              <a:t>	Analisando os conjuntos dos múltiplos de 14 e 20, vemos que este instante é igual a </a:t>
            </a:r>
            <a:r>
              <a:rPr lang="pt-BR" sz="2400" dirty="0">
                <a:solidFill>
                  <a:srgbClr val="FF0000"/>
                </a:solidFill>
              </a:rPr>
              <a:t>140 segundos</a:t>
            </a:r>
            <a:r>
              <a:rPr lang="pt-BR" sz="2400" dirty="0"/>
              <a:t>. Ou seja, após o cronometro ser ligado, as lâmpadas vão piscar juntas pela primeira vez após </a:t>
            </a:r>
            <a:r>
              <a:rPr lang="pt-BR" sz="2400" dirty="0">
                <a:solidFill>
                  <a:srgbClr val="FF0000"/>
                </a:solidFill>
              </a:rPr>
              <a:t>2 minutos e 20 segundos</a:t>
            </a:r>
            <a:r>
              <a:rPr lang="pt-BR" sz="2400" dirty="0"/>
              <a:t>. </a:t>
            </a:r>
            <a:endParaRPr lang="pt-BR" sz="2200" dirty="0"/>
          </a:p>
        </p:txBody>
      </p:sp>
    </p:spTree>
    <p:extLst>
      <p:ext uri="{BB962C8B-B14F-4D97-AF65-F5344CB8AC3E}">
        <p14:creationId xmlns:p14="http://schemas.microsoft.com/office/powerpoint/2010/main" val="59675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314740"/>
            <a:ext cx="10396882" cy="1151965"/>
          </a:xfrm>
        </p:spPr>
        <p:txBody>
          <a:bodyPr>
            <a:normAutofit fontScale="90000"/>
          </a:bodyPr>
          <a:lstStyle/>
          <a:p>
            <a:pPr algn="ctr"/>
            <a:r>
              <a:rPr lang="pt-BR" dirty="0"/>
              <a:t>Cálculo do m.d.c. e do m.m.c.: dada a fatoração </a:t>
            </a:r>
          </a:p>
        </p:txBody>
      </p:sp>
      <p:sp>
        <p:nvSpPr>
          <p:cNvPr id="4" name="CaixaDeTexto 3"/>
          <p:cNvSpPr txBox="1"/>
          <p:nvPr/>
        </p:nvSpPr>
        <p:spPr>
          <a:xfrm>
            <a:off x="463155" y="1702906"/>
            <a:ext cx="10842174" cy="3046988"/>
          </a:xfrm>
          <a:prstGeom prst="rect">
            <a:avLst/>
          </a:prstGeom>
          <a:noFill/>
        </p:spPr>
        <p:txBody>
          <a:bodyPr wrap="square" rtlCol="0">
            <a:spAutoFit/>
          </a:bodyPr>
          <a:lstStyle/>
          <a:p>
            <a:pPr algn="just"/>
            <a:r>
              <a:rPr lang="pt-BR" sz="2400" dirty="0"/>
              <a:t>	Nos exercícios anteriores vimos que é possível, apesar de muito trabalhoso, calcular o m.m.c. e o m.d.c. utilizando apenas as definições destes conceitos. Agora, utilizando as propriedades dos números naturais vistas nos encontros anteriores, veremos estratégias mais eficientes para o cálculo destes números. </a:t>
            </a:r>
          </a:p>
          <a:p>
            <a:pPr algn="just"/>
            <a:r>
              <a:rPr lang="pt-BR" sz="2400" dirty="0">
                <a:solidFill>
                  <a:srgbClr val="FF0000"/>
                </a:solidFill>
              </a:rPr>
              <a:t>	</a:t>
            </a:r>
          </a:p>
          <a:p>
            <a:pPr algn="just"/>
            <a:r>
              <a:rPr lang="pt-BR" sz="2400" dirty="0"/>
              <a:t>	Antes de apresentar uma estratégia para o cálculo do m.d.c. e do m.m.c. de dois números já fatorados como produtos de números primos, vamos relembrar, nos exercícios seguintes, algumas propriedades apresentadas no encontro anterior.</a:t>
            </a:r>
            <a:endParaRPr lang="pt-BR" sz="2200" dirty="0">
              <a:solidFill>
                <a:srgbClr val="FF0000"/>
              </a:solidFill>
            </a:endParaRPr>
          </a:p>
        </p:txBody>
      </p:sp>
    </p:spTree>
    <p:extLst>
      <p:ext uri="{BB962C8B-B14F-4D97-AF65-F5344CB8AC3E}">
        <p14:creationId xmlns:p14="http://schemas.microsoft.com/office/powerpoint/2010/main" val="1139412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197" y="311428"/>
            <a:ext cx="10842174" cy="830997"/>
          </a:xfrm>
          <a:prstGeom prst="rect">
            <a:avLst/>
          </a:prstGeom>
          <a:noFill/>
        </p:spPr>
        <p:txBody>
          <a:bodyPr wrap="square" rtlCol="0">
            <a:spAutoFit/>
          </a:bodyPr>
          <a:lstStyle/>
          <a:p>
            <a:pPr algn="just"/>
            <a:r>
              <a:rPr lang="pt-BR" sz="2400" dirty="0"/>
              <a:t>	</a:t>
            </a:r>
            <a:r>
              <a:rPr lang="pt-BR" sz="2400" dirty="0">
                <a:solidFill>
                  <a:srgbClr val="FF0000"/>
                </a:solidFill>
              </a:rPr>
              <a:t>Exemplo 3. </a:t>
            </a:r>
            <a:r>
              <a:rPr lang="pt-BR" sz="2400" dirty="0"/>
              <a:t>Se a = 2</a:t>
            </a:r>
            <a:r>
              <a:rPr lang="pt-BR" sz="2400" baseline="30000" dirty="0"/>
              <a:t>3</a:t>
            </a:r>
            <a:r>
              <a:rPr lang="pt-BR" sz="2400" dirty="0"/>
              <a:t> · 5 · 7</a:t>
            </a:r>
            <a:r>
              <a:rPr lang="pt-BR" sz="2400" baseline="30000" dirty="0"/>
              <a:t>2</a:t>
            </a:r>
            <a:r>
              <a:rPr lang="pt-BR" sz="2400" dirty="0"/>
              <a:t>  identifique quais os números divisores de a.</a:t>
            </a:r>
          </a:p>
          <a:p>
            <a:pPr algn="just"/>
            <a:r>
              <a:rPr lang="pt-BR" sz="2400" dirty="0"/>
              <a:t> </a:t>
            </a:r>
            <a:endParaRPr lang="pt-BR" sz="2200" dirty="0"/>
          </a:p>
        </p:txBody>
      </p:sp>
    </p:spTree>
    <p:extLst>
      <p:ext uri="{BB962C8B-B14F-4D97-AF65-F5344CB8AC3E}">
        <p14:creationId xmlns:p14="http://schemas.microsoft.com/office/powerpoint/2010/main" val="5836999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Evento Principal</Template>
  <TotalTime>579</TotalTime>
  <Words>466</Words>
  <Application>Microsoft Office PowerPoint</Application>
  <PresentationFormat>Widescreen</PresentationFormat>
  <Paragraphs>182</Paragraphs>
  <Slides>29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Calibri</vt:lpstr>
      <vt:lpstr>Impact</vt:lpstr>
      <vt:lpstr>Wingdings</vt:lpstr>
      <vt:lpstr>Evento Principal</vt:lpstr>
      <vt:lpstr>MdC e MMC</vt:lpstr>
      <vt:lpstr>MDC  (máximo divisor comum)</vt:lpstr>
      <vt:lpstr>Apresentação do PowerPoint</vt:lpstr>
      <vt:lpstr>Apresentação do PowerPoint</vt:lpstr>
      <vt:lpstr>Apresentação do PowerPoint</vt:lpstr>
      <vt:lpstr>MMC  (mínimo múltiplo comum)</vt:lpstr>
      <vt:lpstr>Apresentação do PowerPoint</vt:lpstr>
      <vt:lpstr>Cálculo do m.d.c. e do m.m.c.: dada a fatoração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Definição</vt:lpstr>
      <vt:lpstr>Apresentação do PowerPoint</vt:lpstr>
      <vt:lpstr>Apresentação do PowerPoint</vt:lpstr>
      <vt:lpstr>Apresentação do PowerPoint</vt:lpstr>
      <vt:lpstr>Cálculo do m.d.c. e do m.m.c.: fatorando simultaneamente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Contagem</dc:title>
  <dc:creator>Carolina</dc:creator>
  <cp:lastModifiedBy>Thiago Amorim de Faccio</cp:lastModifiedBy>
  <cp:revision>63</cp:revision>
  <dcterms:created xsi:type="dcterms:W3CDTF">2016-07-07T15:43:12Z</dcterms:created>
  <dcterms:modified xsi:type="dcterms:W3CDTF">2016-09-02T20:56:20Z</dcterms:modified>
</cp:coreProperties>
</file>