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59677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0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81381" y="2146552"/>
            <a:ext cx="6815669" cy="1515533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4000" dirty="0" smtClean="0"/>
              <a:t>Aritmética dos restos e  divisibilidade.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2000" dirty="0" smtClean="0"/>
              <a:t>RODOLFO SOARES TEIXEIRA</a:t>
            </a:r>
            <a:endParaRPr lang="pt-BR" sz="2000" dirty="0"/>
          </a:p>
          <a:p>
            <a:r>
              <a:rPr lang="pt-BR" sz="2000" dirty="0"/>
              <a:t>OBMEP NA ESCOLA - 2016</a:t>
            </a:r>
          </a:p>
        </p:txBody>
      </p:sp>
      <p:pic>
        <p:nvPicPr>
          <p:cNvPr id="4" name="Picture 2" descr="http://www.obmep.org.br/images/programas-01b.jpg"/>
          <p:cNvPicPr>
            <a:picLocks noChangeAspect="1" noChangeArrowheads="1"/>
          </p:cNvPicPr>
          <p:nvPr/>
        </p:nvPicPr>
        <p:blipFill>
          <a:blip r:embed="rId2"/>
          <a:srcRect l="8183" t="4554" r="9902" b="3029"/>
          <a:stretch>
            <a:fillRect/>
          </a:stretch>
        </p:blipFill>
        <p:spPr bwMode="auto">
          <a:xfrm>
            <a:off x="8660675" y="1567543"/>
            <a:ext cx="1188720" cy="862148"/>
          </a:xfrm>
          <a:prstGeom prst="rect">
            <a:avLst/>
          </a:prstGeom>
          <a:noFill/>
        </p:spPr>
      </p:pic>
      <p:pic>
        <p:nvPicPr>
          <p:cNvPr id="5" name="Picture 4" descr="http://www.obmep.org.br/images/programas-05.jpg"/>
          <p:cNvPicPr>
            <a:picLocks noChangeAspect="1" noChangeArrowheads="1"/>
          </p:cNvPicPr>
          <p:nvPr/>
        </p:nvPicPr>
        <p:blipFill>
          <a:blip r:embed="rId3"/>
          <a:srcRect l="8549" t="21612" r="7859" b="17436"/>
          <a:stretch>
            <a:fillRect/>
          </a:stretch>
        </p:blipFill>
        <p:spPr bwMode="auto">
          <a:xfrm>
            <a:off x="2416629" y="1580605"/>
            <a:ext cx="1397725" cy="655184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95405" y="4467497"/>
            <a:ext cx="744583" cy="666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14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pt-BR" sz="4400" dirty="0" smtClean="0"/>
              <a:t> </a:t>
            </a:r>
            <a:r>
              <a:rPr lang="pt-BR" sz="7400" b="1" dirty="0" smtClean="0"/>
              <a:t>Solução: </a:t>
            </a:r>
          </a:p>
          <a:p>
            <a:pPr algn="just">
              <a:buNone/>
            </a:pPr>
            <a:r>
              <a:rPr lang="pt-BR" sz="7400" dirty="0" smtClean="0"/>
              <a:t>Pela Propriedade Distributiva, temos que:</a:t>
            </a:r>
          </a:p>
          <a:p>
            <a:pPr algn="just">
              <a:buNone/>
            </a:pPr>
            <a:r>
              <a:rPr lang="pt-BR" sz="7400" dirty="0" smtClean="0"/>
              <a:t>Aplicando no exemplo, podemos chegar ao seguinte desenvolvimento:</a:t>
            </a:r>
          </a:p>
          <a:p>
            <a:pPr algn="ctr">
              <a:buNone/>
            </a:pPr>
            <a:r>
              <a:rPr lang="pt-BR" sz="7400" b="1" dirty="0" smtClean="0"/>
              <a:t>163 + 360 = (7 · 23 + 2) + (7 · 51 + 3) = 7 ·(23 + 51) + (2 + 3) = 7 · 74 + 5.</a:t>
            </a:r>
          </a:p>
          <a:p>
            <a:pPr algn="just">
              <a:buNone/>
            </a:pPr>
            <a:r>
              <a:rPr lang="pt-BR" sz="7400" dirty="0" smtClean="0"/>
              <a:t>Dessa forma, o resto da divisão de </a:t>
            </a:r>
            <a:r>
              <a:rPr lang="pt-BR" sz="7400" b="1" dirty="0" smtClean="0"/>
              <a:t>163 + 360 por 7 </a:t>
            </a:r>
            <a:r>
              <a:rPr lang="pt-BR" sz="7400" dirty="0" smtClean="0"/>
              <a:t>é igual a </a:t>
            </a:r>
            <a:r>
              <a:rPr lang="pt-BR" sz="7400" b="1" dirty="0" smtClean="0"/>
              <a:t>5</a:t>
            </a:r>
            <a:r>
              <a:rPr lang="pt-BR" sz="74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7400" dirty="0" smtClean="0"/>
              <a:t> </a:t>
            </a:r>
            <a:r>
              <a:rPr lang="pt-BR" sz="7400" b="1" dirty="0" smtClean="0"/>
              <a:t>Ex</a:t>
            </a:r>
            <a:r>
              <a:rPr lang="pt-BR" sz="7400" b="1" baseline="-25000" dirty="0" smtClean="0"/>
              <a:t>4</a:t>
            </a:r>
            <a:r>
              <a:rPr lang="pt-BR" sz="7400" b="1" dirty="0" smtClean="0"/>
              <a:t>.:</a:t>
            </a:r>
            <a:r>
              <a:rPr lang="pt-BR" sz="7400" dirty="0" smtClean="0"/>
              <a:t> Nas divisões de 106 e 197 por 6 obtemos, respectivamente, restos 4 e 5: </a:t>
            </a:r>
          </a:p>
          <a:p>
            <a:pPr algn="ctr">
              <a:buNone/>
            </a:pPr>
            <a:r>
              <a:rPr lang="pt-BR" sz="7400" b="1" dirty="0" smtClean="0"/>
              <a:t>106 = 6 × 17 + 4 e 197 = 6 × 32 + 5. </a:t>
            </a:r>
          </a:p>
          <a:p>
            <a:pPr algn="just">
              <a:buNone/>
            </a:pPr>
            <a:r>
              <a:rPr lang="pt-BR" sz="7400" dirty="0" smtClean="0"/>
              <a:t>Qual é o resto da divisão de 106 + 197 por 6?</a:t>
            </a:r>
          </a:p>
          <a:p>
            <a:pPr algn="just">
              <a:buFont typeface="Wingdings" pitchFamily="2" charset="2"/>
              <a:buChar char="ü"/>
            </a:pPr>
            <a:r>
              <a:rPr lang="pt-BR" sz="7400" dirty="0" smtClean="0"/>
              <a:t> </a:t>
            </a:r>
            <a:r>
              <a:rPr lang="pt-BR" sz="7400" b="1" dirty="0" smtClean="0"/>
              <a:t>Solução:                            106 + 197 = (6 · 17 + 4) + (6 · 32 + 5) </a:t>
            </a:r>
          </a:p>
          <a:p>
            <a:pPr algn="ctr">
              <a:buNone/>
            </a:pPr>
            <a:r>
              <a:rPr lang="pt-BR" sz="7400" b="1" dirty="0" smtClean="0"/>
              <a:t>= 6 · (17 + 32) + (4 + 5) = 6 · 49 + 9 </a:t>
            </a:r>
          </a:p>
          <a:p>
            <a:pPr algn="ctr">
              <a:buNone/>
            </a:pPr>
            <a:r>
              <a:rPr lang="pt-BR" sz="7400" b="1" dirty="0" smtClean="0"/>
              <a:t>= 6 · 49 + (6 + 3) </a:t>
            </a:r>
          </a:p>
          <a:p>
            <a:pPr algn="ctr">
              <a:buNone/>
            </a:pPr>
            <a:r>
              <a:rPr lang="pt-BR" sz="7400" b="1" dirty="0" smtClean="0"/>
              <a:t>= 6 · 50 + 3.</a:t>
            </a:r>
          </a:p>
          <a:p>
            <a:pPr algn="just">
              <a:buNone/>
            </a:pPr>
            <a:r>
              <a:rPr lang="pt-BR" sz="7400" dirty="0" smtClean="0"/>
              <a:t>Dessa forma, o resto da divisão de </a:t>
            </a:r>
            <a:r>
              <a:rPr lang="pt-BR" sz="7400" b="1" dirty="0" smtClean="0"/>
              <a:t>106 + 197 por 6 </a:t>
            </a:r>
            <a:r>
              <a:rPr lang="pt-BR" sz="7400" dirty="0" smtClean="0"/>
              <a:t>é igual a </a:t>
            </a:r>
            <a:r>
              <a:rPr lang="pt-BR" sz="7400" b="1" dirty="0" smtClean="0"/>
              <a:t>3</a:t>
            </a:r>
            <a:r>
              <a:rPr lang="pt-BR" sz="7400" dirty="0" smtClean="0"/>
              <a:t>.</a:t>
            </a:r>
          </a:p>
          <a:p>
            <a:pPr algn="ctr">
              <a:buNone/>
            </a:pPr>
            <a:endParaRPr lang="pt-BR" sz="7400" b="1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r>
              <a:rPr lang="pt-BR" sz="2000" dirty="0" smtClean="0"/>
              <a:t> </a:t>
            </a:r>
          </a:p>
          <a:p>
            <a:pPr algn="just">
              <a:buNone/>
            </a:pPr>
            <a:r>
              <a:rPr lang="pt-BR" sz="2000" b="1" dirty="0" smtClean="0"/>
              <a:t> </a:t>
            </a:r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3171" t="55893" r="45685" b="38036"/>
          <a:stretch>
            <a:fillRect/>
          </a:stretch>
        </p:blipFill>
        <p:spPr bwMode="auto">
          <a:xfrm>
            <a:off x="5434149" y="953941"/>
            <a:ext cx="2429691" cy="74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v"/>
            </a:pPr>
            <a:r>
              <a:rPr lang="pt-BR" dirty="0" smtClean="0"/>
              <a:t>Para calcular o resto da divisão de uma soma por um divisor, basta somar os restos das divisões de cada uma das parcelas pelo mesmo divisor. Se a soma dos restos passa do divisor, calcule o resto da divisão pelo divisor dessa soma de restos.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dirty="0" smtClean="0"/>
              <a:t>  </a:t>
            </a:r>
            <a:r>
              <a:rPr lang="pt-BR" b="1" dirty="0" smtClean="0"/>
              <a:t>Ex</a:t>
            </a:r>
            <a:r>
              <a:rPr lang="pt-BR" b="1" baseline="-25000" dirty="0" smtClean="0"/>
              <a:t>5</a:t>
            </a:r>
            <a:r>
              <a:rPr lang="pt-BR" b="1" dirty="0" smtClean="0"/>
              <a:t>.: </a:t>
            </a:r>
            <a:endParaRPr lang="pt-BR" dirty="0" smtClean="0"/>
          </a:p>
          <a:p>
            <a:pPr marL="0" indent="0" algn="just">
              <a:buFont typeface="Arial" pitchFamily="34" charset="0"/>
              <a:buChar char="•"/>
            </a:pPr>
            <a:r>
              <a:rPr lang="pt-BR" dirty="0" smtClean="0"/>
              <a:t> Se os restos das divisões de </a:t>
            </a:r>
            <a:r>
              <a:rPr lang="pt-BR" b="1" dirty="0" smtClean="0"/>
              <a:t>a </a:t>
            </a:r>
            <a:r>
              <a:rPr lang="pt-BR" dirty="0" smtClean="0"/>
              <a:t>e</a:t>
            </a:r>
            <a:r>
              <a:rPr lang="pt-BR" b="1" dirty="0" smtClean="0"/>
              <a:t> b por 7 </a:t>
            </a:r>
            <a:r>
              <a:rPr lang="pt-BR" dirty="0" smtClean="0"/>
              <a:t>são respectivamente </a:t>
            </a:r>
            <a:r>
              <a:rPr lang="pt-BR" b="1" dirty="0" smtClean="0"/>
              <a:t>2 </a:t>
            </a:r>
            <a:r>
              <a:rPr lang="pt-BR" dirty="0" smtClean="0"/>
              <a:t>e</a:t>
            </a:r>
            <a:r>
              <a:rPr lang="pt-BR" b="1" dirty="0" smtClean="0"/>
              <a:t> 3</a:t>
            </a:r>
            <a:r>
              <a:rPr lang="pt-BR" dirty="0" smtClean="0"/>
              <a:t>, então a + b deixa resto </a:t>
            </a:r>
            <a:r>
              <a:rPr lang="pt-BR" b="1" dirty="0" smtClean="0"/>
              <a:t>2 + 3 = 5 </a:t>
            </a:r>
            <a:r>
              <a:rPr lang="pt-BR" dirty="0" smtClean="0"/>
              <a:t>quando dividido por 7. 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pt-BR" dirty="0" smtClean="0"/>
              <a:t> Se os restos das divisões de </a:t>
            </a:r>
            <a:r>
              <a:rPr lang="pt-BR" b="1" dirty="0" smtClean="0"/>
              <a:t>a </a:t>
            </a:r>
            <a:r>
              <a:rPr lang="pt-BR" dirty="0" smtClean="0"/>
              <a:t>e</a:t>
            </a:r>
            <a:r>
              <a:rPr lang="pt-BR" b="1" dirty="0" smtClean="0"/>
              <a:t> b por 9 </a:t>
            </a:r>
            <a:r>
              <a:rPr lang="pt-BR" dirty="0" smtClean="0"/>
              <a:t>são respectivamente </a:t>
            </a:r>
            <a:r>
              <a:rPr lang="pt-BR" b="1" dirty="0" smtClean="0"/>
              <a:t>8 </a:t>
            </a:r>
            <a:r>
              <a:rPr lang="pt-BR" dirty="0" smtClean="0"/>
              <a:t>e</a:t>
            </a:r>
            <a:r>
              <a:rPr lang="pt-BR" b="1" dirty="0" smtClean="0"/>
              <a:t> 5</a:t>
            </a:r>
            <a:r>
              <a:rPr lang="pt-BR" dirty="0" smtClean="0"/>
              <a:t>, para calcular o resto da divisão de </a:t>
            </a:r>
            <a:r>
              <a:rPr lang="pt-BR" b="1" dirty="0" smtClean="0"/>
              <a:t>a + b por 9 </a:t>
            </a:r>
            <a:r>
              <a:rPr lang="pt-BR" dirty="0" smtClean="0"/>
              <a:t>some </a:t>
            </a:r>
            <a:r>
              <a:rPr lang="pt-BR" b="1" dirty="0" smtClean="0"/>
              <a:t>8 + 5 = 13</a:t>
            </a:r>
            <a:r>
              <a:rPr lang="pt-BR" dirty="0" smtClean="0"/>
              <a:t>. Como este número passou do divisor, devemos </a:t>
            </a:r>
            <a:r>
              <a:rPr lang="pt-BR" b="1" dirty="0" smtClean="0"/>
              <a:t>dividir 13 por 9</a:t>
            </a:r>
            <a:r>
              <a:rPr lang="pt-BR" dirty="0" smtClean="0"/>
              <a:t>. Neste caso obtemos </a:t>
            </a:r>
            <a:r>
              <a:rPr lang="pt-BR" b="1" dirty="0" smtClean="0"/>
              <a:t>resto 4</a:t>
            </a:r>
            <a:r>
              <a:rPr lang="pt-BR" dirty="0" smtClean="0"/>
              <a:t>. 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pt-BR" dirty="0" smtClean="0"/>
              <a:t> Se os restos das divisões de </a:t>
            </a:r>
            <a:r>
              <a:rPr lang="pt-BR" b="1" dirty="0" smtClean="0"/>
              <a:t>a, b </a:t>
            </a:r>
            <a:r>
              <a:rPr lang="pt-BR" dirty="0" smtClean="0"/>
              <a:t>e</a:t>
            </a:r>
            <a:r>
              <a:rPr lang="pt-BR" b="1" dirty="0" smtClean="0"/>
              <a:t> c por 8 </a:t>
            </a:r>
            <a:r>
              <a:rPr lang="pt-BR" dirty="0" smtClean="0"/>
              <a:t>são respectivamente </a:t>
            </a:r>
            <a:r>
              <a:rPr lang="pt-BR" b="1" dirty="0" smtClean="0"/>
              <a:t>4, 7 </a:t>
            </a:r>
            <a:r>
              <a:rPr lang="pt-BR" dirty="0" smtClean="0"/>
              <a:t>e</a:t>
            </a:r>
            <a:r>
              <a:rPr lang="pt-BR" b="1" dirty="0" smtClean="0"/>
              <a:t> 6</a:t>
            </a:r>
            <a:r>
              <a:rPr lang="pt-BR" dirty="0" smtClean="0"/>
              <a:t>, para calcular o resto da divisão de </a:t>
            </a:r>
            <a:r>
              <a:rPr lang="pt-BR" b="1" dirty="0" smtClean="0"/>
              <a:t>a + b + c por 8 </a:t>
            </a:r>
            <a:r>
              <a:rPr lang="pt-BR" dirty="0" smtClean="0"/>
              <a:t>some os restos </a:t>
            </a:r>
            <a:r>
              <a:rPr lang="pt-BR" b="1" dirty="0" smtClean="0"/>
              <a:t>4 + 7 + 6 = 17</a:t>
            </a:r>
            <a:r>
              <a:rPr lang="pt-BR" dirty="0" smtClean="0"/>
              <a:t>. Como passou do divisor</a:t>
            </a:r>
            <a:r>
              <a:rPr lang="pt-BR" b="1" dirty="0" smtClean="0"/>
              <a:t>, divida 17 por 8</a:t>
            </a:r>
            <a:r>
              <a:rPr lang="pt-BR" dirty="0" smtClean="0"/>
              <a:t>, obtendo </a:t>
            </a:r>
            <a:r>
              <a:rPr lang="pt-BR" b="1" dirty="0" smtClean="0"/>
              <a:t>resto 1</a:t>
            </a:r>
            <a:r>
              <a:rPr lang="pt-BR" dirty="0" smtClean="0"/>
              <a:t>. 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93912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v"/>
            </a:pPr>
            <a:r>
              <a:rPr lang="pt-BR" dirty="0" smtClean="0"/>
              <a:t> Para calcular o resto da divisão do resultado de uma multiplicação por um divisor, basta multiplicar os restos das divisões de cada uma das parcelas pelo mesmo divisor. Se o produto dos restos passa do divisor, calcule o resto da divisão pelo divisor desse produto de restos.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dirty="0" smtClean="0"/>
              <a:t>  </a:t>
            </a:r>
            <a:r>
              <a:rPr lang="pt-BR" b="1" dirty="0" smtClean="0"/>
              <a:t>Ex</a:t>
            </a:r>
            <a:r>
              <a:rPr lang="pt-BR" b="1" baseline="-25000" dirty="0" smtClean="0"/>
              <a:t>6</a:t>
            </a:r>
            <a:r>
              <a:rPr lang="pt-BR" b="1" dirty="0" smtClean="0"/>
              <a:t>.: </a:t>
            </a:r>
            <a:endParaRPr lang="pt-BR" dirty="0" smtClean="0"/>
          </a:p>
          <a:p>
            <a:pPr marL="0" indent="0" algn="just">
              <a:buFont typeface="Arial" pitchFamily="34" charset="0"/>
              <a:buChar char="•"/>
            </a:pPr>
            <a:r>
              <a:rPr lang="pt-BR" dirty="0" smtClean="0"/>
              <a:t> Os números </a:t>
            </a:r>
            <a:r>
              <a:rPr lang="pt-BR" b="1" dirty="0" smtClean="0"/>
              <a:t>723 </a:t>
            </a:r>
            <a:r>
              <a:rPr lang="pt-BR" dirty="0" smtClean="0"/>
              <a:t>e</a:t>
            </a:r>
            <a:r>
              <a:rPr lang="pt-BR" b="1" dirty="0" smtClean="0"/>
              <a:t> 451</a:t>
            </a:r>
            <a:r>
              <a:rPr lang="pt-BR" dirty="0" smtClean="0"/>
              <a:t> deixam </a:t>
            </a:r>
            <a:r>
              <a:rPr lang="pt-BR" b="1" dirty="0" smtClean="0"/>
              <a:t>resto 2 </a:t>
            </a:r>
            <a:r>
              <a:rPr lang="pt-BR" dirty="0" smtClean="0"/>
              <a:t>e</a:t>
            </a:r>
            <a:r>
              <a:rPr lang="pt-BR" b="1" dirty="0" smtClean="0"/>
              <a:t> 3 </a:t>
            </a:r>
            <a:r>
              <a:rPr lang="pt-BR" dirty="0" smtClean="0"/>
              <a:t>ao serem </a:t>
            </a:r>
            <a:r>
              <a:rPr lang="pt-BR" b="1" dirty="0" smtClean="0"/>
              <a:t>divididos por 7</a:t>
            </a:r>
            <a:r>
              <a:rPr lang="pt-BR" dirty="0" smtClean="0"/>
              <a:t>. O número </a:t>
            </a:r>
            <a:r>
              <a:rPr lang="pt-BR" b="1" dirty="0" smtClean="0"/>
              <a:t>723 ×451 </a:t>
            </a:r>
            <a:r>
              <a:rPr lang="pt-BR" dirty="0" smtClean="0"/>
              <a:t>deixa </a:t>
            </a:r>
            <a:r>
              <a:rPr lang="pt-BR" b="1" dirty="0" smtClean="0"/>
              <a:t>resto 2 ×3 = 6 </a:t>
            </a:r>
            <a:r>
              <a:rPr lang="pt-BR" dirty="0" smtClean="0"/>
              <a:t>ao ser </a:t>
            </a:r>
            <a:r>
              <a:rPr lang="pt-BR" b="1" dirty="0" smtClean="0"/>
              <a:t>dividido por 7</a:t>
            </a:r>
            <a:r>
              <a:rPr lang="pt-BR" dirty="0" smtClean="0"/>
              <a:t>. 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pt-BR" dirty="0" smtClean="0"/>
              <a:t>Os números </a:t>
            </a:r>
            <a:r>
              <a:rPr lang="pt-BR" b="1" dirty="0" smtClean="0"/>
              <a:t>275 </a:t>
            </a:r>
            <a:r>
              <a:rPr lang="pt-BR" dirty="0" smtClean="0"/>
              <a:t>e </a:t>
            </a:r>
            <a:r>
              <a:rPr lang="pt-BR" b="1" dirty="0" smtClean="0"/>
              <a:t>562 </a:t>
            </a:r>
            <a:r>
              <a:rPr lang="pt-BR" dirty="0" smtClean="0"/>
              <a:t>deixam </a:t>
            </a:r>
            <a:r>
              <a:rPr lang="pt-BR" b="1" dirty="0" smtClean="0"/>
              <a:t>resto 5 </a:t>
            </a:r>
            <a:r>
              <a:rPr lang="pt-BR" dirty="0" smtClean="0"/>
              <a:t>e</a:t>
            </a:r>
            <a:r>
              <a:rPr lang="pt-BR" b="1" dirty="0" smtClean="0"/>
              <a:t> 4 </a:t>
            </a:r>
            <a:r>
              <a:rPr lang="pt-BR" dirty="0" smtClean="0"/>
              <a:t>ao serem </a:t>
            </a:r>
            <a:r>
              <a:rPr lang="pt-BR" b="1" dirty="0" smtClean="0"/>
              <a:t>divididos por 6</a:t>
            </a:r>
            <a:r>
              <a:rPr lang="pt-BR" dirty="0" smtClean="0"/>
              <a:t>. Para calcular o resto da </a:t>
            </a:r>
            <a:r>
              <a:rPr lang="pt-BR" b="1" dirty="0" smtClean="0"/>
              <a:t>divisão</a:t>
            </a:r>
            <a:r>
              <a:rPr lang="pt-BR" dirty="0" smtClean="0"/>
              <a:t> do produto </a:t>
            </a:r>
            <a:r>
              <a:rPr lang="pt-BR" b="1" dirty="0" smtClean="0"/>
              <a:t>275 × 562 por 6</a:t>
            </a:r>
            <a:r>
              <a:rPr lang="pt-BR" dirty="0" smtClean="0"/>
              <a:t> multiplique os </a:t>
            </a:r>
            <a:r>
              <a:rPr lang="pt-BR" b="1" dirty="0" smtClean="0"/>
              <a:t>restos  5 × 4 = 20</a:t>
            </a:r>
            <a:r>
              <a:rPr lang="pt-BR" dirty="0" smtClean="0"/>
              <a:t>. Como este número é maior que o divisor, </a:t>
            </a:r>
            <a:r>
              <a:rPr lang="pt-BR" b="1" dirty="0" smtClean="0"/>
              <a:t>divida 20 por 6 </a:t>
            </a:r>
            <a:r>
              <a:rPr lang="pt-BR" dirty="0" smtClean="0"/>
              <a:t>obtendo </a:t>
            </a:r>
            <a:r>
              <a:rPr lang="pt-BR" b="1" dirty="0" smtClean="0"/>
              <a:t>resto 2</a:t>
            </a:r>
            <a:r>
              <a:rPr lang="pt-BR" dirty="0" smtClean="0"/>
              <a:t>. Portanto </a:t>
            </a:r>
            <a:r>
              <a:rPr lang="pt-BR" b="1" dirty="0" smtClean="0"/>
              <a:t>o resto da divisão de 275 × 562 por 6 é igual a 2</a:t>
            </a:r>
            <a:r>
              <a:rPr lang="pt-BR" dirty="0" smtClean="0"/>
              <a:t>. </a:t>
            </a:r>
          </a:p>
          <a:p>
            <a:pPr marL="0" indent="0" algn="just">
              <a:buFont typeface="Arial" pitchFamily="34" charset="0"/>
              <a:buChar char="•"/>
            </a:pPr>
            <a:r>
              <a:rPr lang="pt-BR" dirty="0" smtClean="0"/>
              <a:t> Os números </a:t>
            </a:r>
            <a:r>
              <a:rPr lang="pt-BR" b="1" dirty="0" smtClean="0"/>
              <a:t>73, 112 </a:t>
            </a:r>
            <a:r>
              <a:rPr lang="pt-BR" dirty="0" smtClean="0"/>
              <a:t>e</a:t>
            </a:r>
            <a:r>
              <a:rPr lang="pt-BR" b="1" dirty="0" smtClean="0"/>
              <a:t> 245</a:t>
            </a:r>
            <a:r>
              <a:rPr lang="pt-BR" dirty="0" smtClean="0"/>
              <a:t> deixam </a:t>
            </a:r>
            <a:r>
              <a:rPr lang="pt-BR" b="1" dirty="0" smtClean="0"/>
              <a:t>restos 1, 4 </a:t>
            </a:r>
            <a:r>
              <a:rPr lang="pt-BR" dirty="0" smtClean="0"/>
              <a:t>e</a:t>
            </a:r>
            <a:r>
              <a:rPr lang="pt-BR" b="1" dirty="0" smtClean="0"/>
              <a:t> 2 </a:t>
            </a:r>
            <a:r>
              <a:rPr lang="pt-BR" dirty="0" smtClean="0"/>
              <a:t>ao serem </a:t>
            </a:r>
            <a:r>
              <a:rPr lang="pt-BR" b="1" dirty="0" smtClean="0"/>
              <a:t>divididos por 9</a:t>
            </a:r>
            <a:r>
              <a:rPr lang="pt-BR" dirty="0" smtClean="0"/>
              <a:t>. O produto </a:t>
            </a:r>
            <a:r>
              <a:rPr lang="pt-BR" b="1" dirty="0" smtClean="0"/>
              <a:t>73 × 112 × 245 </a:t>
            </a:r>
            <a:r>
              <a:rPr lang="pt-BR" dirty="0" smtClean="0"/>
              <a:t>deixa </a:t>
            </a:r>
            <a:r>
              <a:rPr lang="pt-BR" b="1" dirty="0" smtClean="0"/>
              <a:t>resto 1 × 4 × 2 = 8</a:t>
            </a:r>
            <a:r>
              <a:rPr lang="pt-BR" dirty="0" smtClean="0"/>
              <a:t> ao ser </a:t>
            </a:r>
            <a:r>
              <a:rPr lang="pt-BR" b="1" dirty="0" smtClean="0"/>
              <a:t>dividido por 9</a:t>
            </a:r>
            <a:r>
              <a:rPr lang="pt-BR" dirty="0" smtClean="0"/>
              <a:t>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93912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Ø"/>
            </a:pPr>
            <a:r>
              <a:rPr lang="pt-BR" sz="2000" b="1" dirty="0" smtClean="0"/>
              <a:t>Ex</a:t>
            </a:r>
            <a:r>
              <a:rPr lang="pt-BR" sz="2000" b="1" baseline="-25000" dirty="0" smtClean="0"/>
              <a:t>7</a:t>
            </a:r>
            <a:r>
              <a:rPr lang="pt-BR" sz="2000" b="1" dirty="0" smtClean="0"/>
              <a:t>.:</a:t>
            </a:r>
          </a:p>
          <a:p>
            <a:pPr marL="457200" indent="-457200" algn="just">
              <a:buAutoNum type="arabicPeriod"/>
            </a:pPr>
            <a:r>
              <a:rPr lang="pt-BR" sz="2200" dirty="0" smtClean="0"/>
              <a:t>A soma de dois múltiplos de 7 é um múltiplo de 7? </a:t>
            </a:r>
            <a:r>
              <a:rPr lang="pt-BR" sz="1600" b="1" dirty="0" smtClean="0"/>
              <a:t>Sim, pois 7n + 7m = 7(n + m).</a:t>
            </a:r>
          </a:p>
          <a:p>
            <a:pPr marL="457200" indent="-457200" algn="just">
              <a:buAutoNum type="arabicPeriod"/>
            </a:pPr>
            <a:r>
              <a:rPr lang="pt-BR" sz="2200" dirty="0" smtClean="0"/>
              <a:t>Qual é o resto da divisão de 7 × 82 + 3 por 7? </a:t>
            </a:r>
            <a:r>
              <a:rPr lang="pt-BR" sz="2200" b="1" dirty="0" smtClean="0"/>
              <a:t>Resto = 3.</a:t>
            </a:r>
          </a:p>
          <a:p>
            <a:pPr marL="457200" indent="-457200" algn="just">
              <a:buAutoNum type="arabicPeriod"/>
            </a:pPr>
            <a:r>
              <a:rPr lang="pt-BR" sz="2200" dirty="0" smtClean="0"/>
              <a:t> E qual é o resto da divisão de 7 × 29 + 10 por 7? </a:t>
            </a:r>
            <a:r>
              <a:rPr lang="pt-BR" sz="2200" b="1" dirty="0" smtClean="0"/>
              <a:t>Resto = 3.</a:t>
            </a:r>
            <a:endParaRPr lang="pt-BR" sz="2200" dirty="0" smtClean="0"/>
          </a:p>
          <a:p>
            <a:pPr marL="457200" indent="-457200" algn="just">
              <a:buAutoNum type="arabicPeriod"/>
            </a:pPr>
            <a:r>
              <a:rPr lang="pt-BR" sz="2200" dirty="0" smtClean="0"/>
              <a:t> E qual é o resto da divisão de 7 × 41 + 93 por 7? </a:t>
            </a:r>
            <a:r>
              <a:rPr lang="pt-BR" sz="2200" b="1" dirty="0" smtClean="0"/>
              <a:t>Resto = 2.</a:t>
            </a:r>
            <a:endParaRPr lang="pt-BR" sz="2200" dirty="0" smtClean="0"/>
          </a:p>
          <a:p>
            <a:pPr marL="457200" indent="-457200" algn="just">
              <a:buAutoNum type="arabicPeriod"/>
            </a:pPr>
            <a:r>
              <a:rPr lang="pt-BR" sz="2200" dirty="0" smtClean="0"/>
              <a:t> E qual é o resto da divisão de 7 × 18 − 2 por 7? </a:t>
            </a:r>
            <a:r>
              <a:rPr lang="pt-BR" sz="2200" b="1" dirty="0" smtClean="0"/>
              <a:t>Resto = 5.</a:t>
            </a:r>
            <a:endParaRPr lang="pt-BR" sz="2200" dirty="0" smtClean="0"/>
          </a:p>
          <a:p>
            <a:pPr marL="457200" indent="-457200" algn="just">
              <a:buAutoNum type="arabicPeriod"/>
            </a:pPr>
            <a:r>
              <a:rPr lang="pt-BR" sz="2200" dirty="0" smtClean="0"/>
              <a:t> Determine os restos das divisões de 7 × 81 + 8 por 7 e por 9. </a:t>
            </a:r>
            <a:r>
              <a:rPr lang="pt-BR" sz="1600" b="1" dirty="0" smtClean="0"/>
              <a:t>Restos são respectivamente 1 e 8.</a:t>
            </a:r>
          </a:p>
          <a:p>
            <a:pPr marL="457200" indent="-457200" algn="just">
              <a:buFont typeface="Arial"/>
              <a:buAutoNum type="arabicPeriod"/>
            </a:pPr>
            <a:r>
              <a:rPr lang="pt-BR" sz="2200" dirty="0" smtClean="0"/>
              <a:t>Se </a:t>
            </a:r>
            <a:r>
              <a:rPr lang="pt-BR" sz="2200" dirty="0" smtClean="0"/>
              <a:t>a= 7×53+1 </a:t>
            </a:r>
            <a:r>
              <a:rPr lang="pt-BR" sz="2200" dirty="0" smtClean="0"/>
              <a:t>e </a:t>
            </a:r>
            <a:r>
              <a:rPr lang="pt-BR" sz="2200" dirty="0" smtClean="0"/>
              <a:t>b= 7×15+3</a:t>
            </a:r>
            <a:r>
              <a:rPr lang="pt-BR" sz="2200" dirty="0" smtClean="0"/>
              <a:t>, qual é o resto da divisão de a + b por 7? </a:t>
            </a:r>
            <a:r>
              <a:rPr lang="pt-BR" sz="2000" b="1" dirty="0" smtClean="0"/>
              <a:t>O resto é </a:t>
            </a:r>
            <a:r>
              <a:rPr lang="pt-BR" sz="2000" b="1" dirty="0" smtClean="0"/>
              <a:t>4.</a:t>
            </a:r>
          </a:p>
          <a:p>
            <a:pPr marL="457200" indent="-457200" algn="just">
              <a:buFont typeface="Arial"/>
              <a:buAutoNum type="arabicPeriod"/>
            </a:pPr>
            <a:r>
              <a:rPr lang="pt-BR" sz="2000" b="1" dirty="0" smtClean="0"/>
              <a:t> </a:t>
            </a:r>
            <a:r>
              <a:rPr lang="pt-BR" sz="2200" dirty="0" smtClean="0"/>
              <a:t>Se </a:t>
            </a:r>
            <a:r>
              <a:rPr lang="pt-BR" sz="2200" dirty="0" smtClean="0"/>
              <a:t>m = 7 × 22 + 5 e n = 7 × 38 + 6, qual é o resto da divisão de m + n por 7?</a:t>
            </a:r>
          </a:p>
          <a:p>
            <a:pPr marL="457200" indent="-457200" algn="just">
              <a:buNone/>
            </a:pPr>
            <a:r>
              <a:rPr lang="pt-BR" sz="1600" b="1" dirty="0" smtClean="0"/>
              <a:t>          O </a:t>
            </a:r>
            <a:r>
              <a:rPr lang="pt-BR" sz="1600" b="1" dirty="0" smtClean="0"/>
              <a:t>resto é 4.</a:t>
            </a:r>
          </a:p>
          <a:p>
            <a:pPr marL="457200" indent="-457200" algn="just"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xmlns="" val="2093912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Ø"/>
            </a:pPr>
            <a:r>
              <a:rPr lang="pt-BR" sz="2000" b="1" dirty="0" smtClean="0"/>
              <a:t>Ex</a:t>
            </a:r>
            <a:r>
              <a:rPr lang="pt-BR" sz="2000" b="1" baseline="-25000" dirty="0" smtClean="0"/>
              <a:t>8</a:t>
            </a:r>
            <a:r>
              <a:rPr lang="pt-BR" sz="2000" b="1" dirty="0" smtClean="0"/>
              <a:t>.: </a:t>
            </a:r>
            <a:r>
              <a:rPr lang="pt-BR" sz="2000" dirty="0" smtClean="0"/>
              <a:t>Se </a:t>
            </a:r>
            <a:r>
              <a:rPr lang="pt-BR" sz="2000" b="1" dirty="0" smtClean="0"/>
              <a:t>a</a:t>
            </a:r>
            <a:r>
              <a:rPr lang="pt-BR" sz="2000" dirty="0" smtClean="0"/>
              <a:t> deixa resto 6 quando dividido por 8 e se </a:t>
            </a:r>
            <a:r>
              <a:rPr lang="pt-BR" sz="2000" b="1" dirty="0" smtClean="0"/>
              <a:t>b</a:t>
            </a:r>
            <a:r>
              <a:rPr lang="pt-BR" sz="2000" dirty="0" smtClean="0"/>
              <a:t> deixa </a:t>
            </a:r>
            <a:r>
              <a:rPr lang="pt-BR" sz="2000" b="1" dirty="0" smtClean="0"/>
              <a:t>resto 5</a:t>
            </a:r>
            <a:r>
              <a:rPr lang="pt-BR" sz="2000" dirty="0" smtClean="0"/>
              <a:t> quando </a:t>
            </a:r>
            <a:r>
              <a:rPr lang="pt-BR" sz="2000" b="1" dirty="0" smtClean="0"/>
              <a:t>dividido por 8</a:t>
            </a:r>
            <a:r>
              <a:rPr lang="pt-BR" sz="2000" dirty="0" smtClean="0"/>
              <a:t>, qual é o </a:t>
            </a:r>
            <a:r>
              <a:rPr lang="pt-BR" sz="2000" b="1" dirty="0" smtClean="0"/>
              <a:t>resto da divisão </a:t>
            </a:r>
            <a:r>
              <a:rPr lang="pt-BR" sz="2000" dirty="0" smtClean="0"/>
              <a:t>de </a:t>
            </a:r>
            <a:r>
              <a:rPr lang="pt-BR" sz="2000" b="1" dirty="0" smtClean="0"/>
              <a:t>a + b </a:t>
            </a:r>
            <a:r>
              <a:rPr lang="pt-BR" sz="2000" dirty="0" smtClean="0"/>
              <a:t>e de </a:t>
            </a:r>
            <a:r>
              <a:rPr lang="pt-BR" sz="2000" b="1" dirty="0" smtClean="0"/>
              <a:t>a − b por 8</a:t>
            </a:r>
            <a:r>
              <a:rPr lang="pt-BR" sz="2000" dirty="0" smtClean="0"/>
              <a:t>?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pt-BR" sz="2000" b="1" dirty="0" smtClean="0"/>
              <a:t> Solução:</a:t>
            </a:r>
            <a:endParaRPr lang="pt-BR" sz="2000" dirty="0" smtClean="0"/>
          </a:p>
          <a:p>
            <a:pPr marL="0" indent="0">
              <a:buFont typeface="Symbol"/>
              <a:buChar char="Þ"/>
            </a:pPr>
            <a:r>
              <a:rPr lang="pt-BR" sz="2000" dirty="0" smtClean="0"/>
              <a:t> a + b = (8n + 6) + (8m + 5) = (8n + 8m) + 11 = (8n + 8m) + 8x1 + 3 = 8(n+m+1) + </a:t>
            </a:r>
            <a:r>
              <a:rPr lang="pt-BR" sz="2000" b="1" dirty="0" smtClean="0"/>
              <a:t>3</a:t>
            </a:r>
            <a:r>
              <a:rPr lang="pt-BR" sz="2000" dirty="0" smtClean="0"/>
              <a:t> </a:t>
            </a:r>
            <a:endParaRPr lang="pt-BR" sz="2000" b="1" dirty="0" smtClean="0"/>
          </a:p>
          <a:p>
            <a:pPr marL="0" indent="0">
              <a:buFont typeface="Symbol"/>
              <a:buChar char="Þ"/>
            </a:pPr>
            <a:r>
              <a:rPr lang="pt-BR" sz="2000" dirty="0" smtClean="0"/>
              <a:t> a − b = (8n + 6) − (8m + 5) = (8n − 8m) + </a:t>
            </a:r>
            <a:r>
              <a:rPr lang="pt-BR" sz="2000" b="1" dirty="0" smtClean="0"/>
              <a:t>1</a:t>
            </a:r>
          </a:p>
          <a:p>
            <a:pPr marL="0" indent="0">
              <a:buFont typeface="Symbol"/>
              <a:buChar char="Þ"/>
            </a:pPr>
            <a:r>
              <a:rPr lang="pt-BR" sz="2000" b="1" dirty="0" smtClean="0"/>
              <a:t> </a:t>
            </a:r>
            <a:r>
              <a:rPr lang="pt-BR" sz="2000" dirty="0" smtClean="0"/>
              <a:t>Sendo assim, </a:t>
            </a:r>
            <a:r>
              <a:rPr lang="pt-BR" sz="2000" b="1" dirty="0" smtClean="0"/>
              <a:t>a + b </a:t>
            </a:r>
            <a:r>
              <a:rPr lang="pt-BR" sz="2000" dirty="0" smtClean="0"/>
              <a:t>deixa </a:t>
            </a:r>
            <a:r>
              <a:rPr lang="pt-BR" sz="2000" b="1" dirty="0" smtClean="0"/>
              <a:t>resto 3</a:t>
            </a:r>
            <a:r>
              <a:rPr lang="pt-BR" sz="2000" dirty="0" smtClean="0"/>
              <a:t> e </a:t>
            </a:r>
            <a:r>
              <a:rPr lang="pt-BR" sz="2000" b="1" dirty="0" smtClean="0"/>
              <a:t>a – b </a:t>
            </a:r>
            <a:r>
              <a:rPr lang="pt-BR" sz="2000" dirty="0" smtClean="0"/>
              <a:t>deixa </a:t>
            </a:r>
            <a:r>
              <a:rPr lang="pt-BR" sz="2000" b="1" dirty="0" smtClean="0"/>
              <a:t>resto 1</a:t>
            </a:r>
            <a:r>
              <a:rPr lang="pt-BR" sz="2000" dirty="0" smtClean="0"/>
              <a:t>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2000" b="1" dirty="0" smtClean="0"/>
              <a:t> Exercícios 1: </a:t>
            </a:r>
            <a:r>
              <a:rPr lang="pt-BR" sz="2000" dirty="0" smtClean="0"/>
              <a:t>Sabe-se que 503 e 418 deixam restos 7 e 2 quando divididos por 8, respectivamente. Quais são os restos das divisões de 503+418 e 503 × 418 por 8? Qual é o resto da divisão de 503 − 418 por 8?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2000" b="1" dirty="0" smtClean="0"/>
              <a:t> Exercícios 2: </a:t>
            </a:r>
            <a:r>
              <a:rPr lang="pt-BR" sz="2000" dirty="0" smtClean="0"/>
              <a:t>Calcule o resto da divisão de 2011 por 7. Em seguida calcule o resto da divisão de 2011 + 2012 + 2013 + 2014 + 2015 por 7. Qual é o resto da divisão de 2011 · 2012 · 2013 · 2014 · 2015 por 7?</a:t>
            </a:r>
            <a:r>
              <a:rPr lang="pt-BR" sz="2000" b="1" dirty="0" smtClean="0"/>
              <a:t>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2000" b="1" dirty="0" smtClean="0"/>
              <a:t> Exercícios 3: </a:t>
            </a:r>
            <a:r>
              <a:rPr lang="pt-BR" sz="2000" dirty="0" smtClean="0"/>
              <a:t>Quais são os restos das divisões de 1991³ e 1989 · 1990 · 1991 + 1992² por 7? </a:t>
            </a:r>
            <a:r>
              <a:rPr lang="pt-BR" sz="1600" b="1" dirty="0" smtClean="0"/>
              <a:t>Obs.: (Assistir vídeo 35 do canal do PIC)  </a:t>
            </a:r>
          </a:p>
          <a:p>
            <a:pPr marL="0" indent="0" algn="just">
              <a:buNone/>
            </a:pPr>
            <a:r>
              <a:rPr lang="pt-BR" sz="2000" dirty="0" smtClean="0"/>
              <a:t> </a:t>
            </a:r>
            <a:endParaRPr lang="pt-BR" sz="2000" b="1" dirty="0" smtClean="0"/>
          </a:p>
          <a:p>
            <a:pPr marL="457200" indent="-457200" algn="just"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xmlns="" val="209391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sz="4900" dirty="0" smtClean="0"/>
              <a:t>Fenômenos Periódicos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80797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 Ex</a:t>
            </a:r>
            <a:r>
              <a:rPr lang="pt-BR" b="1" baseline="-25000" dirty="0" smtClean="0"/>
              <a:t>1</a:t>
            </a:r>
            <a:r>
              <a:rPr lang="pt-BR" b="1" dirty="0" smtClean="0"/>
              <a:t>.: </a:t>
            </a:r>
            <a:r>
              <a:rPr lang="pt-BR" dirty="0" smtClean="0"/>
              <a:t>Pedro caminha ao redor de uma praça retangular onde estão dispostas 12 árvores, brincando de tocar cada árvore durante seu passeio. Se no início ele toca a árvore indicada na figura, e se ele anda no sentido da seta, indique que árvore ele estará tocando ao encostar em uma árvore pela centésima vez. 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b="1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44521" t="62008" r="47417" b="28080"/>
          <a:stretch>
            <a:fillRect/>
          </a:stretch>
        </p:blipFill>
        <p:spPr bwMode="auto">
          <a:xfrm>
            <a:off x="4990642" y="4196387"/>
            <a:ext cx="2280491" cy="157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31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ü"/>
            </a:pPr>
            <a:r>
              <a:rPr lang="pt-BR" sz="2000" dirty="0" smtClean="0"/>
              <a:t>  </a:t>
            </a:r>
            <a:r>
              <a:rPr lang="pt-BR" sz="3200" b="1" dirty="0" smtClean="0"/>
              <a:t>Solução:</a:t>
            </a:r>
          </a:p>
          <a:p>
            <a:pPr marL="0" indent="0" algn="ctr">
              <a:buNone/>
            </a:pPr>
            <a:r>
              <a:rPr lang="pt-BR" sz="4000" dirty="0" smtClean="0"/>
              <a:t>100 = 8 × 12 + 4</a:t>
            </a:r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just">
              <a:buNone/>
            </a:pPr>
            <a:r>
              <a:rPr lang="pt-BR" sz="3200" b="1" dirty="0" smtClean="0"/>
              <a:t> </a:t>
            </a:r>
            <a:endParaRPr lang="pt-BR" sz="2000" b="1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4190" t="46876" r="47189" b="43568"/>
          <a:stretch>
            <a:fillRect/>
          </a:stretch>
        </p:blipFill>
        <p:spPr bwMode="auto">
          <a:xfrm>
            <a:off x="4336869" y="2881400"/>
            <a:ext cx="3278777" cy="204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 </a:t>
            </a:r>
            <a:r>
              <a:rPr lang="pt-BR" b="1" dirty="0" smtClean="0"/>
              <a:t>Ex</a:t>
            </a:r>
            <a:r>
              <a:rPr lang="pt-BR" b="1" baseline="-25000" dirty="0" smtClean="0"/>
              <a:t>2</a:t>
            </a:r>
            <a:r>
              <a:rPr lang="pt-BR" b="1" dirty="0" smtClean="0"/>
              <a:t>.: </a:t>
            </a:r>
            <a:r>
              <a:rPr lang="pt-BR" dirty="0" smtClean="0"/>
              <a:t>Considere a seguinte sequência de números: 1, 2, 3, 4, 5, 4, 3, 2, 1, 2, 3, 4, 5, 4, 3, 2, 1, 2, 3, 4, 5 ... formada alternadamente pelos algarismos (1, 2, 3, 4, 5) e pelos algarismos (5, 4, 3, 2, 1). Qual algarismo aparece na posição 2015 nesta sequência? 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000" dirty="0" smtClean="0"/>
              <a:t> </a:t>
            </a:r>
            <a:r>
              <a:rPr lang="pt-BR" sz="2000" b="1" dirty="0" smtClean="0"/>
              <a:t>Solução: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000" b="1" dirty="0" smtClean="0"/>
          </a:p>
          <a:p>
            <a:pPr algn="ctr">
              <a:buNone/>
            </a:pPr>
            <a:endParaRPr lang="pt-BR" sz="2000" dirty="0" smtClean="0"/>
          </a:p>
          <a:p>
            <a:pPr algn="ctr">
              <a:buNone/>
            </a:pPr>
            <a:r>
              <a:rPr lang="pt-BR" sz="2800" dirty="0" smtClean="0"/>
              <a:t>2015 = 251 × 8 + 7</a:t>
            </a:r>
          </a:p>
          <a:p>
            <a:pPr indent="0" algn="just">
              <a:buNone/>
            </a:pPr>
            <a:r>
              <a:rPr lang="pt-BR" dirty="0" smtClean="0"/>
              <a:t>Portanto o número que está na posição 2015 é o número da sétima posição</a:t>
            </a:r>
          </a:p>
          <a:p>
            <a:pPr indent="0" algn="just">
              <a:buNone/>
            </a:pPr>
            <a:r>
              <a:rPr lang="pt-BR" dirty="0" smtClean="0"/>
              <a:t>dentro do bloco, ou seja, o número 3.</a:t>
            </a:r>
          </a:p>
          <a:p>
            <a:pPr algn="ctr">
              <a:buNone/>
            </a:pPr>
            <a:endParaRPr lang="pt-BR" sz="2800" b="1" dirty="0" smtClean="0"/>
          </a:p>
          <a:p>
            <a:pPr algn="ctr">
              <a:buNone/>
            </a:pPr>
            <a:endParaRPr lang="pt-BR" sz="2000" dirty="0" smtClean="0"/>
          </a:p>
          <a:p>
            <a:pPr algn="ctr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4938" t="63929" r="37955" b="31071"/>
          <a:stretch>
            <a:fillRect/>
          </a:stretch>
        </p:blipFill>
        <p:spPr bwMode="auto">
          <a:xfrm>
            <a:off x="2259875" y="2873828"/>
            <a:ext cx="7641772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 </a:t>
            </a:r>
            <a:r>
              <a:rPr lang="pt-BR" b="1" dirty="0" smtClean="0"/>
              <a:t>Ex</a:t>
            </a:r>
            <a:r>
              <a:rPr lang="pt-BR" b="1" baseline="-25000" dirty="0" smtClean="0"/>
              <a:t>3</a:t>
            </a:r>
            <a:r>
              <a:rPr lang="pt-BR" b="1" dirty="0" smtClean="0"/>
              <a:t>.:</a:t>
            </a:r>
            <a:r>
              <a:rPr lang="pt-BR" dirty="0" smtClean="0"/>
              <a:t>  </a:t>
            </a:r>
            <a:r>
              <a:rPr lang="pt-BR" b="1" dirty="0" smtClean="0"/>
              <a:t>Qual é o algarismo da unidade de 2</a:t>
            </a:r>
            <a:r>
              <a:rPr lang="pt-BR" b="1" baseline="30000" dirty="0" smtClean="0"/>
              <a:t>2015</a:t>
            </a:r>
            <a:r>
              <a:rPr lang="pt-BR" b="1" dirty="0" smtClean="0"/>
              <a:t> ?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000" dirty="0" smtClean="0"/>
              <a:t> </a:t>
            </a:r>
            <a:r>
              <a:rPr lang="pt-BR" b="1" dirty="0" smtClean="0"/>
              <a:t>Solução:</a:t>
            </a:r>
            <a:r>
              <a:rPr lang="pt-BR" sz="2000" dirty="0" smtClean="0"/>
              <a:t> 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r>
              <a:rPr lang="pt-BR" dirty="0" smtClean="0"/>
              <a:t>Sequência periódica: 2, 4, 8, 6, 2, 4, 8, 6, 2 etc.,</a:t>
            </a:r>
          </a:p>
          <a:p>
            <a:pPr algn="ctr">
              <a:buNone/>
            </a:pPr>
            <a:r>
              <a:rPr lang="pt-BR" b="1" dirty="0" smtClean="0"/>
              <a:t>2015 = 503 × 4 + 3</a:t>
            </a:r>
          </a:p>
          <a:p>
            <a:pPr algn="just">
              <a:buNone/>
            </a:pPr>
            <a:r>
              <a:rPr lang="pt-BR" dirty="0" smtClean="0"/>
              <a:t>(2³ = 8, 2</a:t>
            </a:r>
            <a:r>
              <a:rPr lang="pt-BR" baseline="30000" dirty="0" smtClean="0"/>
              <a:t>7</a:t>
            </a:r>
            <a:r>
              <a:rPr lang="pt-BR" dirty="0" smtClean="0"/>
              <a:t> = 128 etc.). Daí o algarismo da unidade de 2</a:t>
            </a:r>
            <a:r>
              <a:rPr lang="pt-BR" baseline="30000" dirty="0" smtClean="0"/>
              <a:t>2015</a:t>
            </a:r>
            <a:r>
              <a:rPr lang="pt-BR" dirty="0" smtClean="0"/>
              <a:t>  é  8.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 </a:t>
            </a:r>
            <a:r>
              <a:rPr lang="pt-BR" b="1" dirty="0" smtClean="0"/>
              <a:t>Ex</a:t>
            </a:r>
            <a:r>
              <a:rPr lang="pt-BR" b="1" baseline="-25000" dirty="0" smtClean="0"/>
              <a:t>4</a:t>
            </a:r>
            <a:r>
              <a:rPr lang="pt-BR" b="1" dirty="0" smtClean="0"/>
              <a:t>.: Encontre o último algarismo do número 1989</a:t>
            </a:r>
            <a:r>
              <a:rPr lang="pt-BR" b="1" baseline="30000" dirty="0" smtClean="0"/>
              <a:t>1989</a:t>
            </a:r>
            <a:r>
              <a:rPr lang="pt-BR" b="1" dirty="0" smtClean="0"/>
              <a:t>. </a:t>
            </a:r>
          </a:p>
          <a:p>
            <a:pPr algn="just">
              <a:buNone/>
            </a:pPr>
            <a:endParaRPr lang="pt-BR" b="1" dirty="0" smtClean="0"/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6444" t="57679" r="38356" b="34464"/>
          <a:stretch>
            <a:fillRect/>
          </a:stretch>
        </p:blipFill>
        <p:spPr bwMode="auto">
          <a:xfrm>
            <a:off x="3043643" y="1410789"/>
            <a:ext cx="6483033" cy="113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ü"/>
            </a:pPr>
            <a:r>
              <a:rPr lang="pt-BR" sz="2000" dirty="0" smtClean="0"/>
              <a:t> </a:t>
            </a:r>
            <a:r>
              <a:rPr lang="pt-BR" b="1" dirty="0" smtClean="0"/>
              <a:t>Solução:</a:t>
            </a:r>
          </a:p>
          <a:p>
            <a:pPr marL="0" indent="0" algn="just">
              <a:buNone/>
            </a:pPr>
            <a:r>
              <a:rPr lang="pt-BR" dirty="0" smtClean="0"/>
              <a:t>Para começar, note que o último algarismo do número </a:t>
            </a:r>
            <a:r>
              <a:rPr lang="pt-BR" b="1" dirty="0" smtClean="0"/>
              <a:t>1989</a:t>
            </a:r>
            <a:r>
              <a:rPr lang="pt-BR" b="1" baseline="30000" dirty="0" smtClean="0"/>
              <a:t>1989</a:t>
            </a:r>
            <a:r>
              <a:rPr lang="pt-BR" b="1" dirty="0" smtClean="0"/>
              <a:t> = 9</a:t>
            </a:r>
            <a:r>
              <a:rPr lang="pt-BR" b="1" baseline="30000" dirty="0" smtClean="0"/>
              <a:t>1989</a:t>
            </a:r>
          </a:p>
          <a:p>
            <a:pPr marL="0" indent="0" algn="ctr">
              <a:buNone/>
            </a:pPr>
            <a:r>
              <a:rPr lang="pt-BR" dirty="0" smtClean="0"/>
              <a:t>9¹ = 9, 9² = 81, 9³ = 729 etc.</a:t>
            </a:r>
            <a:r>
              <a:rPr lang="pt-BR" b="1" dirty="0" smtClean="0"/>
              <a:t>  </a:t>
            </a:r>
          </a:p>
          <a:p>
            <a:pPr marL="0" indent="0" algn="just">
              <a:buNone/>
            </a:pPr>
            <a:r>
              <a:rPr lang="pt-BR" dirty="0" smtClean="0"/>
              <a:t>Assim o último algarismo de </a:t>
            </a:r>
            <a:r>
              <a:rPr lang="pt-BR" b="1" dirty="0" smtClean="0"/>
              <a:t>9</a:t>
            </a:r>
            <a:r>
              <a:rPr lang="pt-BR" b="1" baseline="30000" dirty="0" smtClean="0"/>
              <a:t>n</a:t>
            </a:r>
            <a:r>
              <a:rPr lang="pt-BR" dirty="0" smtClean="0"/>
              <a:t> é </a:t>
            </a:r>
            <a:r>
              <a:rPr lang="pt-BR" b="1" dirty="0" smtClean="0"/>
              <a:t>9</a:t>
            </a:r>
            <a:r>
              <a:rPr lang="pt-BR" dirty="0" smtClean="0"/>
              <a:t> se </a:t>
            </a:r>
            <a:r>
              <a:rPr lang="pt-BR" b="1" dirty="0" smtClean="0"/>
              <a:t>n </a:t>
            </a:r>
            <a:r>
              <a:rPr lang="pt-BR" dirty="0" smtClean="0"/>
              <a:t>é </a:t>
            </a:r>
            <a:r>
              <a:rPr lang="pt-BR" b="1" dirty="0" smtClean="0"/>
              <a:t>ímpar</a:t>
            </a:r>
            <a:r>
              <a:rPr lang="pt-BR" dirty="0" smtClean="0"/>
              <a:t> </a:t>
            </a:r>
          </a:p>
          <a:p>
            <a:pPr marL="0" indent="0" algn="just">
              <a:buNone/>
            </a:pPr>
            <a:r>
              <a:rPr lang="pt-BR" dirty="0" smtClean="0"/>
              <a:t>        e o último algarismo de </a:t>
            </a:r>
            <a:r>
              <a:rPr lang="pt-BR" b="1" dirty="0" smtClean="0"/>
              <a:t>9</a:t>
            </a:r>
            <a:r>
              <a:rPr lang="pt-BR" b="1" baseline="30000" dirty="0" smtClean="0"/>
              <a:t>n</a:t>
            </a:r>
            <a:r>
              <a:rPr lang="pt-BR" dirty="0" smtClean="0"/>
              <a:t> é </a:t>
            </a:r>
            <a:r>
              <a:rPr lang="pt-BR" b="1" dirty="0" smtClean="0"/>
              <a:t>1</a:t>
            </a:r>
            <a:r>
              <a:rPr lang="pt-BR" dirty="0" smtClean="0"/>
              <a:t> se </a:t>
            </a:r>
            <a:r>
              <a:rPr lang="pt-BR" b="1" dirty="0" smtClean="0"/>
              <a:t>n</a:t>
            </a:r>
            <a:r>
              <a:rPr lang="pt-BR" dirty="0" smtClean="0"/>
              <a:t> é </a:t>
            </a:r>
            <a:r>
              <a:rPr lang="pt-BR" b="1" dirty="0" smtClean="0"/>
              <a:t>par</a:t>
            </a:r>
            <a:r>
              <a:rPr lang="pt-BR" dirty="0" smtClean="0"/>
              <a:t>.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dirty="0" smtClean="0"/>
              <a:t>Como 1989 é ímpar, podemos concluir que o último algarismo de </a:t>
            </a:r>
            <a:r>
              <a:rPr lang="pt-BR" b="1" dirty="0" smtClean="0"/>
              <a:t>1989</a:t>
            </a:r>
            <a:r>
              <a:rPr lang="pt-BR" b="1" baseline="30000" dirty="0" smtClean="0"/>
              <a:t>1989</a:t>
            </a:r>
            <a:r>
              <a:rPr lang="pt-BR" b="1" dirty="0" smtClean="0"/>
              <a:t> </a:t>
            </a:r>
            <a:r>
              <a:rPr lang="pt-BR" dirty="0" smtClean="0"/>
              <a:t>será igual a </a:t>
            </a:r>
            <a:r>
              <a:rPr lang="pt-BR" b="1" dirty="0" smtClean="0"/>
              <a:t>9</a:t>
            </a:r>
            <a:r>
              <a:rPr lang="pt-BR" dirty="0" smtClean="0"/>
              <a:t>.</a:t>
            </a:r>
            <a:r>
              <a:rPr lang="pt-BR" b="1" baseline="30000" dirty="0" smtClean="0"/>
              <a:t>  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dirty="0" smtClean="0"/>
              <a:t> </a:t>
            </a:r>
            <a:r>
              <a:rPr lang="pt-BR" b="1" dirty="0" smtClean="0"/>
              <a:t>Ex</a:t>
            </a:r>
            <a:r>
              <a:rPr lang="pt-BR" b="1" baseline="-25000" dirty="0" smtClean="0"/>
              <a:t>5</a:t>
            </a:r>
            <a:r>
              <a:rPr lang="pt-BR" b="1" dirty="0" smtClean="0"/>
              <a:t>.: </a:t>
            </a:r>
            <a:r>
              <a:rPr lang="pt-BR" dirty="0" smtClean="0"/>
              <a:t>O ano de 2014 começou em uma quarta-feira. Em que dia da semana cairá o último dia deste ano? </a:t>
            </a:r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b="1" dirty="0" smtClean="0"/>
              <a:t>Solução: </a:t>
            </a:r>
          </a:p>
          <a:p>
            <a:pPr marL="0" indent="0" algn="just">
              <a:buNone/>
            </a:pPr>
            <a:r>
              <a:rPr lang="pt-BR" b="1" dirty="0" smtClean="0"/>
              <a:t>   </a:t>
            </a:r>
            <a:r>
              <a:rPr lang="pt-BR" dirty="0" smtClean="0"/>
              <a:t>Semana =&gt; </a:t>
            </a:r>
            <a:r>
              <a:rPr lang="pt-BR" dirty="0" err="1" smtClean="0"/>
              <a:t>seg</a:t>
            </a:r>
            <a:r>
              <a:rPr lang="pt-BR" dirty="0" smtClean="0"/>
              <a:t>, ter, </a:t>
            </a:r>
            <a:r>
              <a:rPr lang="pt-BR" b="1" dirty="0" err="1" smtClean="0"/>
              <a:t>qua</a:t>
            </a:r>
            <a:r>
              <a:rPr lang="pt-BR" dirty="0" smtClean="0"/>
              <a:t>, </a:t>
            </a:r>
            <a:r>
              <a:rPr lang="pt-BR" dirty="0" err="1" smtClean="0"/>
              <a:t>qui</a:t>
            </a:r>
            <a:r>
              <a:rPr lang="pt-BR" dirty="0" smtClean="0"/>
              <a:t>, </a:t>
            </a:r>
            <a:r>
              <a:rPr lang="pt-BR" dirty="0" err="1" smtClean="0"/>
              <a:t>sex</a:t>
            </a:r>
            <a:r>
              <a:rPr lang="pt-BR" dirty="0" smtClean="0"/>
              <a:t>, </a:t>
            </a:r>
            <a:r>
              <a:rPr lang="pt-BR" dirty="0" err="1" smtClean="0"/>
              <a:t>sáb</a:t>
            </a:r>
            <a:r>
              <a:rPr lang="pt-BR" dirty="0" smtClean="0"/>
              <a:t> e dom. ( 7dias)</a:t>
            </a:r>
          </a:p>
          <a:p>
            <a:pPr marL="0" indent="0" algn="ctr">
              <a:buNone/>
            </a:pPr>
            <a:r>
              <a:rPr lang="pt-BR" dirty="0" smtClean="0"/>
              <a:t>365 = 52 x 7 + 1</a:t>
            </a:r>
          </a:p>
          <a:p>
            <a:pPr marL="0" indent="0" algn="just">
              <a:buNone/>
            </a:pPr>
            <a:r>
              <a:rPr lang="pt-BR" dirty="0" smtClean="0"/>
              <a:t> Então se o ano começou na quarta-feira, ele também terminará em uma quarta-feira.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dirty="0" smtClean="0"/>
              <a:t> </a:t>
            </a:r>
            <a:r>
              <a:rPr lang="pt-BR" b="1" dirty="0" smtClean="0"/>
              <a:t>Ex</a:t>
            </a:r>
            <a:r>
              <a:rPr lang="pt-BR" b="1" baseline="-25000" dirty="0" smtClean="0"/>
              <a:t>6</a:t>
            </a:r>
            <a:r>
              <a:rPr lang="pt-BR" b="1" dirty="0" smtClean="0"/>
              <a:t>.: Qual é o resto da divisão de 2</a:t>
            </a:r>
            <a:r>
              <a:rPr lang="pt-BR" b="1" baseline="30000" dirty="0" smtClean="0"/>
              <a:t>56</a:t>
            </a:r>
            <a:r>
              <a:rPr lang="pt-BR" b="1" dirty="0" smtClean="0"/>
              <a:t> por 7? E por 11?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b="1" dirty="0" smtClean="0"/>
              <a:t>Solução:   </a:t>
            </a:r>
          </a:p>
          <a:p>
            <a:pPr marL="457200" indent="-457200" algn="just">
              <a:buNone/>
            </a:pPr>
            <a:r>
              <a:rPr lang="pt-BR" b="1" dirty="0" smtClean="0"/>
              <a:t>     </a:t>
            </a:r>
            <a:r>
              <a:rPr lang="pt-BR" dirty="0" smtClean="0"/>
              <a:t>Restos das Potências de 2 por 7 </a:t>
            </a:r>
            <a:r>
              <a:rPr lang="pt-BR" sz="2100" dirty="0" smtClean="0"/>
              <a:t>( 2¹ =&gt; </a:t>
            </a:r>
            <a:r>
              <a:rPr lang="pt-BR" sz="2100" b="1" dirty="0" smtClean="0"/>
              <a:t>2</a:t>
            </a:r>
            <a:r>
              <a:rPr lang="pt-BR" sz="2100" dirty="0" smtClean="0"/>
              <a:t>, 2² =&gt; </a:t>
            </a:r>
            <a:r>
              <a:rPr lang="pt-BR" sz="2100" b="1" dirty="0" smtClean="0"/>
              <a:t>4</a:t>
            </a:r>
            <a:r>
              <a:rPr lang="pt-BR" sz="2100" dirty="0" smtClean="0"/>
              <a:t>, 2³ =&gt; </a:t>
            </a:r>
            <a:r>
              <a:rPr lang="pt-BR" sz="2100" b="1" dirty="0" smtClean="0"/>
              <a:t>1,</a:t>
            </a:r>
            <a:r>
              <a:rPr lang="pt-BR" sz="2100" dirty="0" smtClean="0"/>
              <a:t> 2</a:t>
            </a:r>
            <a:r>
              <a:rPr lang="pt-BR" sz="2100" baseline="30000" dirty="0" smtClean="0"/>
              <a:t>4</a:t>
            </a:r>
            <a:r>
              <a:rPr lang="pt-BR" sz="2100" dirty="0" smtClean="0"/>
              <a:t> =&gt; </a:t>
            </a:r>
            <a:r>
              <a:rPr lang="pt-BR" sz="2100" b="1" dirty="0" smtClean="0"/>
              <a:t>2, </a:t>
            </a:r>
            <a:r>
              <a:rPr lang="pt-BR" sz="2100" dirty="0" smtClean="0"/>
              <a:t>2</a:t>
            </a:r>
            <a:r>
              <a:rPr lang="pt-BR" sz="2100" baseline="30000" dirty="0" smtClean="0"/>
              <a:t>5</a:t>
            </a:r>
            <a:r>
              <a:rPr lang="pt-BR" sz="2100" dirty="0" smtClean="0"/>
              <a:t> =&gt;</a:t>
            </a:r>
            <a:r>
              <a:rPr lang="pt-BR" sz="2100" b="1" dirty="0" smtClean="0"/>
              <a:t>4 </a:t>
            </a:r>
            <a:r>
              <a:rPr lang="pt-BR" sz="2100" dirty="0" smtClean="0"/>
              <a:t>e 2</a:t>
            </a:r>
            <a:r>
              <a:rPr lang="pt-BR" sz="2100" baseline="30000" dirty="0" smtClean="0"/>
              <a:t>6</a:t>
            </a:r>
            <a:r>
              <a:rPr lang="pt-BR" sz="2100" dirty="0" smtClean="0"/>
              <a:t> =&gt; </a:t>
            </a:r>
            <a:r>
              <a:rPr lang="pt-BR" sz="2100" b="1" dirty="0" smtClean="0"/>
              <a:t>1</a:t>
            </a:r>
            <a:r>
              <a:rPr lang="pt-BR" sz="2100" dirty="0" smtClean="0"/>
              <a:t>). </a:t>
            </a:r>
            <a:r>
              <a:rPr lang="pt-BR" sz="2100" b="1" dirty="0" smtClean="0"/>
              <a:t>                 </a:t>
            </a:r>
          </a:p>
          <a:p>
            <a:pPr marL="457200" indent="-457200" algn="just">
              <a:buNone/>
            </a:pPr>
            <a:r>
              <a:rPr lang="pt-BR" sz="2000" b="1" dirty="0" smtClean="0"/>
              <a:t>                                                                  período</a:t>
            </a:r>
          </a:p>
          <a:p>
            <a:pPr marL="457200" indent="-457200" algn="ctr">
              <a:buNone/>
            </a:pPr>
            <a:r>
              <a:rPr lang="pt-BR" dirty="0" smtClean="0"/>
              <a:t>             </a:t>
            </a:r>
            <a:r>
              <a:rPr lang="pt-BR" dirty="0" smtClean="0"/>
              <a:t>                            </a:t>
            </a:r>
            <a:r>
              <a:rPr lang="pt-BR" dirty="0" smtClean="0"/>
              <a:t>56 = 18 x </a:t>
            </a:r>
            <a:r>
              <a:rPr lang="pt-BR" b="1" dirty="0" smtClean="0"/>
              <a:t>3</a:t>
            </a:r>
            <a:r>
              <a:rPr lang="pt-BR" dirty="0" smtClean="0"/>
              <a:t> + </a:t>
            </a:r>
            <a:r>
              <a:rPr lang="pt-BR" b="1" dirty="0" smtClean="0"/>
              <a:t>2             </a:t>
            </a:r>
            <a:r>
              <a:rPr lang="pt-BR" b="1" dirty="0" smtClean="0"/>
              <a:t>resto ( expoente)</a:t>
            </a:r>
            <a:endParaRPr lang="pt-BR" b="1" dirty="0" smtClean="0"/>
          </a:p>
          <a:p>
            <a:pPr marL="457200" indent="-457200" algn="just">
              <a:buNone/>
            </a:pPr>
            <a:r>
              <a:rPr lang="pt-BR" dirty="0" smtClean="0"/>
              <a:t>  Sendo assim o resto de 2</a:t>
            </a:r>
            <a:r>
              <a:rPr lang="pt-BR" baseline="30000" dirty="0" smtClean="0"/>
              <a:t>56</a:t>
            </a:r>
            <a:r>
              <a:rPr lang="pt-BR" dirty="0" smtClean="0"/>
              <a:t> é compatível ao resto de 2², ou seja, o resto de sua divisão por 7</a:t>
            </a:r>
          </a:p>
          <a:p>
            <a:pPr marL="457200" indent="-457200" algn="just">
              <a:buNone/>
            </a:pPr>
            <a:r>
              <a:rPr lang="pt-BR" dirty="0" smtClean="0"/>
              <a:t>  será igual a </a:t>
            </a:r>
            <a:r>
              <a:rPr lang="pt-BR" b="1" dirty="0" smtClean="0"/>
              <a:t>4</a:t>
            </a:r>
            <a:r>
              <a:rPr lang="pt-BR" dirty="0" smtClean="0"/>
              <a:t>.</a:t>
            </a:r>
          </a:p>
          <a:p>
            <a:pPr marL="457200" indent="-457200" algn="just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b="1" dirty="0" smtClean="0"/>
              <a:t>  </a:t>
            </a:r>
            <a:endParaRPr lang="pt-BR" dirty="0"/>
          </a:p>
        </p:txBody>
      </p:sp>
      <p:cxnSp>
        <p:nvCxnSpPr>
          <p:cNvPr id="5" name="Conector angulado 4"/>
          <p:cNvCxnSpPr/>
          <p:nvPr/>
        </p:nvCxnSpPr>
        <p:spPr>
          <a:xfrm rot="10800000">
            <a:off x="5760721" y="3722915"/>
            <a:ext cx="640081" cy="235131"/>
          </a:xfrm>
          <a:prstGeom prst="bentConnector3">
            <a:avLst>
              <a:gd name="adj1" fmla="val 102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>
            <a:off x="7040880" y="4088674"/>
            <a:ext cx="627017" cy="13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pt-BR" b="1" dirty="0" smtClean="0"/>
              <a:t>Ex</a:t>
            </a:r>
            <a:r>
              <a:rPr lang="pt-BR" b="1" baseline="-25000" dirty="0" smtClean="0"/>
              <a:t>7</a:t>
            </a:r>
            <a:r>
              <a:rPr lang="pt-BR" b="1" dirty="0" smtClean="0"/>
              <a:t>.: </a:t>
            </a:r>
            <a:r>
              <a:rPr lang="pt-BR" sz="2000" dirty="0" smtClean="0"/>
              <a:t>Os números de 0 a 2000 foram ligados por flechas. A figura dada mostra o começo do processo.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r>
              <a:rPr lang="pt-BR" sz="2000" dirty="0" smtClean="0"/>
              <a:t>Qual é a sucessão de flechas que liga o número 1997 ao número 2000?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000" dirty="0" smtClean="0"/>
              <a:t> </a:t>
            </a:r>
            <a:r>
              <a:rPr lang="pt-BR" sz="2000" b="1" dirty="0" smtClean="0"/>
              <a:t>Solução: </a:t>
            </a:r>
            <a:r>
              <a:rPr lang="pt-BR" sz="2000" dirty="0" smtClean="0"/>
              <a:t>Observe que o seguinte caminho, formado por seis flechas, é um padrão que se repete na figura dada.                                              Sendo assim, a alternativa correta é a </a:t>
            </a:r>
            <a:r>
              <a:rPr lang="pt-BR" sz="2000" b="1" dirty="0" smtClean="0"/>
              <a:t>(e)</a:t>
            </a:r>
            <a:r>
              <a:rPr lang="pt-BR" sz="2000" dirty="0" smtClean="0"/>
              <a:t>.</a:t>
            </a:r>
          </a:p>
          <a:p>
            <a:pPr marL="457200" indent="-457200" algn="just">
              <a:buNone/>
            </a:pPr>
            <a:r>
              <a:rPr lang="pt-BR" sz="2000" b="1" dirty="0" smtClean="0"/>
              <a:t>                                                  período            </a:t>
            </a:r>
          </a:p>
          <a:p>
            <a:pPr marL="457200" indent="-457200" algn="ctr">
              <a:buNone/>
            </a:pPr>
            <a:r>
              <a:rPr lang="pt-BR" sz="2000" dirty="0" smtClean="0"/>
              <a:t>  2000 = 333 x </a:t>
            </a:r>
            <a:r>
              <a:rPr lang="pt-BR" sz="2000" b="1" dirty="0" smtClean="0"/>
              <a:t>6</a:t>
            </a:r>
            <a:r>
              <a:rPr lang="pt-BR" sz="2000" dirty="0" smtClean="0"/>
              <a:t> + </a:t>
            </a:r>
            <a:r>
              <a:rPr lang="pt-BR" sz="2000" b="1" dirty="0" smtClean="0"/>
              <a:t>2        resto</a:t>
            </a: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b="1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36846" t="43386" r="39962" b="48750"/>
          <a:stretch>
            <a:fillRect/>
          </a:stretch>
        </p:blipFill>
        <p:spPr bwMode="auto">
          <a:xfrm>
            <a:off x="3122023" y="1371601"/>
            <a:ext cx="7040881" cy="112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30757" t="44553" r="34807" b="47768"/>
          <a:stretch>
            <a:fillRect/>
          </a:stretch>
        </p:blipFill>
        <p:spPr bwMode="auto">
          <a:xfrm>
            <a:off x="1685106" y="2952206"/>
            <a:ext cx="8373293" cy="91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43708" t="33660" r="47055" b="59911"/>
          <a:stretch>
            <a:fillRect/>
          </a:stretch>
        </p:blipFill>
        <p:spPr bwMode="auto">
          <a:xfrm>
            <a:off x="1293222" y="4689000"/>
            <a:ext cx="2037807" cy="79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angulado 6"/>
          <p:cNvCxnSpPr/>
          <p:nvPr/>
        </p:nvCxnSpPr>
        <p:spPr>
          <a:xfrm rot="10800000">
            <a:off x="5434150" y="4924697"/>
            <a:ext cx="640081" cy="235131"/>
          </a:xfrm>
          <a:prstGeom prst="bentConnector3">
            <a:avLst>
              <a:gd name="adj1" fmla="val 102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6662057" y="5342709"/>
            <a:ext cx="3918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lum bright="-20000" contrast="40000"/>
          </a:blip>
          <a:srcRect l="44777" t="62679" r="47593" b="28571"/>
          <a:stretch>
            <a:fillRect/>
          </a:stretch>
        </p:blipFill>
        <p:spPr bwMode="auto">
          <a:xfrm>
            <a:off x="9088551" y="4741816"/>
            <a:ext cx="1884249" cy="121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ta para a direita listrada 9"/>
          <p:cNvSpPr/>
          <p:nvPr/>
        </p:nvSpPr>
        <p:spPr>
          <a:xfrm>
            <a:off x="3422468" y="4963885"/>
            <a:ext cx="731521" cy="4454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listrada 10"/>
          <p:cNvSpPr/>
          <p:nvPr/>
        </p:nvSpPr>
        <p:spPr>
          <a:xfrm>
            <a:off x="8107679" y="5037907"/>
            <a:ext cx="731521" cy="4454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sz="4900" dirty="0" smtClean="0"/>
              <a:t>Aritmética dos restos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8079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dirty="0" smtClean="0"/>
              <a:t>Na divisão de dois números naturais </a:t>
            </a:r>
            <a:r>
              <a:rPr lang="pt-BR" b="1" dirty="0" smtClean="0"/>
              <a:t>a</a:t>
            </a:r>
            <a:r>
              <a:rPr lang="pt-BR" dirty="0" smtClean="0"/>
              <a:t> por </a:t>
            </a:r>
            <a:r>
              <a:rPr lang="pt-BR" b="1" dirty="0" smtClean="0"/>
              <a:t>b</a:t>
            </a:r>
            <a:r>
              <a:rPr lang="pt-BR" dirty="0" smtClean="0"/>
              <a:t> existe um quociente </a:t>
            </a:r>
            <a:r>
              <a:rPr lang="pt-BR" b="1" dirty="0" smtClean="0"/>
              <a:t>q </a:t>
            </a:r>
            <a:r>
              <a:rPr lang="pt-BR" dirty="0" smtClean="0"/>
              <a:t>e um resto</a:t>
            </a:r>
          </a:p>
          <a:p>
            <a:pPr algn="just">
              <a:buNone/>
            </a:pPr>
            <a:r>
              <a:rPr lang="pt-BR" b="1" dirty="0" smtClean="0"/>
              <a:t>r</a:t>
            </a:r>
            <a:r>
              <a:rPr lang="pt-BR" dirty="0" smtClean="0"/>
              <a:t> tal que     </a:t>
            </a:r>
            <a:r>
              <a:rPr lang="pt-BR" b="1" dirty="0" smtClean="0"/>
              <a:t>a = </a:t>
            </a:r>
            <a:r>
              <a:rPr lang="pt-BR" b="1" dirty="0" err="1" smtClean="0"/>
              <a:t>bq</a:t>
            </a:r>
            <a:r>
              <a:rPr lang="pt-BR" b="1" dirty="0" smtClean="0"/>
              <a:t> +r  </a:t>
            </a:r>
            <a:r>
              <a:rPr lang="pt-BR" dirty="0" smtClean="0"/>
              <a:t>sendo que obrigatoriamente </a:t>
            </a:r>
            <a:r>
              <a:rPr lang="pt-BR" b="1" dirty="0" smtClean="0"/>
              <a:t>0 ≤ r ≤ b−1</a:t>
            </a:r>
            <a:r>
              <a:rPr lang="pt-BR" dirty="0" smtClean="0"/>
              <a:t>.</a:t>
            </a:r>
          </a:p>
          <a:p>
            <a:pPr algn="just">
              <a:buNone/>
            </a:pPr>
            <a:r>
              <a:rPr lang="pt-BR" b="1" dirty="0" smtClean="0"/>
              <a:t>Ex</a:t>
            </a:r>
            <a:r>
              <a:rPr lang="pt-BR" b="1" baseline="-25000" dirty="0" smtClean="0"/>
              <a:t>1</a:t>
            </a:r>
            <a:r>
              <a:rPr lang="pt-BR" b="1" dirty="0" smtClean="0"/>
              <a:t>.: </a:t>
            </a:r>
            <a:r>
              <a:rPr lang="pt-BR" dirty="0" smtClean="0"/>
              <a:t>1649 = 7 × 235 + 4     =&gt; Resto = 4</a:t>
            </a:r>
          </a:p>
          <a:p>
            <a:pPr algn="just">
              <a:buNone/>
            </a:pPr>
            <a:r>
              <a:rPr lang="pt-BR" b="1" dirty="0" smtClean="0"/>
              <a:t>Ex</a:t>
            </a:r>
            <a:r>
              <a:rPr lang="pt-BR" b="1" baseline="-25000" dirty="0" smtClean="0"/>
              <a:t>2</a:t>
            </a:r>
            <a:r>
              <a:rPr lang="pt-BR" b="1" dirty="0" smtClean="0"/>
              <a:t>.: </a:t>
            </a:r>
            <a:r>
              <a:rPr lang="pt-BR" dirty="0" smtClean="0"/>
              <a:t>415 = 7 × 58 + 9,     =&gt; Resto = ?</a:t>
            </a:r>
          </a:p>
          <a:p>
            <a:pPr algn="just">
              <a:buNone/>
            </a:pPr>
            <a:r>
              <a:rPr lang="pt-BR" b="1" dirty="0" smtClean="0"/>
              <a:t>Ex</a:t>
            </a:r>
            <a:r>
              <a:rPr lang="pt-BR" b="1" baseline="-25000" dirty="0" smtClean="0"/>
              <a:t>3</a:t>
            </a:r>
            <a:r>
              <a:rPr lang="pt-BR" b="1" dirty="0" smtClean="0"/>
              <a:t>.: </a:t>
            </a:r>
            <a:r>
              <a:rPr lang="pt-BR" dirty="0" smtClean="0"/>
              <a:t>Nas divisões de 163 e 360 por 7 obtemos, respectivamente, restos 2 e 3. </a:t>
            </a:r>
          </a:p>
          <a:p>
            <a:pPr algn="ctr">
              <a:buNone/>
            </a:pPr>
            <a:r>
              <a:rPr lang="pt-BR" b="1" dirty="0" smtClean="0"/>
              <a:t>163 = 7 × 23 + 2 e 360 = 7 × 51 + 3. </a:t>
            </a:r>
          </a:p>
          <a:p>
            <a:pPr algn="just">
              <a:buNone/>
            </a:pPr>
            <a:r>
              <a:rPr lang="pt-BR" dirty="0" smtClean="0"/>
              <a:t>Qual é o resto da divisão de 163 + 360 por 7? </a:t>
            </a:r>
          </a:p>
          <a:p>
            <a:pPr algn="just">
              <a:buNone/>
            </a:pPr>
            <a:endParaRPr lang="pt-BR" b="1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2599509" y="3069772"/>
            <a:ext cx="1423851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569029" y="3483430"/>
            <a:ext cx="1423851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3997234" y="3095897"/>
            <a:ext cx="0" cy="418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595154" y="3052354"/>
            <a:ext cx="0" cy="418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131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4934</TotalTime>
  <Words>1784</Words>
  <Application>Microsoft Office PowerPoint</Application>
  <PresentationFormat>Personalizar</PresentationFormat>
  <Paragraphs>129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Orgânico</vt:lpstr>
      <vt:lpstr>      Aritmética dos restos e  divisibilidade.</vt:lpstr>
      <vt:lpstr> Fenômenos Periódicos </vt:lpstr>
      <vt:lpstr>Slide 3</vt:lpstr>
      <vt:lpstr>Slide 4</vt:lpstr>
      <vt:lpstr>Slide 5</vt:lpstr>
      <vt:lpstr>Slide 6</vt:lpstr>
      <vt:lpstr>Slide 7</vt:lpstr>
      <vt:lpstr>Slide 8</vt:lpstr>
      <vt:lpstr> Aritmética dos restos 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Aritmética</dc:title>
  <dc:creator>Renato</dc:creator>
  <cp:lastModifiedBy>Samsung</cp:lastModifiedBy>
  <cp:revision>127</cp:revision>
  <dcterms:created xsi:type="dcterms:W3CDTF">2015-01-13T23:40:40Z</dcterms:created>
  <dcterms:modified xsi:type="dcterms:W3CDTF">2016-07-16T05:45:56Z</dcterms:modified>
</cp:coreProperties>
</file>