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0" r:id="rId3"/>
    <p:sldId id="280" r:id="rId4"/>
    <p:sldId id="263" r:id="rId5"/>
    <p:sldId id="281" r:id="rId6"/>
    <p:sldId id="275" r:id="rId7"/>
    <p:sldId id="276" r:id="rId8"/>
    <p:sldId id="285" r:id="rId9"/>
    <p:sldId id="287" r:id="rId10"/>
    <p:sldId id="28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nato" initials="R" lastIdx="3" clrIdx="0">
    <p:extLst>
      <p:ext uri="{19B8F6BF-5375-455C-9EA6-DF929625EA0E}">
        <p15:presenceInfo xmlns="" xmlns:p15="http://schemas.microsoft.com/office/powerpoint/2012/main" userId="Renat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73" d="100"/>
          <a:sy n="73" d="100"/>
        </p:scale>
        <p:origin x="-49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8/20/2016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pPr/>
              <a:t>8/20/2016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pPr/>
              <a:t>8/20/2016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8/20/2016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sz="3600" dirty="0" smtClean="0"/>
              <a:t>Geometria – </a:t>
            </a:r>
            <a:br>
              <a:rPr lang="pt-BR" sz="3600" dirty="0" smtClean="0"/>
            </a:br>
            <a:r>
              <a:rPr lang="pt-BR" sz="3600" dirty="0" smtClean="0"/>
              <a:t>Teorema de Pitágoras </a:t>
            </a:r>
            <a:r>
              <a:rPr lang="pt-BR" sz="3600" dirty="0" smtClean="0"/>
              <a:t>  </a:t>
            </a:r>
            <a:endParaRPr lang="pt-BR" sz="36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t-BR" sz="2400" dirty="0" smtClean="0"/>
              <a:t>RODOLFO SOARES TEIXEIRA</a:t>
            </a:r>
          </a:p>
          <a:p>
            <a:r>
              <a:rPr lang="pt-BR" sz="2400" dirty="0" smtClean="0"/>
              <a:t>OBMEP NA ESCOLA - 2016</a:t>
            </a:r>
            <a:endParaRPr lang="pt-BR" sz="2400" dirty="0"/>
          </a:p>
        </p:txBody>
      </p:sp>
      <p:pic>
        <p:nvPicPr>
          <p:cNvPr id="21506" name="Picture 2" descr="http://www.obmep.org.br/images/programas-01b.jpg"/>
          <p:cNvPicPr>
            <a:picLocks noChangeAspect="1" noChangeArrowheads="1"/>
          </p:cNvPicPr>
          <p:nvPr/>
        </p:nvPicPr>
        <p:blipFill>
          <a:blip r:embed="rId2"/>
          <a:srcRect l="8183" t="4554" r="9902" b="3029"/>
          <a:stretch>
            <a:fillRect/>
          </a:stretch>
        </p:blipFill>
        <p:spPr bwMode="auto">
          <a:xfrm>
            <a:off x="8660675" y="1567543"/>
            <a:ext cx="1188720" cy="862148"/>
          </a:xfrm>
          <a:prstGeom prst="rect">
            <a:avLst/>
          </a:prstGeom>
          <a:noFill/>
        </p:spPr>
      </p:pic>
      <p:pic>
        <p:nvPicPr>
          <p:cNvPr id="21508" name="Picture 4" descr="http://www.obmep.org.br/images/programas-05.jpg"/>
          <p:cNvPicPr>
            <a:picLocks noChangeAspect="1" noChangeArrowheads="1"/>
          </p:cNvPicPr>
          <p:nvPr/>
        </p:nvPicPr>
        <p:blipFill>
          <a:blip r:embed="rId3"/>
          <a:srcRect l="8549" t="21612" r="7859" b="17436"/>
          <a:stretch>
            <a:fillRect/>
          </a:stretch>
        </p:blipFill>
        <p:spPr bwMode="auto">
          <a:xfrm>
            <a:off x="2416629" y="1580605"/>
            <a:ext cx="1397725" cy="655184"/>
          </a:xfrm>
          <a:prstGeom prst="rect">
            <a:avLst/>
          </a:prstGeom>
          <a:noFill/>
        </p:spPr>
      </p:pic>
      <p:pic>
        <p:nvPicPr>
          <p:cNvPr id="6" name="Imagem 5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695405" y="4545874"/>
            <a:ext cx="744583" cy="6662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33142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295401" y="926275"/>
            <a:ext cx="9601196" cy="4949593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endParaRPr lang="pt-BR" sz="2000" dirty="0" smtClean="0"/>
          </a:p>
          <a:p>
            <a:pPr marL="0" indent="0" algn="just">
              <a:buNone/>
            </a:pPr>
            <a:endParaRPr lang="pt-BR" sz="2000" dirty="0"/>
          </a:p>
        </p:txBody>
      </p:sp>
      <p:pic>
        <p:nvPicPr>
          <p:cNvPr id="9220" name="Picture 4" descr="http://images.slideplayer.com.br/11/3350917/slides/slide_39.jpg"/>
          <p:cNvPicPr>
            <a:picLocks noChangeAspect="1" noChangeArrowheads="1"/>
          </p:cNvPicPr>
          <p:nvPr/>
        </p:nvPicPr>
        <p:blipFill>
          <a:blip r:embed="rId2"/>
          <a:srcRect l="1819" t="5753" r="267" b="5289"/>
          <a:stretch>
            <a:fillRect/>
          </a:stretch>
        </p:blipFill>
        <p:spPr bwMode="auto">
          <a:xfrm>
            <a:off x="4950822" y="685258"/>
            <a:ext cx="4362111" cy="2972341"/>
          </a:xfrm>
          <a:prstGeom prst="rect">
            <a:avLst/>
          </a:prstGeom>
          <a:noFill/>
        </p:spPr>
      </p:pic>
      <p:pic>
        <p:nvPicPr>
          <p:cNvPr id="9222" name="Picture 6" descr="http://vignette4.wikia.nocookie.net/pokemon/images/5/5f/025Pikachu_OS_anime_11.png/revision/latest?cb=2015071706395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846" y="1088365"/>
            <a:ext cx="3470010" cy="5155679"/>
          </a:xfrm>
          <a:prstGeom prst="rect">
            <a:avLst/>
          </a:prstGeom>
          <a:noFill/>
        </p:spPr>
      </p:pic>
      <p:pic>
        <p:nvPicPr>
          <p:cNvPr id="9224" name="Picture 8" descr="http://static.frasesparaface.com.br/imagem/o/s/os-que-acham-que-persistir-e-chato-provavelmente.jpg"/>
          <p:cNvPicPr>
            <a:picLocks noChangeAspect="1" noChangeArrowheads="1"/>
          </p:cNvPicPr>
          <p:nvPr/>
        </p:nvPicPr>
        <p:blipFill>
          <a:blip r:embed="rId4"/>
          <a:srcRect l="10246" t="26955" r="10959" b="24397"/>
          <a:stretch>
            <a:fillRect/>
          </a:stretch>
        </p:blipFill>
        <p:spPr bwMode="auto">
          <a:xfrm>
            <a:off x="679268" y="3722581"/>
            <a:ext cx="4990012" cy="24822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39056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4900" dirty="0" smtClean="0"/>
              <a:t/>
            </a:r>
            <a:br>
              <a:rPr lang="pt-BR" sz="4900" dirty="0" smtClean="0"/>
            </a:br>
            <a:r>
              <a:rPr lang="pt-BR" dirty="0" smtClean="0"/>
              <a:t>Teorema de Pitágoras 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776634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b="1" dirty="0" smtClean="0"/>
              <a:t> </a:t>
            </a:r>
            <a:r>
              <a:rPr lang="pt-BR" b="1" dirty="0" smtClean="0"/>
              <a:t>Fatos Históricos;</a:t>
            </a:r>
          </a:p>
          <a:p>
            <a:r>
              <a:rPr lang="pt-BR" b="1" dirty="0" smtClean="0"/>
              <a:t> </a:t>
            </a:r>
            <a:r>
              <a:rPr lang="pt-BR" b="1" dirty="0" smtClean="0"/>
              <a:t>A</a:t>
            </a:r>
            <a:r>
              <a:rPr lang="pt-BR" b="1" dirty="0" smtClean="0"/>
              <a:t> recíproca do </a:t>
            </a:r>
            <a:r>
              <a:rPr lang="pt-BR" b="1" dirty="0" smtClean="0"/>
              <a:t>Teorema de </a:t>
            </a:r>
            <a:r>
              <a:rPr lang="pt-BR" b="1" dirty="0" smtClean="0"/>
              <a:t>Pitágoras;</a:t>
            </a:r>
          </a:p>
          <a:p>
            <a:r>
              <a:rPr lang="pt-BR" b="1" dirty="0" smtClean="0"/>
              <a:t> </a:t>
            </a:r>
            <a:r>
              <a:rPr lang="pt-BR" b="1" dirty="0" smtClean="0"/>
              <a:t>T</a:t>
            </a:r>
            <a:r>
              <a:rPr lang="pt-BR" b="1" dirty="0" smtClean="0"/>
              <a:t>riplas </a:t>
            </a:r>
            <a:r>
              <a:rPr lang="pt-BR" b="1" dirty="0" smtClean="0"/>
              <a:t>de </a:t>
            </a:r>
            <a:r>
              <a:rPr lang="pt-BR" b="1" dirty="0" smtClean="0"/>
              <a:t>números </a:t>
            </a:r>
            <a:r>
              <a:rPr lang="pt-BR" b="1" dirty="0" err="1" smtClean="0"/>
              <a:t>Pitagóricos</a:t>
            </a:r>
            <a:r>
              <a:rPr lang="pt-BR" b="1" dirty="0" smtClean="0"/>
              <a:t>.</a:t>
            </a:r>
          </a:p>
          <a:p>
            <a:pPr>
              <a:buNone/>
            </a:pPr>
            <a:endParaRPr lang="pt-BR" b="1" dirty="0" smtClean="0"/>
          </a:p>
          <a:p>
            <a:endParaRPr lang="pt-BR" b="1" dirty="0" smtClean="0"/>
          </a:p>
          <a:p>
            <a:pPr algn="just"/>
            <a:r>
              <a:rPr lang="pt-BR" b="1" dirty="0" smtClean="0"/>
              <a:t>Teorema de </a:t>
            </a:r>
            <a:r>
              <a:rPr lang="pt-BR" b="1" dirty="0" smtClean="0"/>
              <a:t>Pitágoras</a:t>
            </a:r>
            <a:r>
              <a:rPr lang="pt-BR" b="1" dirty="0" smtClean="0"/>
              <a:t>: </a:t>
            </a:r>
            <a:r>
              <a:rPr lang="pt-BR" dirty="0" smtClean="0"/>
              <a:t>Se um </a:t>
            </a:r>
            <a:r>
              <a:rPr lang="pt-BR" dirty="0" smtClean="0"/>
              <a:t>triângulo retângulo </a:t>
            </a:r>
            <a:r>
              <a:rPr lang="pt-BR" dirty="0" smtClean="0"/>
              <a:t>possui </a:t>
            </a:r>
            <a:r>
              <a:rPr lang="pt-BR" dirty="0" smtClean="0"/>
              <a:t>hipotenusa de </a:t>
            </a:r>
            <a:r>
              <a:rPr lang="pt-BR" dirty="0" smtClean="0"/>
              <a:t>medida </a:t>
            </a:r>
            <a:r>
              <a:rPr lang="pt-BR" b="1" dirty="0" smtClean="0"/>
              <a:t>a</a:t>
            </a:r>
            <a:r>
              <a:rPr lang="pt-BR" dirty="0" smtClean="0"/>
              <a:t> e catetos de medidas </a:t>
            </a:r>
            <a:r>
              <a:rPr lang="pt-BR" b="1" dirty="0" smtClean="0"/>
              <a:t>b</a:t>
            </a:r>
            <a:r>
              <a:rPr lang="pt-BR" dirty="0" smtClean="0"/>
              <a:t> e </a:t>
            </a:r>
            <a:r>
              <a:rPr lang="pt-BR" b="1" dirty="0" smtClean="0"/>
              <a:t>c</a:t>
            </a:r>
            <a:r>
              <a:rPr lang="pt-BR" dirty="0" smtClean="0"/>
              <a:t>, </a:t>
            </a:r>
            <a:r>
              <a:rPr lang="pt-BR" dirty="0" smtClean="0"/>
              <a:t>então a² </a:t>
            </a:r>
            <a:r>
              <a:rPr lang="pt-BR" dirty="0" smtClean="0"/>
              <a:t>= </a:t>
            </a:r>
            <a:r>
              <a:rPr lang="pt-BR" dirty="0" smtClean="0"/>
              <a:t>b²+c². </a:t>
            </a:r>
            <a:r>
              <a:rPr lang="pt-BR" dirty="0" smtClean="0"/>
              <a:t>Em </a:t>
            </a:r>
            <a:r>
              <a:rPr lang="pt-BR" dirty="0" smtClean="0"/>
              <a:t>palavras, o quadrado da hipotenusa e a soma dos quadrados dos catetos.</a:t>
            </a:r>
            <a:endParaRPr lang="pt-BR" b="1" dirty="0" smtClean="0"/>
          </a:p>
          <a:p>
            <a:endParaRPr lang="pt-BR" b="1" dirty="0" smtClean="0"/>
          </a:p>
          <a:p>
            <a:pPr>
              <a:buNone/>
            </a:pPr>
            <a:endParaRPr lang="pt-BR" b="1" dirty="0" smtClean="0"/>
          </a:p>
          <a:p>
            <a:pPr>
              <a:buNone/>
            </a:pPr>
            <a:endParaRPr lang="pt-BR" b="1" dirty="0" smtClean="0"/>
          </a:p>
          <a:p>
            <a:pPr algn="just">
              <a:buNone/>
            </a:pPr>
            <a:endParaRPr lang="pt-BR" dirty="0" smtClean="0"/>
          </a:p>
          <a:p>
            <a:pPr algn="just">
              <a:buNone/>
            </a:pPr>
            <a:endParaRPr lang="pt-BR" dirty="0" smtClean="0"/>
          </a:p>
          <a:p>
            <a:pPr algn="just">
              <a:buNone/>
            </a:pPr>
            <a:endParaRPr lang="pt-BR" dirty="0"/>
          </a:p>
          <a:p>
            <a:endParaRPr lang="pt-BR" dirty="0" smtClean="0"/>
          </a:p>
          <a:p>
            <a:endParaRPr lang="pt-BR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 l="51426" t="56801" r="36906" b="29710"/>
          <a:stretch>
            <a:fillRect/>
          </a:stretch>
        </p:blipFill>
        <p:spPr bwMode="auto">
          <a:xfrm>
            <a:off x="5878288" y="3762103"/>
            <a:ext cx="1808706" cy="1175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78522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295401" y="912828"/>
            <a:ext cx="9601196" cy="5165243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Wingdings" pitchFamily="2" charset="2"/>
              <a:buChar char="§"/>
            </a:pPr>
            <a:r>
              <a:rPr lang="pt-BR" b="1" dirty="0" smtClean="0"/>
              <a:t>Demonstrações</a:t>
            </a:r>
            <a:r>
              <a:rPr lang="pt-BR" b="1" dirty="0" smtClean="0"/>
              <a:t>:</a:t>
            </a:r>
            <a:endParaRPr lang="pt-BR" dirty="0" smtClean="0"/>
          </a:p>
          <a:p>
            <a:pPr marL="0" indent="0" algn="just">
              <a:buNone/>
            </a:pPr>
            <a:r>
              <a:rPr lang="pt-BR" b="1" dirty="0" smtClean="0"/>
              <a:t>I-</a:t>
            </a:r>
            <a:endParaRPr lang="pt-BR" b="1" dirty="0" smtClean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r>
              <a:rPr lang="pt-BR" b="1" dirty="0" smtClean="0"/>
              <a:t>II- Demonstração de </a:t>
            </a:r>
            <a:r>
              <a:rPr lang="pt-BR" b="1" dirty="0" err="1" smtClean="0"/>
              <a:t>Perigal</a:t>
            </a:r>
            <a:endParaRPr lang="pt-BR" b="1" dirty="0" smtClean="0"/>
          </a:p>
          <a:p>
            <a:pPr marL="0" indent="0" algn="just">
              <a:buNone/>
            </a:pPr>
            <a:endParaRPr lang="pt-BR" b="1" dirty="0" smtClean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38051" t="66071" r="23095" b="17322"/>
          <a:stretch>
            <a:fillRect/>
          </a:stretch>
        </p:blipFill>
        <p:spPr bwMode="auto">
          <a:xfrm>
            <a:off x="1645920" y="1345474"/>
            <a:ext cx="6849150" cy="1645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 l="50335" t="27768" r="35911" b="46875"/>
          <a:stretch>
            <a:fillRect/>
          </a:stretch>
        </p:blipFill>
        <p:spPr bwMode="auto">
          <a:xfrm>
            <a:off x="8451668" y="705393"/>
            <a:ext cx="2978332" cy="3087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 l="42704" t="27054" r="28782" b="43481"/>
          <a:stretch>
            <a:fillRect/>
          </a:stretch>
        </p:blipFill>
        <p:spPr bwMode="auto">
          <a:xfrm>
            <a:off x="5264332" y="3801291"/>
            <a:ext cx="3944982" cy="2291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50891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295401" y="926275"/>
            <a:ext cx="9601196" cy="5165243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/>
            <a:r>
              <a:rPr lang="pt-BR" b="1" dirty="0" smtClean="0"/>
              <a:t> </a:t>
            </a:r>
            <a:r>
              <a:rPr lang="pt-BR" b="1" dirty="0" smtClean="0"/>
              <a:t>Ex1.: </a:t>
            </a:r>
            <a:r>
              <a:rPr lang="pt-BR" dirty="0" smtClean="0"/>
              <a:t>Nas figuras </a:t>
            </a:r>
            <a:r>
              <a:rPr lang="pt-BR" dirty="0" smtClean="0"/>
              <a:t>a seguir vemos dois </a:t>
            </a:r>
            <a:r>
              <a:rPr lang="pt-BR" dirty="0" smtClean="0"/>
              <a:t>triângulos retângulos. Utilizando </a:t>
            </a:r>
            <a:r>
              <a:rPr lang="pt-BR" dirty="0" smtClean="0"/>
              <a:t>os comprimentos dos lados dados nas </a:t>
            </a:r>
            <a:r>
              <a:rPr lang="pt-BR" dirty="0" smtClean="0"/>
              <a:t>figuras</a:t>
            </a:r>
            <a:r>
              <a:rPr lang="pt-BR" dirty="0" smtClean="0"/>
              <a:t>, calcule os </a:t>
            </a:r>
            <a:r>
              <a:rPr lang="pt-BR" dirty="0" smtClean="0"/>
              <a:t>comprimentos dos </a:t>
            </a:r>
            <a:r>
              <a:rPr lang="pt-BR" dirty="0" smtClean="0"/>
              <a:t>lados x e y.</a:t>
            </a:r>
            <a:r>
              <a:rPr lang="pt-BR" b="1" dirty="0" smtClean="0"/>
              <a:t> </a:t>
            </a:r>
          </a:p>
          <a:p>
            <a:pPr marL="0" indent="0" algn="just"/>
            <a:endParaRPr lang="pt-BR" b="1" dirty="0" smtClean="0"/>
          </a:p>
          <a:p>
            <a:pPr marL="0" indent="0" algn="just"/>
            <a:endParaRPr lang="pt-BR" b="1" dirty="0" smtClean="0"/>
          </a:p>
          <a:p>
            <a:pPr marL="0" indent="0" algn="just"/>
            <a:endParaRPr lang="pt-BR" b="1" dirty="0" smtClean="0"/>
          </a:p>
          <a:p>
            <a:pPr marL="0" indent="0" algn="just">
              <a:buFont typeface="Wingdings" pitchFamily="2" charset="2"/>
              <a:buChar char="ü"/>
            </a:pPr>
            <a:r>
              <a:rPr lang="pt-BR" b="1" dirty="0" smtClean="0"/>
              <a:t> Solução</a:t>
            </a:r>
            <a:r>
              <a:rPr lang="pt-BR" dirty="0" smtClean="0"/>
              <a:t>:  =&gt; x² </a:t>
            </a:r>
            <a:r>
              <a:rPr lang="pt-BR" dirty="0" smtClean="0"/>
              <a:t>= </a:t>
            </a:r>
            <a:r>
              <a:rPr lang="pt-BR" dirty="0" smtClean="0"/>
              <a:t>5² </a:t>
            </a:r>
            <a:r>
              <a:rPr lang="pt-BR" dirty="0" smtClean="0"/>
              <a:t>+ </a:t>
            </a:r>
            <a:r>
              <a:rPr lang="pt-BR" dirty="0" smtClean="0"/>
              <a:t>12². </a:t>
            </a:r>
            <a:r>
              <a:rPr lang="pt-BR" dirty="0" smtClean="0"/>
              <a:t>Logo </a:t>
            </a:r>
            <a:r>
              <a:rPr lang="pt-BR" dirty="0" smtClean="0"/>
              <a:t>x² </a:t>
            </a:r>
            <a:r>
              <a:rPr lang="pt-BR" dirty="0" smtClean="0"/>
              <a:t>= 169 e portanto x </a:t>
            </a:r>
            <a:r>
              <a:rPr lang="pt-BR" dirty="0" smtClean="0"/>
              <a:t>= √169 </a:t>
            </a:r>
            <a:r>
              <a:rPr lang="pt-BR" dirty="0" smtClean="0"/>
              <a:t>= </a:t>
            </a:r>
            <a:r>
              <a:rPr lang="pt-BR" dirty="0" smtClean="0"/>
              <a:t>13.</a:t>
            </a:r>
          </a:p>
          <a:p>
            <a:r>
              <a:rPr lang="pt-BR" b="1" dirty="0" smtClean="0"/>
              <a:t> </a:t>
            </a:r>
            <a:r>
              <a:rPr lang="pt-BR" b="1" dirty="0" smtClean="0"/>
              <a:t>                    </a:t>
            </a:r>
            <a:r>
              <a:rPr lang="pt-BR" dirty="0" smtClean="0"/>
              <a:t>=&gt; </a:t>
            </a:r>
            <a:r>
              <a:rPr lang="pt-BR" dirty="0" smtClean="0"/>
              <a:t>10² </a:t>
            </a:r>
            <a:r>
              <a:rPr lang="pt-BR" dirty="0" smtClean="0"/>
              <a:t>= </a:t>
            </a:r>
            <a:r>
              <a:rPr lang="pt-BR" dirty="0" smtClean="0"/>
              <a:t>y²+6². </a:t>
            </a:r>
            <a:r>
              <a:rPr lang="es-ES" dirty="0" err="1" smtClean="0"/>
              <a:t>Daí</a:t>
            </a:r>
            <a:r>
              <a:rPr lang="es-ES" dirty="0" smtClean="0"/>
              <a:t> </a:t>
            </a:r>
            <a:r>
              <a:rPr lang="es-ES" dirty="0" smtClean="0"/>
              <a:t>100 = </a:t>
            </a:r>
            <a:r>
              <a:rPr lang="es-ES" dirty="0" smtClean="0"/>
              <a:t>y² </a:t>
            </a:r>
            <a:r>
              <a:rPr lang="es-ES" dirty="0" smtClean="0"/>
              <a:t>+ 36 </a:t>
            </a:r>
            <a:r>
              <a:rPr lang="es-ES" dirty="0" smtClean="0"/>
              <a:t>=&gt; y² </a:t>
            </a:r>
            <a:r>
              <a:rPr lang="es-ES" dirty="0" smtClean="0"/>
              <a:t>= </a:t>
            </a:r>
            <a:r>
              <a:rPr lang="es-ES" dirty="0" smtClean="0"/>
              <a:t>100 - 36 </a:t>
            </a:r>
            <a:r>
              <a:rPr lang="es-ES" dirty="0" smtClean="0"/>
              <a:t>= 64 </a:t>
            </a:r>
            <a:r>
              <a:rPr lang="es-ES" dirty="0" smtClean="0"/>
              <a:t>=&gt; </a:t>
            </a:r>
            <a:r>
              <a:rPr lang="es-ES" dirty="0" smtClean="0"/>
              <a:t>y </a:t>
            </a:r>
            <a:r>
              <a:rPr lang="es-ES" dirty="0" smtClean="0"/>
              <a:t>=</a:t>
            </a:r>
            <a:r>
              <a:rPr lang="pt-BR" dirty="0" smtClean="0"/>
              <a:t> √64 </a:t>
            </a:r>
            <a:r>
              <a:rPr lang="pt-BR" dirty="0" smtClean="0"/>
              <a:t>= 8.</a:t>
            </a:r>
            <a:endParaRPr lang="pt-BR" dirty="0" smtClean="0"/>
          </a:p>
          <a:p>
            <a:pPr marL="0" indent="0" algn="just">
              <a:buNone/>
            </a:pPr>
            <a:endParaRPr lang="pt-BR" b="1" dirty="0" smtClean="0"/>
          </a:p>
          <a:p>
            <a:pPr marL="0" indent="0" algn="just">
              <a:buNone/>
            </a:pPr>
            <a:endParaRPr lang="pt-BR" b="1" dirty="0" smtClean="0"/>
          </a:p>
          <a:p>
            <a:pPr indent="0">
              <a:buNone/>
            </a:pPr>
            <a:endParaRPr lang="pt-BR" b="1" dirty="0" smtClean="0"/>
          </a:p>
          <a:p>
            <a:pPr indent="0">
              <a:buNone/>
            </a:pPr>
            <a:endParaRPr lang="pt-BR" b="1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b="1" dirty="0" smtClean="0"/>
          </a:p>
          <a:p>
            <a:pPr marL="0" indent="0" algn="just">
              <a:buNone/>
            </a:pPr>
            <a:endParaRPr lang="pt-BR" b="1" dirty="0" smtClean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43271" t="40714" r="27915" b="37500"/>
          <a:stretch>
            <a:fillRect/>
          </a:stretch>
        </p:blipFill>
        <p:spPr bwMode="auto">
          <a:xfrm>
            <a:off x="3435530" y="1724298"/>
            <a:ext cx="4467499" cy="1899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44053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295401" y="912828"/>
            <a:ext cx="9601196" cy="5165243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dirty="0" smtClean="0"/>
              <a:t>Ex2.</a:t>
            </a:r>
            <a:r>
              <a:rPr lang="pt-BR" b="1" dirty="0" smtClean="0"/>
              <a:t>: </a:t>
            </a:r>
            <a:r>
              <a:rPr lang="pt-BR" dirty="0" smtClean="0"/>
              <a:t>Na </a:t>
            </a:r>
            <a:r>
              <a:rPr lang="pt-BR" dirty="0" smtClean="0"/>
              <a:t>figura </a:t>
            </a:r>
            <a:r>
              <a:rPr lang="pt-BR" dirty="0" smtClean="0"/>
              <a:t>a seguir os pontos A, D e C </a:t>
            </a:r>
            <a:r>
              <a:rPr lang="pt-BR" dirty="0" smtClean="0"/>
              <a:t>estão alinhados. Determine </a:t>
            </a:r>
            <a:r>
              <a:rPr lang="pt-BR" dirty="0" smtClean="0"/>
              <a:t>o comprimento </a:t>
            </a:r>
            <a:r>
              <a:rPr lang="pt-BR" b="1" dirty="0" smtClean="0"/>
              <a:t>x</a:t>
            </a:r>
            <a:r>
              <a:rPr lang="pt-BR" dirty="0" smtClean="0"/>
              <a:t> da hipotenusa do </a:t>
            </a:r>
            <a:r>
              <a:rPr lang="pt-BR" dirty="0" smtClean="0"/>
              <a:t>triângulo retângulo </a:t>
            </a:r>
            <a:r>
              <a:rPr lang="pt-BR" dirty="0" smtClean="0"/>
              <a:t>ABC</a:t>
            </a:r>
            <a:r>
              <a:rPr lang="pt-BR" dirty="0" smtClean="0"/>
              <a:t>.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pPr>
              <a:buFont typeface="Wingdings" pitchFamily="2" charset="2"/>
              <a:buChar char="ü"/>
            </a:pPr>
            <a:r>
              <a:rPr lang="pt-BR" dirty="0" smtClean="0"/>
              <a:t> </a:t>
            </a:r>
            <a:r>
              <a:rPr lang="pt-BR" b="1" dirty="0" smtClean="0"/>
              <a:t>Solução:</a:t>
            </a:r>
          </a:p>
          <a:p>
            <a:pPr>
              <a:buFont typeface="Symbol"/>
              <a:buChar char="Þ"/>
            </a:pPr>
            <a:r>
              <a:rPr lang="es-ES" dirty="0" smtClean="0"/>
              <a:t> 5²= y² </a:t>
            </a:r>
            <a:r>
              <a:rPr lang="es-ES" dirty="0" smtClean="0"/>
              <a:t>+ </a:t>
            </a:r>
            <a:r>
              <a:rPr lang="es-ES" dirty="0" smtClean="0"/>
              <a:t>2². </a:t>
            </a:r>
            <a:r>
              <a:rPr lang="es-ES" dirty="0" err="1" smtClean="0"/>
              <a:t>Daí</a:t>
            </a:r>
            <a:r>
              <a:rPr lang="es-ES" dirty="0" smtClean="0"/>
              <a:t>, </a:t>
            </a:r>
            <a:r>
              <a:rPr lang="es-ES" dirty="0" smtClean="0"/>
              <a:t>25 = </a:t>
            </a:r>
            <a:r>
              <a:rPr lang="es-ES" dirty="0" smtClean="0"/>
              <a:t>y² </a:t>
            </a:r>
            <a:r>
              <a:rPr lang="es-ES" dirty="0" smtClean="0"/>
              <a:t>+ 4 e </a:t>
            </a:r>
            <a:r>
              <a:rPr lang="es-ES" dirty="0" err="1" smtClean="0"/>
              <a:t>portanto</a:t>
            </a:r>
            <a:r>
              <a:rPr lang="es-ES" dirty="0" smtClean="0"/>
              <a:t>, y² </a:t>
            </a:r>
            <a:r>
              <a:rPr lang="es-ES" dirty="0" smtClean="0"/>
              <a:t>= </a:t>
            </a:r>
            <a:r>
              <a:rPr lang="es-ES" dirty="0" smtClean="0"/>
              <a:t>25 - 4 </a:t>
            </a:r>
            <a:r>
              <a:rPr lang="es-ES" dirty="0" smtClean="0"/>
              <a:t>= 21</a:t>
            </a:r>
            <a:r>
              <a:rPr lang="es-ES" dirty="0" smtClean="0"/>
              <a:t>.</a:t>
            </a:r>
          </a:p>
          <a:p>
            <a:r>
              <a:rPr lang="es-ES" dirty="0" smtClean="0"/>
              <a:t> </a:t>
            </a:r>
            <a:r>
              <a:rPr lang="es-ES" dirty="0" smtClean="0"/>
              <a:t>x² </a:t>
            </a:r>
            <a:r>
              <a:rPr lang="es-ES" dirty="0" smtClean="0"/>
              <a:t>= </a:t>
            </a:r>
            <a:r>
              <a:rPr lang="es-ES" dirty="0" smtClean="0"/>
              <a:t>y² </a:t>
            </a:r>
            <a:r>
              <a:rPr lang="es-ES" dirty="0" smtClean="0"/>
              <a:t>+ </a:t>
            </a:r>
            <a:r>
              <a:rPr lang="es-ES" dirty="0" smtClean="0"/>
              <a:t>10². </a:t>
            </a:r>
            <a:r>
              <a:rPr lang="es-ES" dirty="0" smtClean="0"/>
              <a:t>Logo </a:t>
            </a:r>
            <a:r>
              <a:rPr lang="es-ES" dirty="0" smtClean="0"/>
              <a:t>x² </a:t>
            </a:r>
            <a:r>
              <a:rPr lang="es-ES" dirty="0" smtClean="0"/>
              <a:t>= 21 + 100 </a:t>
            </a:r>
            <a:r>
              <a:rPr lang="es-ES" dirty="0" smtClean="0"/>
              <a:t>=&gt; x² </a:t>
            </a:r>
            <a:r>
              <a:rPr lang="es-ES" dirty="0" smtClean="0"/>
              <a:t>= 121 </a:t>
            </a:r>
            <a:r>
              <a:rPr lang="es-ES" dirty="0" smtClean="0"/>
              <a:t>=&gt;  </a:t>
            </a:r>
            <a:r>
              <a:rPr lang="es-ES" dirty="0" smtClean="0"/>
              <a:t>x </a:t>
            </a:r>
            <a:r>
              <a:rPr lang="es-ES" dirty="0" smtClean="0"/>
              <a:t>= </a:t>
            </a:r>
            <a:r>
              <a:rPr lang="pt-BR" dirty="0" smtClean="0"/>
              <a:t>√121 </a:t>
            </a:r>
            <a:r>
              <a:rPr lang="pt-BR" dirty="0" smtClean="0"/>
              <a:t>= 11.</a:t>
            </a:r>
            <a:endParaRPr lang="es-ES" dirty="0" smtClean="0"/>
          </a:p>
          <a:p>
            <a:pPr>
              <a:buFont typeface="Symbol"/>
              <a:buChar char="Þ"/>
            </a:pPr>
            <a:endParaRPr lang="pt-BR" dirty="0" smtClean="0"/>
          </a:p>
          <a:p>
            <a:pPr>
              <a:buNone/>
            </a:pPr>
            <a:endParaRPr lang="pt-BR" b="1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b="1" dirty="0" smtClean="0"/>
          </a:p>
          <a:p>
            <a:pPr indent="0"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b="1" dirty="0" smtClean="0"/>
          </a:p>
          <a:p>
            <a:pPr>
              <a:buNone/>
            </a:pPr>
            <a:endParaRPr lang="pt-BR" b="1" dirty="0" smtClean="0"/>
          </a:p>
          <a:p>
            <a:pPr>
              <a:buNone/>
            </a:pPr>
            <a:endParaRPr lang="pt-BR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47588" t="44286" r="32132" b="35000"/>
          <a:stretch>
            <a:fillRect/>
          </a:stretch>
        </p:blipFill>
        <p:spPr bwMode="auto">
          <a:xfrm>
            <a:off x="4362994" y="1724298"/>
            <a:ext cx="2638697" cy="1515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95242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295401" y="952785"/>
            <a:ext cx="9601196" cy="5474525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smtClean="0"/>
              <a:t> </a:t>
            </a:r>
            <a:r>
              <a:rPr lang="pt-BR" b="1" dirty="0" smtClean="0"/>
              <a:t>Ex3.: </a:t>
            </a:r>
            <a:r>
              <a:rPr lang="pt-BR" dirty="0" smtClean="0"/>
              <a:t>Na </a:t>
            </a:r>
            <a:r>
              <a:rPr lang="pt-BR" dirty="0" smtClean="0"/>
              <a:t>figura </a:t>
            </a:r>
            <a:r>
              <a:rPr lang="pt-BR" dirty="0" smtClean="0"/>
              <a:t>a seguir, o </a:t>
            </a:r>
            <a:r>
              <a:rPr lang="pt-BR" dirty="0" smtClean="0"/>
              <a:t>quadrilátero </a:t>
            </a:r>
            <a:r>
              <a:rPr lang="pt-BR" dirty="0" smtClean="0"/>
              <a:t>ABCD possui </a:t>
            </a:r>
            <a:endParaRPr lang="pt-BR" dirty="0" smtClean="0"/>
          </a:p>
          <a:p>
            <a:pPr>
              <a:buNone/>
            </a:pPr>
            <a:r>
              <a:rPr lang="pt-BR" dirty="0" smtClean="0"/>
              <a:t>dois ângulos </a:t>
            </a:r>
            <a:r>
              <a:rPr lang="pt-BR" dirty="0" smtClean="0"/>
              <a:t>retos. Determine o comprimento do lado AB</a:t>
            </a:r>
            <a:r>
              <a:rPr lang="pt-BR" dirty="0" smtClean="0"/>
              <a:t>.</a:t>
            </a:r>
          </a:p>
          <a:p>
            <a:pPr>
              <a:buNone/>
            </a:pPr>
            <a:endParaRPr lang="pt-BR" dirty="0" smtClean="0"/>
          </a:p>
          <a:p>
            <a:pPr>
              <a:buFont typeface="Wingdings" pitchFamily="2" charset="2"/>
              <a:buChar char="ü"/>
            </a:pPr>
            <a:r>
              <a:rPr lang="pt-BR" dirty="0" smtClean="0"/>
              <a:t> </a:t>
            </a:r>
            <a:r>
              <a:rPr lang="pt-BR" b="1" dirty="0" smtClean="0"/>
              <a:t>Solução:</a:t>
            </a:r>
          </a:p>
          <a:p>
            <a:pPr>
              <a:buFont typeface="Symbol"/>
              <a:buChar char="Þ"/>
            </a:pPr>
            <a:r>
              <a:rPr lang="fr-FR" dirty="0" smtClean="0"/>
              <a:t> y² </a:t>
            </a:r>
            <a:r>
              <a:rPr lang="fr-FR" dirty="0" smtClean="0"/>
              <a:t>= </a:t>
            </a:r>
            <a:r>
              <a:rPr lang="fr-FR" dirty="0" smtClean="0"/>
              <a:t>2² </a:t>
            </a:r>
            <a:r>
              <a:rPr lang="fr-FR" dirty="0" smtClean="0"/>
              <a:t>+ </a:t>
            </a:r>
            <a:r>
              <a:rPr lang="fr-FR" dirty="0" smtClean="0"/>
              <a:t>4², </a:t>
            </a:r>
            <a:r>
              <a:rPr lang="fr-FR" dirty="0" smtClean="0"/>
              <a:t>ou seja, </a:t>
            </a:r>
            <a:r>
              <a:rPr lang="fr-FR" dirty="0" smtClean="0"/>
              <a:t>y² </a:t>
            </a:r>
            <a:r>
              <a:rPr lang="fr-FR" dirty="0" smtClean="0"/>
              <a:t>= </a:t>
            </a:r>
            <a:r>
              <a:rPr lang="fr-FR" dirty="0" smtClean="0"/>
              <a:t>20.</a:t>
            </a:r>
          </a:p>
          <a:p>
            <a:pPr>
              <a:buFont typeface="Symbol"/>
              <a:buChar char="Þ"/>
            </a:pPr>
            <a:r>
              <a:rPr lang="fr-FR" dirty="0" smtClean="0"/>
              <a:t> </a:t>
            </a:r>
            <a:r>
              <a:rPr lang="es-ES" dirty="0" smtClean="0"/>
              <a:t>y² </a:t>
            </a:r>
            <a:r>
              <a:rPr lang="es-ES" dirty="0" smtClean="0"/>
              <a:t>= </a:t>
            </a:r>
            <a:r>
              <a:rPr lang="es-ES" dirty="0" smtClean="0"/>
              <a:t>x² </a:t>
            </a:r>
            <a:r>
              <a:rPr lang="es-ES" dirty="0" smtClean="0"/>
              <a:t>+ </a:t>
            </a:r>
            <a:r>
              <a:rPr lang="es-ES" dirty="0" smtClean="0"/>
              <a:t>3². </a:t>
            </a:r>
            <a:r>
              <a:rPr lang="es-ES" dirty="0" err="1" smtClean="0"/>
              <a:t>Daí</a:t>
            </a:r>
            <a:r>
              <a:rPr lang="es-ES" dirty="0" smtClean="0"/>
              <a:t>, x² </a:t>
            </a:r>
            <a:r>
              <a:rPr lang="es-ES" dirty="0" smtClean="0"/>
              <a:t>= </a:t>
            </a:r>
            <a:r>
              <a:rPr lang="es-ES" dirty="0" smtClean="0"/>
              <a:t>y² - 9 </a:t>
            </a:r>
            <a:r>
              <a:rPr lang="es-ES" dirty="0" smtClean="0"/>
              <a:t>= 20 -</a:t>
            </a:r>
            <a:r>
              <a:rPr lang="es-ES" dirty="0" smtClean="0"/>
              <a:t> </a:t>
            </a:r>
            <a:r>
              <a:rPr lang="es-ES" dirty="0" smtClean="0"/>
              <a:t>9 = 11 e </a:t>
            </a:r>
            <a:r>
              <a:rPr lang="es-ES" dirty="0" err="1" smtClean="0"/>
              <a:t>portanto</a:t>
            </a:r>
            <a:r>
              <a:rPr lang="es-ES" dirty="0" smtClean="0"/>
              <a:t>, </a:t>
            </a:r>
            <a:r>
              <a:rPr lang="es-ES" dirty="0" smtClean="0"/>
              <a:t>x </a:t>
            </a:r>
            <a:r>
              <a:rPr lang="es-ES" dirty="0" smtClean="0"/>
              <a:t>= </a:t>
            </a:r>
            <a:r>
              <a:rPr lang="pt-BR" dirty="0" smtClean="0"/>
              <a:t>√ 1</a:t>
            </a:r>
            <a:r>
              <a:rPr lang="pt-BR" dirty="0" smtClean="0"/>
              <a:t>1.</a:t>
            </a:r>
          </a:p>
          <a:p>
            <a:pPr>
              <a:buNone/>
            </a:pPr>
            <a:endParaRPr lang="pt-BR" dirty="0" smtClean="0"/>
          </a:p>
          <a:p>
            <a:pPr algn="just"/>
            <a:r>
              <a:rPr lang="pt-BR" b="1" dirty="0" smtClean="0"/>
              <a:t>Ex4.: </a:t>
            </a:r>
            <a:r>
              <a:rPr lang="pt-BR" dirty="0" smtClean="0"/>
              <a:t>Na </a:t>
            </a:r>
            <a:r>
              <a:rPr lang="pt-BR" dirty="0" smtClean="0"/>
              <a:t>figura </a:t>
            </a:r>
            <a:r>
              <a:rPr lang="pt-BR" dirty="0" smtClean="0"/>
              <a:t>plana a seguir, sobre o quadrado cinza </a:t>
            </a:r>
            <a:r>
              <a:rPr lang="pt-BR" dirty="0" smtClean="0"/>
              <a:t>ABCD </a:t>
            </a:r>
          </a:p>
          <a:p>
            <a:pPr algn="just">
              <a:buNone/>
            </a:pPr>
            <a:r>
              <a:rPr lang="pt-BR" dirty="0" smtClean="0"/>
              <a:t>com </a:t>
            </a:r>
            <a:r>
              <a:rPr lang="pt-BR" dirty="0" smtClean="0"/>
              <a:t>25 </a:t>
            </a:r>
            <a:r>
              <a:rPr lang="pt-BR" dirty="0" smtClean="0"/>
              <a:t>cm² </a:t>
            </a:r>
            <a:r>
              <a:rPr lang="pt-BR" dirty="0" smtClean="0"/>
              <a:t>de </a:t>
            </a:r>
            <a:r>
              <a:rPr lang="pt-BR" dirty="0" smtClean="0"/>
              <a:t>área </a:t>
            </a:r>
            <a:r>
              <a:rPr lang="pt-BR" dirty="0" smtClean="0"/>
              <a:t>foi desenhado um losango branco PQCD com </a:t>
            </a:r>
            <a:endParaRPr lang="pt-BR" dirty="0" smtClean="0"/>
          </a:p>
          <a:p>
            <a:pPr algn="just">
              <a:buNone/>
            </a:pPr>
            <a:r>
              <a:rPr lang="pt-BR" dirty="0" smtClean="0"/>
              <a:t>20 cm² de área</a:t>
            </a:r>
            <a:r>
              <a:rPr lang="pt-BR" dirty="0" smtClean="0"/>
              <a:t>. Determine a </a:t>
            </a:r>
            <a:r>
              <a:rPr lang="pt-BR" dirty="0" smtClean="0"/>
              <a:t>área cinza </a:t>
            </a:r>
            <a:r>
              <a:rPr lang="pt-BR" dirty="0" smtClean="0"/>
              <a:t>do quadrado que </a:t>
            </a:r>
            <a:r>
              <a:rPr lang="pt-BR" dirty="0" smtClean="0"/>
              <a:t>não ficou </a:t>
            </a:r>
          </a:p>
          <a:p>
            <a:pPr algn="just">
              <a:buNone/>
            </a:pPr>
            <a:r>
              <a:rPr lang="pt-BR" dirty="0" smtClean="0"/>
              <a:t>encoberta pelo </a:t>
            </a:r>
            <a:r>
              <a:rPr lang="pt-BR" dirty="0" smtClean="0"/>
              <a:t>losango</a:t>
            </a:r>
            <a:r>
              <a:rPr lang="pt-BR" dirty="0" smtClean="0"/>
              <a:t>.</a:t>
            </a:r>
          </a:p>
          <a:p>
            <a:pPr>
              <a:buNone/>
            </a:pPr>
            <a:r>
              <a:rPr lang="pt-BR" dirty="0" smtClean="0"/>
              <a:t> </a:t>
            </a:r>
          </a:p>
          <a:p>
            <a:pPr>
              <a:buNone/>
            </a:pPr>
            <a:endParaRPr lang="pt-BR" b="1" dirty="0" smtClean="0"/>
          </a:p>
          <a:p>
            <a:pPr marL="0" indent="0" algn="just">
              <a:buNone/>
            </a:pPr>
            <a:r>
              <a:rPr lang="pt-BR" dirty="0" smtClean="0"/>
              <a:t> </a:t>
            </a:r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51203" t="56607" r="36348" b="25179"/>
          <a:stretch>
            <a:fillRect/>
          </a:stretch>
        </p:blipFill>
        <p:spPr bwMode="auto">
          <a:xfrm>
            <a:off x="8556170" y="744583"/>
            <a:ext cx="2731418" cy="2246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 l="50901" t="56250" r="36248" b="26071"/>
          <a:stretch>
            <a:fillRect/>
          </a:stretch>
        </p:blipFill>
        <p:spPr bwMode="auto">
          <a:xfrm>
            <a:off x="8490859" y="3722914"/>
            <a:ext cx="2482733" cy="192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55973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295401" y="912828"/>
            <a:ext cx="9601196" cy="5474525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dirty="0" smtClean="0"/>
              <a:t> </a:t>
            </a:r>
            <a:r>
              <a:rPr lang="pt-BR" b="1" dirty="0" smtClean="0"/>
              <a:t>Ex5.: </a:t>
            </a:r>
            <a:r>
              <a:rPr lang="pt-BR" dirty="0" smtClean="0"/>
              <a:t>Na </a:t>
            </a:r>
            <a:r>
              <a:rPr lang="pt-BR" dirty="0" smtClean="0"/>
              <a:t>figura </a:t>
            </a:r>
            <a:r>
              <a:rPr lang="pt-BR" dirty="0" smtClean="0"/>
              <a:t>a seguir, AB e um segmento tangente as </a:t>
            </a:r>
            <a:r>
              <a:rPr lang="pt-BR" dirty="0" smtClean="0"/>
              <a:t>circunferências </a:t>
            </a:r>
            <a:r>
              <a:rPr lang="pt-BR" dirty="0" smtClean="0"/>
              <a:t>de raios 2 cm e 5 cm. Se o comprimento do segmento </a:t>
            </a:r>
            <a:r>
              <a:rPr lang="pt-BR" dirty="0" smtClean="0"/>
              <a:t>AB e igual </a:t>
            </a:r>
            <a:r>
              <a:rPr lang="pt-BR" dirty="0" smtClean="0"/>
              <a:t>a 10 cm, determine a </a:t>
            </a:r>
            <a:r>
              <a:rPr lang="pt-BR" dirty="0" smtClean="0"/>
              <a:t>distância </a:t>
            </a:r>
            <a:r>
              <a:rPr lang="pt-BR" dirty="0" smtClean="0"/>
              <a:t>entre os centros das </a:t>
            </a:r>
            <a:r>
              <a:rPr lang="pt-BR" dirty="0" smtClean="0"/>
              <a:t>circunferências.</a:t>
            </a:r>
          </a:p>
          <a:p>
            <a:pPr algn="just"/>
            <a:endParaRPr lang="pt-BR" dirty="0" smtClean="0"/>
          </a:p>
          <a:p>
            <a:pPr algn="just"/>
            <a:endParaRPr lang="pt-BR" dirty="0" smtClean="0"/>
          </a:p>
          <a:p>
            <a:pPr algn="just"/>
            <a:endParaRPr lang="pt-BR" dirty="0" smtClean="0"/>
          </a:p>
          <a:p>
            <a:r>
              <a:rPr lang="pt-BR" dirty="0" smtClean="0"/>
              <a:t> </a:t>
            </a:r>
            <a:r>
              <a:rPr lang="pt-BR" b="1" dirty="0" smtClean="0"/>
              <a:t>Solução: </a:t>
            </a:r>
          </a:p>
          <a:p>
            <a:pPr>
              <a:buFont typeface="Symbol"/>
              <a:buChar char="Þ"/>
            </a:pPr>
            <a:r>
              <a:rPr lang="pt-BR" dirty="0" smtClean="0"/>
              <a:t> x² </a:t>
            </a:r>
            <a:r>
              <a:rPr lang="pt-BR" dirty="0" smtClean="0"/>
              <a:t>= </a:t>
            </a:r>
            <a:r>
              <a:rPr lang="pt-BR" dirty="0" smtClean="0"/>
              <a:t>10² </a:t>
            </a:r>
            <a:r>
              <a:rPr lang="pt-BR" dirty="0" smtClean="0"/>
              <a:t>+ </a:t>
            </a:r>
            <a:r>
              <a:rPr lang="pt-BR" dirty="0" smtClean="0"/>
              <a:t>3² =&gt;  x² </a:t>
            </a:r>
            <a:r>
              <a:rPr lang="pt-BR" dirty="0" smtClean="0"/>
              <a:t>= 109 </a:t>
            </a:r>
            <a:r>
              <a:rPr lang="pt-BR" dirty="0" smtClean="0"/>
              <a:t>=&gt; x = √109 cm</a:t>
            </a:r>
            <a:r>
              <a:rPr lang="pt-BR" dirty="0" smtClean="0"/>
              <a:t>.</a:t>
            </a:r>
            <a:endParaRPr lang="pt-BR" dirty="0" smtClean="0"/>
          </a:p>
          <a:p>
            <a:pPr>
              <a:buNone/>
            </a:pPr>
            <a:endParaRPr lang="pt-BR" b="1" dirty="0" smtClean="0"/>
          </a:p>
          <a:p>
            <a:pPr algn="just">
              <a:buFont typeface="Wingdings" pitchFamily="2" charset="2"/>
              <a:buChar char="ü"/>
            </a:pPr>
            <a:endParaRPr lang="pt-BR" b="1" dirty="0" smtClean="0"/>
          </a:p>
          <a:p>
            <a:pPr algn="just"/>
            <a:endParaRPr lang="pt-BR" dirty="0" smtClean="0"/>
          </a:p>
          <a:p>
            <a:pPr algn="just"/>
            <a:endParaRPr lang="pt-BR" dirty="0" smtClean="0"/>
          </a:p>
          <a:p>
            <a:pPr algn="just"/>
            <a:endParaRPr lang="pt-BR" dirty="0" smtClean="0"/>
          </a:p>
          <a:p>
            <a:pPr algn="just"/>
            <a:endParaRPr lang="pt-BR" dirty="0" smtClean="0"/>
          </a:p>
          <a:p>
            <a:pPr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b="1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51002" t="42854" r="35846" b="43363"/>
          <a:stretch>
            <a:fillRect/>
          </a:stretch>
        </p:blipFill>
        <p:spPr bwMode="auto">
          <a:xfrm>
            <a:off x="7733211" y="1998617"/>
            <a:ext cx="3148148" cy="1854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 l="50837" t="35089" r="35509" b="47232"/>
          <a:stretch>
            <a:fillRect/>
          </a:stretch>
        </p:blipFill>
        <p:spPr bwMode="auto">
          <a:xfrm>
            <a:off x="7615647" y="3899933"/>
            <a:ext cx="3213462" cy="2025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87817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295401" y="912828"/>
            <a:ext cx="9601196" cy="5474525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" pitchFamily="2" charset="2"/>
              <a:buChar char="Ø"/>
            </a:pPr>
            <a:r>
              <a:rPr lang="pt-BR" b="1" dirty="0" smtClean="0"/>
              <a:t> Exercícios:</a:t>
            </a:r>
          </a:p>
          <a:p>
            <a:pPr marL="0" indent="0" algn="just">
              <a:buFont typeface="Symbol"/>
              <a:buChar char="Þ"/>
            </a:pPr>
            <a:r>
              <a:rPr lang="pt-BR" b="1" dirty="0" smtClean="0"/>
              <a:t> 1 - </a:t>
            </a:r>
            <a:r>
              <a:rPr lang="pt-BR" dirty="0" smtClean="0"/>
              <a:t>Calcule o comprimento da diagonal de um quadrado de lado 10</a:t>
            </a:r>
            <a:r>
              <a:rPr lang="pt-BR" dirty="0" smtClean="0"/>
              <a:t>.</a:t>
            </a:r>
          </a:p>
          <a:p>
            <a:pPr marL="0" indent="0" algn="just">
              <a:buFont typeface="Symbol"/>
              <a:buChar char="Þ"/>
            </a:pPr>
            <a:r>
              <a:rPr lang="pt-BR" b="1" dirty="0" smtClean="0"/>
              <a:t> </a:t>
            </a:r>
            <a:r>
              <a:rPr lang="pt-BR" b="1" dirty="0" smtClean="0"/>
              <a:t> 2 - </a:t>
            </a:r>
            <a:r>
              <a:rPr lang="pt-BR" dirty="0" smtClean="0"/>
              <a:t>Calcule o comprimento da diagonal de um </a:t>
            </a:r>
            <a:r>
              <a:rPr lang="pt-BR" dirty="0" smtClean="0"/>
              <a:t>retângulo </a:t>
            </a:r>
            <a:r>
              <a:rPr lang="pt-BR" dirty="0" smtClean="0"/>
              <a:t>6 </a:t>
            </a:r>
            <a:r>
              <a:rPr lang="pt-BR" dirty="0" smtClean="0"/>
              <a:t>x </a:t>
            </a:r>
            <a:r>
              <a:rPr lang="pt-BR" dirty="0" smtClean="0"/>
              <a:t>8</a:t>
            </a:r>
            <a:r>
              <a:rPr lang="pt-BR" dirty="0" smtClean="0"/>
              <a:t>.</a:t>
            </a:r>
          </a:p>
          <a:p>
            <a:pPr marL="0" indent="0" algn="just">
              <a:buFont typeface="Symbol"/>
              <a:buChar char="Þ"/>
            </a:pPr>
            <a:r>
              <a:rPr lang="pt-BR" dirty="0" smtClean="0"/>
              <a:t>  </a:t>
            </a:r>
            <a:r>
              <a:rPr lang="pt-BR" b="1" dirty="0" smtClean="0"/>
              <a:t>3 - </a:t>
            </a:r>
            <a:r>
              <a:rPr lang="pt-BR" dirty="0" smtClean="0"/>
              <a:t>Um </a:t>
            </a:r>
            <a:r>
              <a:rPr lang="pt-BR" dirty="0" smtClean="0"/>
              <a:t>retângulo </a:t>
            </a:r>
            <a:r>
              <a:rPr lang="pt-BR" dirty="0" smtClean="0"/>
              <a:t>tem base de 9 cm e tem diagonal de 15 cm. </a:t>
            </a:r>
            <a:r>
              <a:rPr lang="pt-BR" dirty="0" smtClean="0"/>
              <a:t>Determine a </a:t>
            </a:r>
            <a:r>
              <a:rPr lang="pt-BR" dirty="0" smtClean="0"/>
              <a:t>altura deste </a:t>
            </a:r>
            <a:r>
              <a:rPr lang="pt-BR" dirty="0" smtClean="0"/>
              <a:t>retângulo.</a:t>
            </a:r>
          </a:p>
          <a:p>
            <a:pPr marL="0" indent="0" algn="just">
              <a:buFont typeface="Symbol"/>
              <a:buChar char="Þ"/>
            </a:pPr>
            <a:r>
              <a:rPr lang="pt-BR" b="1" dirty="0" smtClean="0"/>
              <a:t> </a:t>
            </a:r>
            <a:r>
              <a:rPr lang="pt-BR" b="1" dirty="0" smtClean="0"/>
              <a:t>4 - </a:t>
            </a:r>
            <a:r>
              <a:rPr lang="pt-BR" dirty="0" smtClean="0"/>
              <a:t>Um quadrado tem diagonal com 8 cm de comprimento. </a:t>
            </a:r>
            <a:endParaRPr lang="pt-BR" dirty="0" smtClean="0"/>
          </a:p>
          <a:p>
            <a:pPr marL="0" indent="0" algn="just">
              <a:buNone/>
            </a:pPr>
            <a:r>
              <a:rPr lang="pt-BR" dirty="0" smtClean="0"/>
              <a:t>Qual é a </a:t>
            </a:r>
            <a:r>
              <a:rPr lang="pt-BR" dirty="0" smtClean="0"/>
              <a:t>á</a:t>
            </a:r>
            <a:r>
              <a:rPr lang="pt-BR" dirty="0" smtClean="0"/>
              <a:t>rea </a:t>
            </a:r>
            <a:r>
              <a:rPr lang="pt-BR" dirty="0" smtClean="0"/>
              <a:t>deste quadrado</a:t>
            </a:r>
            <a:r>
              <a:rPr lang="pt-BR" dirty="0" smtClean="0"/>
              <a:t>?</a:t>
            </a:r>
          </a:p>
          <a:p>
            <a:pPr marL="0" indent="0" algn="just">
              <a:buFont typeface="Symbol"/>
              <a:buChar char="Þ"/>
            </a:pPr>
            <a:r>
              <a:rPr lang="pt-BR" b="1" dirty="0" smtClean="0"/>
              <a:t> </a:t>
            </a:r>
            <a:r>
              <a:rPr lang="pt-BR" b="1" dirty="0" smtClean="0"/>
              <a:t>5 - </a:t>
            </a:r>
            <a:r>
              <a:rPr lang="pt-BR" dirty="0" smtClean="0"/>
              <a:t>Determine a altura e á</a:t>
            </a:r>
            <a:r>
              <a:rPr lang="pt-BR" dirty="0" smtClean="0"/>
              <a:t>rea </a:t>
            </a:r>
            <a:r>
              <a:rPr lang="pt-BR" dirty="0" smtClean="0"/>
              <a:t>do </a:t>
            </a:r>
            <a:r>
              <a:rPr lang="pt-BR" dirty="0" smtClean="0"/>
              <a:t>trapézio </a:t>
            </a:r>
            <a:r>
              <a:rPr lang="pt-BR" dirty="0" smtClean="0"/>
              <a:t>da </a:t>
            </a:r>
            <a:r>
              <a:rPr lang="pt-BR" dirty="0" smtClean="0"/>
              <a:t>figura </a:t>
            </a:r>
            <a:r>
              <a:rPr lang="pt-BR" dirty="0" smtClean="0"/>
              <a:t>a </a:t>
            </a:r>
            <a:r>
              <a:rPr lang="pt-BR" dirty="0" smtClean="0"/>
              <a:t>seguir.</a:t>
            </a:r>
          </a:p>
          <a:p>
            <a:pPr marL="0" indent="0" algn="just">
              <a:buFont typeface="Symbol"/>
              <a:buChar char="Þ"/>
            </a:pPr>
            <a:r>
              <a:rPr lang="pt-BR" b="1" dirty="0" smtClean="0"/>
              <a:t> </a:t>
            </a:r>
            <a:r>
              <a:rPr lang="pt-BR" b="1" dirty="0" smtClean="0"/>
              <a:t>6 - </a:t>
            </a:r>
            <a:r>
              <a:rPr lang="pt-BR" dirty="0" smtClean="0"/>
              <a:t>Na </a:t>
            </a:r>
            <a:r>
              <a:rPr lang="pt-BR" dirty="0" smtClean="0"/>
              <a:t>figura </a:t>
            </a:r>
            <a:r>
              <a:rPr lang="pt-BR" dirty="0" smtClean="0"/>
              <a:t>a seguir um </a:t>
            </a:r>
            <a:r>
              <a:rPr lang="pt-BR" dirty="0" smtClean="0"/>
              <a:t>retângulo 15 x 8 está </a:t>
            </a:r>
            <a:r>
              <a:rPr lang="pt-BR" dirty="0" smtClean="0"/>
              <a:t>inscrito </a:t>
            </a:r>
            <a:endParaRPr lang="pt-BR" dirty="0" smtClean="0"/>
          </a:p>
          <a:p>
            <a:pPr marL="0" indent="0" algn="just">
              <a:buNone/>
            </a:pPr>
            <a:r>
              <a:rPr lang="pt-BR" dirty="0" smtClean="0"/>
              <a:t>em </a:t>
            </a:r>
            <a:r>
              <a:rPr lang="pt-BR" dirty="0" smtClean="0"/>
              <a:t>uma </a:t>
            </a:r>
            <a:r>
              <a:rPr lang="pt-BR" dirty="0" smtClean="0"/>
              <a:t>circunferência</a:t>
            </a:r>
            <a:r>
              <a:rPr lang="pt-BR" dirty="0" smtClean="0"/>
              <a:t>. Determine o raio desta </a:t>
            </a:r>
            <a:r>
              <a:rPr lang="pt-BR" dirty="0" smtClean="0"/>
              <a:t>circunferência</a:t>
            </a:r>
            <a:r>
              <a:rPr lang="pt-BR" dirty="0" smtClean="0"/>
              <a:t>.</a:t>
            </a:r>
            <a:r>
              <a:rPr lang="pt-BR" b="1" dirty="0" smtClean="0"/>
              <a:t>   </a:t>
            </a:r>
            <a:endParaRPr lang="pt-BR" b="1" dirty="0" smtClean="0"/>
          </a:p>
          <a:p>
            <a:pPr marL="0" indent="0" algn="just">
              <a:buNone/>
            </a:pPr>
            <a:endParaRPr lang="pt-BR" b="1" dirty="0" smtClean="0"/>
          </a:p>
          <a:p>
            <a:pPr marL="0" indent="0" algn="just">
              <a:buNone/>
            </a:pPr>
            <a:endParaRPr lang="pt-BR" b="1" dirty="0" smtClean="0"/>
          </a:p>
          <a:p>
            <a:pPr marL="0" indent="0" algn="just">
              <a:buNone/>
            </a:pPr>
            <a:endParaRPr lang="pt-BR" b="1" dirty="0" smtClean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 l="51303" t="69286" r="35545" b="15178"/>
          <a:stretch>
            <a:fillRect/>
          </a:stretch>
        </p:blipFill>
        <p:spPr bwMode="auto">
          <a:xfrm>
            <a:off x="8921929" y="3628685"/>
            <a:ext cx="2429693" cy="1309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 l="52744" t="45536" r="37517" b="38393"/>
          <a:stretch>
            <a:fillRect/>
          </a:stretch>
        </p:blipFill>
        <p:spPr bwMode="auto">
          <a:xfrm>
            <a:off x="9246327" y="4885510"/>
            <a:ext cx="1323412" cy="1227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33548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295401" y="912828"/>
            <a:ext cx="9601196" cy="5474525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" pitchFamily="2" charset="2"/>
              <a:buChar char="Ø"/>
            </a:pPr>
            <a:r>
              <a:rPr lang="pt-BR" b="1" dirty="0" smtClean="0"/>
              <a:t> Exercícios:</a:t>
            </a:r>
          </a:p>
          <a:p>
            <a:pPr marL="0" indent="0" algn="just">
              <a:buFont typeface="Symbol"/>
              <a:buChar char="Þ"/>
            </a:pPr>
            <a:r>
              <a:rPr lang="pt-BR" b="1" dirty="0" smtClean="0"/>
              <a:t> 7 - </a:t>
            </a:r>
            <a:r>
              <a:rPr lang="pt-BR" dirty="0" smtClean="0"/>
              <a:t>Na </a:t>
            </a:r>
            <a:r>
              <a:rPr lang="pt-BR" dirty="0" smtClean="0"/>
              <a:t>figura </a:t>
            </a:r>
            <a:r>
              <a:rPr lang="pt-BR" dirty="0" smtClean="0"/>
              <a:t>a seguir, a </a:t>
            </a:r>
            <a:r>
              <a:rPr lang="pt-BR" dirty="0" smtClean="0"/>
              <a:t>circunferência </a:t>
            </a:r>
            <a:r>
              <a:rPr lang="pt-BR" dirty="0" smtClean="0"/>
              <a:t>de centro em </a:t>
            </a:r>
            <a:r>
              <a:rPr lang="pt-BR" dirty="0" smtClean="0"/>
              <a:t>A </a:t>
            </a:r>
            <a:r>
              <a:rPr lang="pt-BR" dirty="0" smtClean="0"/>
              <a:t>tem </a:t>
            </a:r>
            <a:endParaRPr lang="pt-BR" dirty="0" smtClean="0"/>
          </a:p>
          <a:p>
            <a:pPr marL="0" indent="0" algn="just">
              <a:buNone/>
            </a:pPr>
            <a:r>
              <a:rPr lang="pt-BR" dirty="0" smtClean="0"/>
              <a:t>raio </a:t>
            </a:r>
            <a:r>
              <a:rPr lang="pt-BR" dirty="0" smtClean="0"/>
              <a:t>3 e </a:t>
            </a:r>
            <a:r>
              <a:rPr lang="pt-BR" dirty="0" smtClean="0"/>
              <a:t>a circunferência </a:t>
            </a:r>
            <a:r>
              <a:rPr lang="pt-BR" dirty="0" smtClean="0"/>
              <a:t>de centro em D tem raio 5. Se uma </a:t>
            </a:r>
            <a:endParaRPr lang="pt-BR" dirty="0" smtClean="0"/>
          </a:p>
          <a:p>
            <a:pPr marL="0" indent="0" algn="just">
              <a:buNone/>
            </a:pPr>
            <a:r>
              <a:rPr lang="pt-BR" dirty="0" smtClean="0"/>
              <a:t>circunferência </a:t>
            </a:r>
            <a:r>
              <a:rPr lang="pt-BR" dirty="0" smtClean="0"/>
              <a:t>e tangente a outra e se BC e um segmento tangente </a:t>
            </a:r>
            <a:r>
              <a:rPr lang="pt-BR" dirty="0" smtClean="0"/>
              <a:t>a </a:t>
            </a:r>
            <a:r>
              <a:rPr lang="pt-BR" dirty="0" smtClean="0"/>
              <a:t>estas </a:t>
            </a:r>
            <a:r>
              <a:rPr lang="pt-BR" dirty="0" smtClean="0"/>
              <a:t>duas circunferências</a:t>
            </a:r>
            <a:r>
              <a:rPr lang="pt-BR" dirty="0" smtClean="0"/>
              <a:t>, determine os comprimentos dos segmentos AD </a:t>
            </a:r>
            <a:r>
              <a:rPr lang="pt-BR" dirty="0" smtClean="0"/>
              <a:t>e BC.</a:t>
            </a:r>
          </a:p>
          <a:p>
            <a:pPr marL="0" indent="0" algn="just">
              <a:buFont typeface="Symbol"/>
              <a:buChar char="Þ"/>
            </a:pPr>
            <a:r>
              <a:rPr lang="pt-BR" b="1" dirty="0" smtClean="0"/>
              <a:t> 8 - </a:t>
            </a:r>
            <a:r>
              <a:rPr lang="pt-BR" dirty="0" smtClean="0"/>
              <a:t>O antigo livro chinês </a:t>
            </a:r>
            <a:r>
              <a:rPr lang="pt-BR" i="1" dirty="0" err="1" smtClean="0"/>
              <a:t>Jiuzhang</a:t>
            </a:r>
            <a:r>
              <a:rPr lang="pt-BR" i="1" dirty="0" smtClean="0"/>
              <a:t> </a:t>
            </a:r>
            <a:r>
              <a:rPr lang="pt-BR" i="1" dirty="0" err="1" smtClean="0"/>
              <a:t>suanshu</a:t>
            </a:r>
            <a:r>
              <a:rPr lang="pt-BR" i="1" dirty="0" smtClean="0"/>
              <a:t> </a:t>
            </a:r>
            <a:r>
              <a:rPr lang="pt-BR" dirty="0" smtClean="0"/>
              <a:t>contém 246 </a:t>
            </a:r>
            <a:r>
              <a:rPr lang="pt-BR" dirty="0" smtClean="0"/>
              <a:t>problemas</a:t>
            </a:r>
            <a:r>
              <a:rPr lang="pt-BR" i="1" dirty="0" smtClean="0"/>
              <a:t>. </a:t>
            </a:r>
            <a:r>
              <a:rPr lang="pt-BR" dirty="0" smtClean="0"/>
              <a:t>Para </a:t>
            </a:r>
            <a:r>
              <a:rPr lang="pt-BR" dirty="0" smtClean="0"/>
              <a:t>a solução de alguns, é necessário o uso do </a:t>
            </a:r>
            <a:r>
              <a:rPr lang="pt-BR" i="1" dirty="0" err="1" smtClean="0"/>
              <a:t>gou</a:t>
            </a:r>
            <a:r>
              <a:rPr lang="pt-BR" i="1" dirty="0" smtClean="0"/>
              <a:t> </a:t>
            </a:r>
            <a:r>
              <a:rPr lang="pt-BR" i="1" dirty="0" err="1" smtClean="0"/>
              <a:t>gu</a:t>
            </a:r>
            <a:r>
              <a:rPr lang="pt-BR" i="1" dirty="0" smtClean="0"/>
              <a:t>, </a:t>
            </a:r>
            <a:r>
              <a:rPr lang="pt-BR" dirty="0" smtClean="0"/>
              <a:t>ou </a:t>
            </a:r>
            <a:r>
              <a:rPr lang="pt-BR" dirty="0" smtClean="0"/>
              <a:t>seja</a:t>
            </a:r>
            <a:r>
              <a:rPr lang="pt-BR" i="1" dirty="0" smtClean="0"/>
              <a:t>, </a:t>
            </a:r>
            <a:r>
              <a:rPr lang="pt-BR" dirty="0" smtClean="0"/>
              <a:t>do </a:t>
            </a:r>
            <a:r>
              <a:rPr lang="pt-BR" dirty="0" smtClean="0"/>
              <a:t>Teorema de Pitágoras. Veja um desses problemas </a:t>
            </a:r>
            <a:r>
              <a:rPr lang="pt-BR" dirty="0" smtClean="0"/>
              <a:t>traduzido do </a:t>
            </a:r>
            <a:r>
              <a:rPr lang="pt-BR" dirty="0" smtClean="0"/>
              <a:t>Capítulo 9 do </a:t>
            </a:r>
            <a:r>
              <a:rPr lang="pt-BR" i="1" dirty="0" err="1" smtClean="0"/>
              <a:t>Jiuzhang</a:t>
            </a:r>
            <a:r>
              <a:rPr lang="pt-BR" i="1" dirty="0" smtClean="0"/>
              <a:t>. </a:t>
            </a:r>
            <a:r>
              <a:rPr lang="pt-BR" dirty="0" smtClean="0"/>
              <a:t>No alto de um bambu vertical está</a:t>
            </a:r>
            <a:r>
              <a:rPr lang="pt-BR" b="1" dirty="0" smtClean="0"/>
              <a:t> </a:t>
            </a:r>
            <a:r>
              <a:rPr lang="pt-BR" dirty="0" smtClean="0"/>
              <a:t>presa uma corda. A parte da corda em contato com o solo </a:t>
            </a:r>
            <a:r>
              <a:rPr lang="pt-BR" dirty="0" smtClean="0"/>
              <a:t>mede 3 </a:t>
            </a:r>
            <a:r>
              <a:rPr lang="pt-BR" i="1" dirty="0" err="1" smtClean="0"/>
              <a:t>chih</a:t>
            </a:r>
            <a:r>
              <a:rPr lang="pt-BR" i="1" dirty="0" smtClean="0"/>
              <a:t>. </a:t>
            </a:r>
            <a:r>
              <a:rPr lang="pt-BR" dirty="0" smtClean="0"/>
              <a:t>Quando a corda é esticada, sua extremidade toca no solo </a:t>
            </a:r>
            <a:r>
              <a:rPr lang="pt-BR" dirty="0" smtClean="0"/>
              <a:t>a uma </a:t>
            </a:r>
            <a:r>
              <a:rPr lang="pt-BR" dirty="0" smtClean="0"/>
              <a:t>distância de 8 </a:t>
            </a:r>
            <a:r>
              <a:rPr lang="pt-BR" i="1" dirty="0" err="1" smtClean="0"/>
              <a:t>chih</a:t>
            </a:r>
            <a:r>
              <a:rPr lang="pt-BR" dirty="0" smtClean="0"/>
              <a:t> do pé do bambu. Que </a:t>
            </a:r>
          </a:p>
          <a:p>
            <a:pPr marL="0" indent="0" algn="just">
              <a:buNone/>
            </a:pPr>
            <a:r>
              <a:rPr lang="pt-BR" dirty="0" smtClean="0"/>
              <a:t>comprimento tem o </a:t>
            </a:r>
            <a:r>
              <a:rPr lang="pt-BR" dirty="0" smtClean="0"/>
              <a:t>bambu?</a:t>
            </a:r>
            <a:endParaRPr lang="pt-BR" b="1" dirty="0" smtClean="0"/>
          </a:p>
          <a:p>
            <a:pPr marL="0" indent="0" algn="just">
              <a:buNone/>
            </a:pPr>
            <a:endParaRPr lang="pt-BR" b="1" dirty="0" smtClean="0"/>
          </a:p>
          <a:p>
            <a:pPr marL="0" indent="0" algn="just">
              <a:buNone/>
            </a:pPr>
            <a:endParaRPr lang="pt-BR" b="1" dirty="0" smtClean="0"/>
          </a:p>
          <a:p>
            <a:pPr marL="0" indent="0" algn="just">
              <a:buNone/>
            </a:pPr>
            <a:endParaRPr lang="pt-BR" b="1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l="50399" t="62143" r="35947" b="20000"/>
          <a:stretch>
            <a:fillRect/>
          </a:stretch>
        </p:blipFill>
        <p:spPr bwMode="auto">
          <a:xfrm>
            <a:off x="8976273" y="740742"/>
            <a:ext cx="2296973" cy="16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63133" y="5219995"/>
            <a:ext cx="2522284" cy="99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33548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ânico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2963</TotalTime>
  <Words>686</Words>
  <Application>Microsoft Office PowerPoint</Application>
  <PresentationFormat>Personalizar</PresentationFormat>
  <Paragraphs>99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1" baseType="lpstr">
      <vt:lpstr>Orgânico</vt:lpstr>
      <vt:lpstr>Geometria –  Teorema de Pitágoras   </vt:lpstr>
      <vt:lpstr> Teorema de Pitágoras  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Fundamentos de Aritmética</dc:title>
  <dc:creator>Renato</dc:creator>
  <cp:lastModifiedBy>Samsung</cp:lastModifiedBy>
  <cp:revision>128</cp:revision>
  <dcterms:created xsi:type="dcterms:W3CDTF">2015-01-13T23:40:40Z</dcterms:created>
  <dcterms:modified xsi:type="dcterms:W3CDTF">2016-08-20T08:47:32Z</dcterms:modified>
</cp:coreProperties>
</file>