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81" r:id="rId4"/>
    <p:sldId id="282" r:id="rId5"/>
    <p:sldId id="283" r:id="rId6"/>
    <p:sldId id="291" r:id="rId7"/>
    <p:sldId id="292" r:id="rId8"/>
    <p:sldId id="293" r:id="rId9"/>
    <p:sldId id="294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29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9677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0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81381" y="2146552"/>
            <a:ext cx="6815669" cy="1515533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br>
              <a:rPr lang="pt-BR" dirty="0" smtClean="0"/>
            </a:br>
            <a:r>
              <a:rPr lang="pt-BR" sz="5000" dirty="0" smtClean="0"/>
              <a:t>Fatoração, </a:t>
            </a:r>
            <a:r>
              <a:rPr lang="pt-BR" sz="5000" dirty="0" smtClean="0"/>
              <a:t>MMC e </a:t>
            </a:r>
            <a:r>
              <a:rPr lang="pt-BR" sz="5000" dirty="0" smtClean="0"/>
              <a:t>MDC usando Números Primos.</a:t>
            </a:r>
            <a:endParaRPr lang="pt-BR" sz="5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000" dirty="0" smtClean="0"/>
              <a:t>RODOLFO SOARES TEIXEIRA</a:t>
            </a:r>
            <a:endParaRPr lang="pt-BR" sz="2000" dirty="0"/>
          </a:p>
          <a:p>
            <a:r>
              <a:rPr lang="pt-BR" sz="2000" dirty="0"/>
              <a:t>OBMEP NA ESCOLA - </a:t>
            </a:r>
            <a:r>
              <a:rPr lang="pt-BR" sz="2000" dirty="0" smtClean="0"/>
              <a:t>2017</a:t>
            </a:r>
            <a:endParaRPr lang="pt-BR" sz="2000" dirty="0"/>
          </a:p>
        </p:txBody>
      </p:sp>
      <p:pic>
        <p:nvPicPr>
          <p:cNvPr id="5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2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065622" y="1580606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308464" y="1148344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Char char="ü"/>
            </a:pPr>
            <a:r>
              <a:rPr lang="pt-BR" sz="3600" b="1" dirty="0" smtClean="0"/>
              <a:t> </a:t>
            </a:r>
            <a:r>
              <a:rPr lang="pt-BR" sz="3600" b="1" i="1" dirty="0" smtClean="0"/>
              <a:t>Propriedades e </a:t>
            </a:r>
            <a:r>
              <a:rPr lang="pt-BR" sz="3600" b="1" i="1" dirty="0" smtClean="0"/>
              <a:t>exercícios</a:t>
            </a:r>
          </a:p>
          <a:p>
            <a:pPr algn="just">
              <a:buNone/>
            </a:pPr>
            <a:r>
              <a:rPr lang="pt-BR" sz="3600" b="1" i="1" dirty="0" smtClean="0"/>
              <a:t> </a:t>
            </a:r>
            <a:endParaRPr lang="pt-BR" sz="3600" b="1" i="1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706" t="35094" r="41347" b="20909"/>
          <a:stretch>
            <a:fillRect/>
          </a:stretch>
        </p:blipFill>
        <p:spPr bwMode="auto">
          <a:xfrm>
            <a:off x="2155357" y="1941370"/>
            <a:ext cx="8112047" cy="386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308464" y="1148344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pt-BR" sz="3600" b="1" dirty="0" smtClean="0"/>
              <a:t>  </a:t>
            </a:r>
          </a:p>
          <a:p>
            <a:pPr algn="just">
              <a:buNone/>
            </a:pPr>
            <a:endParaRPr lang="pt-BR" sz="3600" b="1" i="1" dirty="0" smtClean="0"/>
          </a:p>
          <a:p>
            <a:pPr algn="just">
              <a:buNone/>
            </a:pPr>
            <a:endParaRPr lang="pt-BR" sz="3600" b="1" i="1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3600" b="1" i="1" dirty="0" smtClean="0"/>
              <a:t> </a:t>
            </a:r>
            <a:r>
              <a:rPr lang="pt-BR" sz="3600" b="1" dirty="0" smtClean="0"/>
              <a:t>Exercício 12 (livro):</a:t>
            </a:r>
          </a:p>
          <a:p>
            <a:pPr algn="just">
              <a:buNone/>
            </a:pPr>
            <a:r>
              <a:rPr lang="pt-BR" sz="3600" b="1" i="1" dirty="0" smtClean="0"/>
              <a:t> </a:t>
            </a:r>
            <a:endParaRPr lang="pt-BR" sz="3600" b="1" i="1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425" t="43214" r="34842" b="34464"/>
          <a:stretch>
            <a:fillRect/>
          </a:stretch>
        </p:blipFill>
        <p:spPr bwMode="auto">
          <a:xfrm>
            <a:off x="1946365" y="914400"/>
            <a:ext cx="9536927" cy="203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8755" t="24286" r="57603" b="35352"/>
          <a:stretch>
            <a:fillRect/>
          </a:stretch>
        </p:blipFill>
        <p:spPr bwMode="auto">
          <a:xfrm>
            <a:off x="9708776" y="2977564"/>
            <a:ext cx="1775012" cy="295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6024" t="66846" r="35244" b="8571"/>
          <a:stretch>
            <a:fillRect/>
          </a:stretch>
        </p:blipFill>
        <p:spPr bwMode="auto">
          <a:xfrm>
            <a:off x="1221761" y="4061012"/>
            <a:ext cx="8342705" cy="196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308464" y="1148344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pt-BR" sz="3600" b="1" dirty="0" smtClean="0"/>
              <a:t>  </a:t>
            </a:r>
            <a:endParaRPr lang="pt-BR" sz="3600" b="1" i="1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pt-BR" sz="3200" dirty="0" smtClean="0"/>
              <a:t> </a:t>
            </a:r>
            <a:endParaRPr lang="pt-B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526" t="31129" r="35176" b="13738"/>
          <a:stretch>
            <a:fillRect/>
          </a:stretch>
        </p:blipFill>
        <p:spPr bwMode="auto">
          <a:xfrm>
            <a:off x="1946365" y="997003"/>
            <a:ext cx="9379131" cy="498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308464" y="1148344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pt-BR" sz="3600" b="1" dirty="0" smtClean="0"/>
              <a:t>  </a:t>
            </a:r>
            <a:endParaRPr lang="pt-BR" sz="3600" b="1" i="1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3200" dirty="0" smtClean="0"/>
              <a:t> </a:t>
            </a:r>
            <a:endParaRPr lang="pt-B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6425" t="20714" r="34942" b="8571"/>
          <a:stretch>
            <a:fillRect/>
          </a:stretch>
        </p:blipFill>
        <p:spPr bwMode="auto">
          <a:xfrm>
            <a:off x="1867990" y="1136468"/>
            <a:ext cx="9366068" cy="485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308464" y="1148344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pt-BR" sz="3600" b="1" dirty="0" smtClean="0"/>
              <a:t> </a:t>
            </a:r>
            <a:endParaRPr lang="pt-BR" sz="3600" b="1" i="1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3200" dirty="0" smtClean="0"/>
              <a:t> </a:t>
            </a:r>
            <a:endParaRPr lang="pt-BR" sz="3200" dirty="0"/>
          </a:p>
        </p:txBody>
      </p:sp>
      <p:pic>
        <p:nvPicPr>
          <p:cNvPr id="5" name="Picture 2" descr="Image result for hora de praticar"/>
          <p:cNvPicPr>
            <a:picLocks noChangeAspect="1" noChangeArrowheads="1"/>
          </p:cNvPicPr>
          <p:nvPr/>
        </p:nvPicPr>
        <p:blipFill>
          <a:blip r:embed="rId2"/>
          <a:srcRect l="28848"/>
          <a:stretch>
            <a:fillRect/>
          </a:stretch>
        </p:blipFill>
        <p:spPr bwMode="auto">
          <a:xfrm>
            <a:off x="3905794" y="1214846"/>
            <a:ext cx="7445577" cy="4114800"/>
          </a:xfrm>
          <a:prstGeom prst="rect">
            <a:avLst/>
          </a:prstGeom>
          <a:noFill/>
        </p:spPr>
      </p:pic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977" y="1201782"/>
            <a:ext cx="2490832" cy="4180115"/>
          </a:xfrm>
          <a:prstGeom prst="rect">
            <a:avLst/>
          </a:prstGeom>
          <a:noFill/>
        </p:spPr>
      </p:pic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1048" y="1208949"/>
            <a:ext cx="2426139" cy="4172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308464" y="1148344"/>
            <a:ext cx="9601196" cy="494959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pt-BR" sz="3600" b="1" dirty="0" smtClean="0"/>
              <a:t> </a:t>
            </a:r>
            <a:r>
              <a:rPr lang="pt-BR" sz="3600" dirty="0" smtClean="0"/>
              <a:t>Uma empresa de logística é composta de três áreas: administrativa, operacional e vendedores. A área administrativa é composta </a:t>
            </a:r>
            <a:r>
              <a:rPr lang="pt-BR" sz="3600" dirty="0" smtClean="0"/>
              <a:t>de 30 </a:t>
            </a:r>
            <a:r>
              <a:rPr lang="pt-BR" sz="3600" dirty="0" smtClean="0"/>
              <a:t>funcionários, a operacional de </a:t>
            </a:r>
            <a:r>
              <a:rPr lang="pt-BR" sz="3600" dirty="0" smtClean="0"/>
              <a:t>48 e </a:t>
            </a:r>
            <a:r>
              <a:rPr lang="pt-BR" sz="3600" dirty="0" smtClean="0"/>
              <a:t>a de vendedores </a:t>
            </a:r>
            <a:r>
              <a:rPr lang="pt-BR" sz="3600" dirty="0" smtClean="0"/>
              <a:t>36 com </a:t>
            </a:r>
            <a:r>
              <a:rPr lang="pt-BR" sz="3600" dirty="0" smtClean="0"/>
              <a:t>pessoas. Ao final do ano, a empresa realiza uma integração entre as três áreas, de modo que todos os funcionários participem ativamente. As equipes devem conter o mesmo número de funcionários de uma mesma área com o maior número possível. Determine quantos funcionários devem participar de cada equipe e o número possível de equipes.</a:t>
            </a:r>
            <a:endParaRPr lang="pt-BR" sz="3600" b="1" i="1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3200" dirty="0" smtClean="0"/>
              <a:t> 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308464" y="1148344"/>
            <a:ext cx="9601196" cy="4949593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pt-BR" sz="6700" b="1" dirty="0" smtClean="0"/>
              <a:t> </a:t>
            </a:r>
            <a:r>
              <a:rPr lang="pt-BR" sz="6700" dirty="0" smtClean="0"/>
              <a:t>Mostre que os únicos números que dividem o número</a:t>
            </a:r>
          </a:p>
          <a:p>
            <a:pPr algn="just">
              <a:buFont typeface="Wingdings" pitchFamily="2" charset="2"/>
              <a:buChar char="v"/>
            </a:pPr>
            <a:endParaRPr lang="pt-BR" sz="5100" dirty="0" smtClean="0"/>
          </a:p>
          <a:p>
            <a:pPr algn="just">
              <a:buNone/>
            </a:pPr>
            <a:endParaRPr lang="pt-BR" sz="5100" dirty="0" smtClean="0"/>
          </a:p>
          <a:p>
            <a:pPr algn="just">
              <a:buNone/>
            </a:pPr>
            <a:endParaRPr lang="pt-BR" sz="51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5100" dirty="0" smtClean="0"/>
              <a:t> </a:t>
            </a:r>
            <a:r>
              <a:rPr lang="pt-BR" sz="6700" dirty="0" smtClean="0"/>
              <a:t>Um médico, ao prescrever uma receita, determina que três medicamentos sejam ingeridos pelo paciente de acordo com a seguinte escala de horários: remédio A, de </a:t>
            </a:r>
            <a:r>
              <a:rPr lang="pt-BR" sz="6700" dirty="0" smtClean="0"/>
              <a:t>6 em </a:t>
            </a:r>
            <a:r>
              <a:rPr lang="pt-BR" sz="6700" dirty="0" smtClean="0"/>
              <a:t>6</a:t>
            </a:r>
            <a:r>
              <a:rPr lang="pt-BR" sz="6700" dirty="0" smtClean="0"/>
              <a:t> horas</a:t>
            </a:r>
            <a:r>
              <a:rPr lang="pt-BR" sz="6700" dirty="0" smtClean="0"/>
              <a:t>, remédio B, de </a:t>
            </a:r>
            <a:r>
              <a:rPr lang="pt-BR" sz="6700" dirty="0" smtClean="0"/>
              <a:t>8 em 8 horas </a:t>
            </a:r>
            <a:r>
              <a:rPr lang="pt-BR" sz="6700" dirty="0" smtClean="0"/>
              <a:t>e remédio C, de </a:t>
            </a:r>
            <a:r>
              <a:rPr lang="pt-BR" sz="6700" dirty="0" smtClean="0"/>
              <a:t>12 em 12 horas</a:t>
            </a:r>
            <a:r>
              <a:rPr lang="pt-BR" sz="6700" dirty="0" smtClean="0"/>
              <a:t>. Caso o paciente utilize os três remédios às </a:t>
            </a:r>
            <a:r>
              <a:rPr lang="pt-BR" sz="6700" dirty="0" smtClean="0"/>
              <a:t>8 da </a:t>
            </a:r>
            <a:r>
              <a:rPr lang="pt-BR" sz="6700" dirty="0" smtClean="0"/>
              <a:t>manhã, qual será o próximo horário de ingestão simultânea dos mesmos</a:t>
            </a:r>
            <a:r>
              <a:rPr lang="pt-BR" sz="6700" dirty="0" smtClean="0"/>
              <a:t>?</a:t>
            </a:r>
            <a:endParaRPr lang="pt-BR" sz="6700" i="1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3200" dirty="0" smtClean="0"/>
              <a:t> </a:t>
            </a:r>
            <a:endParaRPr lang="pt-B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3713" t="57143" r="34039" b="38393"/>
          <a:stretch>
            <a:fillRect/>
          </a:stretch>
        </p:blipFill>
        <p:spPr bwMode="auto">
          <a:xfrm>
            <a:off x="3239589" y="1841862"/>
            <a:ext cx="2422373" cy="49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1579" t="61198" r="73462" b="35477"/>
          <a:stretch>
            <a:fillRect/>
          </a:stretch>
        </p:blipFill>
        <p:spPr bwMode="auto">
          <a:xfrm>
            <a:off x="5643154" y="1854925"/>
            <a:ext cx="3554235" cy="44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308464" y="1148344"/>
            <a:ext cx="9601196" cy="494959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pt-BR" sz="12800" b="1" dirty="0" smtClean="0"/>
              <a:t> </a:t>
            </a:r>
            <a:r>
              <a:rPr lang="pt-BR" sz="12800" dirty="0" smtClean="0"/>
              <a:t>Quantos divisores positivos possui o número </a:t>
            </a:r>
            <a:r>
              <a:rPr lang="pt-BR" sz="12800" dirty="0" smtClean="0"/>
              <a:t>1500.</a:t>
            </a:r>
          </a:p>
          <a:p>
            <a:pPr algn="just">
              <a:buNone/>
            </a:pPr>
            <a:endParaRPr lang="pt-BR" sz="12800" dirty="0" smtClean="0"/>
          </a:p>
          <a:p>
            <a:pPr algn="just">
              <a:buNone/>
            </a:pPr>
            <a:endParaRPr lang="pt-BR" sz="128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12800" dirty="0" smtClean="0"/>
              <a:t> </a:t>
            </a:r>
            <a:r>
              <a:rPr lang="pt-BR" sz="12800" dirty="0" smtClean="0"/>
              <a:t>Determine </a:t>
            </a:r>
            <a:r>
              <a:rPr lang="pt-BR" sz="12800" dirty="0" smtClean="0"/>
              <a:t>o menor </a:t>
            </a:r>
            <a:r>
              <a:rPr lang="pt-BR" sz="12800" dirty="0" smtClean="0"/>
              <a:t>número </a:t>
            </a:r>
            <a:r>
              <a:rPr lang="pt-BR" sz="12800" dirty="0" smtClean="0"/>
              <a:t>inteiro </a:t>
            </a:r>
            <a:r>
              <a:rPr lang="pt-BR" sz="12800" b="1" dirty="0" smtClean="0"/>
              <a:t>n &gt; 1 </a:t>
            </a:r>
            <a:r>
              <a:rPr lang="pt-BR" sz="12800" dirty="0" smtClean="0"/>
              <a:t>tal que </a:t>
            </a:r>
            <a:r>
              <a:rPr lang="pt-BR" sz="12800" b="1" dirty="0" smtClean="0"/>
              <a:t>n</a:t>
            </a:r>
            <a:r>
              <a:rPr lang="pt-BR" sz="12800" dirty="0" smtClean="0"/>
              <a:t> deixa </a:t>
            </a:r>
            <a:r>
              <a:rPr lang="pt-BR" sz="12800" dirty="0" smtClean="0"/>
              <a:t>resto </a:t>
            </a:r>
            <a:r>
              <a:rPr lang="pt-BR" sz="12800" b="1" dirty="0" smtClean="0"/>
              <a:t>1</a:t>
            </a:r>
            <a:r>
              <a:rPr lang="pt-BR" sz="12800" dirty="0" smtClean="0"/>
              <a:t> quando dividido por </a:t>
            </a:r>
            <a:r>
              <a:rPr lang="pt-BR" sz="12800" b="1" dirty="0" smtClean="0"/>
              <a:t>156</a:t>
            </a:r>
            <a:r>
              <a:rPr lang="pt-BR" sz="12800" dirty="0" smtClean="0"/>
              <a:t> e </a:t>
            </a:r>
            <a:r>
              <a:rPr lang="pt-BR" sz="12800" b="1" dirty="0" smtClean="0"/>
              <a:t>n</a:t>
            </a:r>
            <a:r>
              <a:rPr lang="pt-BR" sz="12800" dirty="0" smtClean="0"/>
              <a:t> </a:t>
            </a:r>
            <a:r>
              <a:rPr lang="pt-BR" sz="12800" dirty="0" smtClean="0"/>
              <a:t>também </a:t>
            </a:r>
            <a:r>
              <a:rPr lang="pt-BR" sz="12800" dirty="0" smtClean="0"/>
              <a:t>deixa resto </a:t>
            </a:r>
            <a:r>
              <a:rPr lang="pt-BR" sz="12800" b="1" dirty="0" smtClean="0"/>
              <a:t>1</a:t>
            </a:r>
            <a:r>
              <a:rPr lang="pt-BR" sz="12800" dirty="0" smtClean="0"/>
              <a:t> </a:t>
            </a:r>
            <a:r>
              <a:rPr lang="pt-BR" sz="12800" dirty="0" smtClean="0"/>
              <a:t>quando dividido </a:t>
            </a:r>
            <a:r>
              <a:rPr lang="pt-BR" sz="12800" dirty="0" smtClean="0"/>
              <a:t>por </a:t>
            </a:r>
            <a:r>
              <a:rPr lang="pt-BR" sz="12800" b="1" dirty="0" smtClean="0"/>
              <a:t>198</a:t>
            </a:r>
            <a:r>
              <a:rPr lang="pt-BR" sz="12800" dirty="0" smtClean="0"/>
              <a:t>.</a:t>
            </a:r>
            <a:endParaRPr lang="pt-BR" sz="12800" dirty="0" smtClean="0"/>
          </a:p>
          <a:p>
            <a:pPr algn="just">
              <a:buNone/>
            </a:pPr>
            <a:endParaRPr lang="pt-BR" sz="12800" dirty="0" smtClean="0"/>
          </a:p>
          <a:p>
            <a:pPr algn="just">
              <a:buNone/>
            </a:pPr>
            <a:r>
              <a:rPr lang="pt-BR" sz="12800" dirty="0" smtClean="0"/>
              <a:t> </a:t>
            </a:r>
            <a:endParaRPr lang="pt-BR" sz="12800" dirty="0" smtClean="0"/>
          </a:p>
          <a:p>
            <a:pPr algn="just">
              <a:buFont typeface="Wingdings" pitchFamily="2" charset="2"/>
              <a:buChar char="v"/>
            </a:pPr>
            <a:endParaRPr lang="pt-BR" sz="5100" dirty="0" smtClean="0"/>
          </a:p>
          <a:p>
            <a:pPr algn="just">
              <a:buNone/>
            </a:pPr>
            <a:endParaRPr lang="pt-BR" sz="5100" dirty="0" smtClean="0"/>
          </a:p>
          <a:p>
            <a:pPr algn="just">
              <a:buNone/>
            </a:pPr>
            <a:endParaRPr lang="pt-BR" sz="5100" dirty="0" smtClean="0"/>
          </a:p>
          <a:p>
            <a:pPr algn="just">
              <a:buNone/>
            </a:pPr>
            <a:endParaRPr lang="pt-BR" sz="6700" i="1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3200" dirty="0" smtClean="0"/>
              <a:t> 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308464" y="1148344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/>
              <a:t> ATENÇÃO!!!</a:t>
            </a:r>
          </a:p>
          <a:p>
            <a:pPr algn="just">
              <a:buNone/>
            </a:pPr>
            <a:r>
              <a:rPr lang="pt-BR" sz="2000" b="1" dirty="0" smtClean="0"/>
              <a:t>    </a:t>
            </a:r>
            <a:r>
              <a:rPr lang="pt-BR" sz="2000" dirty="0" smtClean="0"/>
              <a:t>Procure dá uma olhada nos Problemas de Aplicação na página 82 da Apostila Encontros de Aritmética e assistir o vídeo 10 do canal do PIC no </a:t>
            </a:r>
            <a:r>
              <a:rPr lang="pt-BR" sz="2000" dirty="0" err="1" smtClean="0"/>
              <a:t>you</a:t>
            </a:r>
            <a:r>
              <a:rPr lang="pt-BR" sz="2000" dirty="0" smtClean="0"/>
              <a:t> </a:t>
            </a:r>
            <a:r>
              <a:rPr lang="pt-BR" sz="2000" dirty="0" err="1" smtClean="0"/>
              <a:t>tube</a:t>
            </a:r>
            <a:r>
              <a:rPr lang="pt-BR" sz="2000" dirty="0" smtClean="0"/>
              <a:t>.</a:t>
            </a:r>
          </a:p>
          <a:p>
            <a:pPr algn="just">
              <a:buNone/>
            </a:pPr>
            <a:r>
              <a:rPr lang="pt-BR" sz="2000" dirty="0" smtClean="0"/>
              <a:t> </a:t>
            </a:r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5122" name="Picture 2" descr="Image result for mensagem de perseveranç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2488" y="2508068"/>
            <a:ext cx="5629275" cy="3486151"/>
          </a:xfrm>
          <a:prstGeom prst="rect">
            <a:avLst/>
          </a:prstGeom>
          <a:noFill/>
        </p:spPr>
      </p:pic>
      <p:pic>
        <p:nvPicPr>
          <p:cNvPr id="9218" name="Picture 2" descr="Image result for professor bugigan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9337" y="2112691"/>
            <a:ext cx="3618412" cy="4092167"/>
          </a:xfrm>
          <a:prstGeom prst="rect">
            <a:avLst/>
          </a:prstGeom>
          <a:noFill/>
        </p:spPr>
      </p:pic>
      <p:pic>
        <p:nvPicPr>
          <p:cNvPr id="9220" name="Picture 4" descr="Image result for até mais galera"/>
          <p:cNvPicPr>
            <a:picLocks noChangeAspect="1" noChangeArrowheads="1"/>
          </p:cNvPicPr>
          <p:nvPr/>
        </p:nvPicPr>
        <p:blipFill>
          <a:blip r:embed="rId4"/>
          <a:srcRect l="50849" t="32009" r="16844" b="36013"/>
          <a:stretch>
            <a:fillRect/>
          </a:stretch>
        </p:blipFill>
        <p:spPr bwMode="auto">
          <a:xfrm>
            <a:off x="9392192" y="3148154"/>
            <a:ext cx="1619797" cy="130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>Fatoração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0797"/>
          </a:xfrm>
        </p:spPr>
        <p:txBody>
          <a:bodyPr>
            <a:normAutofit/>
          </a:bodyPr>
          <a:lstStyle/>
          <a:p>
            <a:r>
              <a:rPr lang="pt-BR" b="1" dirty="0" smtClean="0"/>
              <a:t> </a:t>
            </a:r>
            <a:r>
              <a:rPr lang="pt-BR" b="1" dirty="0" err="1" smtClean="0"/>
              <a:t>Fatorar</a:t>
            </a:r>
            <a:r>
              <a:rPr lang="pt-BR" dirty="0" smtClean="0"/>
              <a:t> é o mesmo que decompor o </a:t>
            </a:r>
            <a:r>
              <a:rPr lang="pt-BR" b="1" dirty="0" smtClean="0"/>
              <a:t>número</a:t>
            </a:r>
            <a:r>
              <a:rPr lang="pt-BR" dirty="0" smtClean="0"/>
              <a:t> em fatores primos, isto é, escrever um </a:t>
            </a:r>
            <a:r>
              <a:rPr lang="pt-BR" b="1" dirty="0" smtClean="0"/>
              <a:t>número</a:t>
            </a:r>
            <a:r>
              <a:rPr lang="pt-BR" dirty="0" smtClean="0"/>
              <a:t> através da multiplicação de números primos.</a:t>
            </a:r>
          </a:p>
          <a:p>
            <a:r>
              <a:rPr lang="pt-BR" dirty="0" smtClean="0"/>
              <a:t> </a:t>
            </a:r>
            <a:r>
              <a:rPr lang="pt-BR" b="1" dirty="0" smtClean="0"/>
              <a:t>Ex.: </a:t>
            </a:r>
            <a:r>
              <a:rPr lang="pt-BR" dirty="0" smtClean="0"/>
              <a:t>Escreva o número 1820 como um produto de números primos. </a:t>
            </a:r>
          </a:p>
          <a:p>
            <a:pPr>
              <a:buNone/>
            </a:pPr>
            <a:r>
              <a:rPr lang="pt-BR" dirty="0" smtClean="0"/>
              <a:t>                                        1820 = 2². 5 . 7 . 13.</a:t>
            </a:r>
          </a:p>
          <a:p>
            <a:pPr algn="just">
              <a:buNone/>
            </a:pPr>
            <a:endParaRPr lang="pt-BR" b="1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3658" t="45129" r="38955" b="32348"/>
          <a:stretch>
            <a:fillRect/>
          </a:stretch>
        </p:blipFill>
        <p:spPr bwMode="auto">
          <a:xfrm>
            <a:off x="2338252" y="3788229"/>
            <a:ext cx="1397726" cy="23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131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  </a:t>
            </a:r>
            <a:r>
              <a:rPr lang="pt-BR" sz="3200" b="1" dirty="0" smtClean="0"/>
              <a:t>Propriedade: </a:t>
            </a:r>
            <a:r>
              <a:rPr lang="pt-BR" dirty="0" smtClean="0"/>
              <a:t>Um número primo </a:t>
            </a:r>
            <a:r>
              <a:rPr lang="pt-BR" b="1" dirty="0" smtClean="0"/>
              <a:t>p</a:t>
            </a:r>
            <a:r>
              <a:rPr lang="pt-BR" dirty="0" smtClean="0"/>
              <a:t> divide um certo numero natural </a:t>
            </a:r>
            <a:r>
              <a:rPr lang="pt-BR" b="1" dirty="0" smtClean="0"/>
              <a:t>a</a:t>
            </a:r>
            <a:r>
              <a:rPr lang="pt-BR" dirty="0" smtClean="0"/>
              <a:t> somente quando </a:t>
            </a:r>
            <a:r>
              <a:rPr lang="pt-BR" b="1" dirty="0" smtClean="0"/>
              <a:t>p</a:t>
            </a:r>
            <a:r>
              <a:rPr lang="pt-BR" dirty="0" smtClean="0"/>
              <a:t> e um dos fatores primos que aparece na fatoração de </a:t>
            </a:r>
            <a:r>
              <a:rPr lang="pt-BR" b="1" dirty="0" smtClean="0"/>
              <a:t>a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/>
              <a:t> Ex.:</a:t>
            </a:r>
            <a:r>
              <a:rPr lang="pt-BR" dirty="0" smtClean="0"/>
              <a:t> a = 2 . 7³ . 13</a:t>
            </a:r>
            <a:r>
              <a:rPr lang="pt-BR" baseline="30000" dirty="0" smtClean="0"/>
              <a:t>5</a:t>
            </a:r>
            <a:r>
              <a:rPr lang="pt-BR" dirty="0" smtClean="0"/>
              <a:t>, vemos que apenas 2, 7 e 13 são os divisores primos de </a:t>
            </a:r>
            <a:r>
              <a:rPr lang="pt-BR" b="1" dirty="0" smtClean="0"/>
              <a:t>a</a:t>
            </a:r>
            <a:r>
              <a:rPr lang="pt-BR" dirty="0" smtClean="0"/>
              <a:t>. Alem disso, por exemplo, os números primos 3, 5 e 11 não são divisores de </a:t>
            </a:r>
            <a:r>
              <a:rPr lang="pt-BR" b="1" dirty="0" smtClean="0"/>
              <a:t>a</a:t>
            </a:r>
            <a:r>
              <a:rPr lang="pt-BR" dirty="0" smtClean="0"/>
              <a:t>, pois eles não aparecem na fatoração de </a:t>
            </a:r>
            <a:r>
              <a:rPr lang="pt-BR" b="1" dirty="0" smtClean="0"/>
              <a:t>a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b="1" dirty="0" smtClean="0"/>
              <a:t>Exercícios:</a:t>
            </a:r>
          </a:p>
          <a:p>
            <a:pPr>
              <a:buNone/>
            </a:pPr>
            <a:r>
              <a:rPr lang="pt-BR" dirty="0" smtClean="0"/>
              <a:t>                                                     </a:t>
            </a:r>
            <a:r>
              <a:rPr lang="pt-BR" sz="2000" dirty="0" smtClean="0"/>
              <a:t>=&gt;</a:t>
            </a:r>
            <a:r>
              <a:rPr lang="pt-BR" dirty="0" smtClean="0"/>
              <a:t> </a:t>
            </a:r>
            <a:r>
              <a:rPr lang="pt-BR" sz="1800" dirty="0" smtClean="0"/>
              <a:t>Sim, já que 2 é um dos fatores de decomposição.</a:t>
            </a:r>
          </a:p>
          <a:p>
            <a:r>
              <a:rPr lang="pt-BR" sz="2000" b="1" dirty="0" smtClean="0"/>
              <a:t>                                                            </a:t>
            </a:r>
            <a:r>
              <a:rPr lang="pt-BR" sz="2000" dirty="0" smtClean="0"/>
              <a:t>=&gt; </a:t>
            </a:r>
            <a:r>
              <a:rPr lang="pt-BR" sz="1800" dirty="0" smtClean="0"/>
              <a:t>Não, já que 5 não é um dos fatores de decomposição.</a:t>
            </a:r>
          </a:p>
          <a:p>
            <a:r>
              <a:rPr lang="pt-BR" sz="1800" b="1" dirty="0" smtClean="0"/>
              <a:t>                                                                   </a:t>
            </a:r>
            <a:r>
              <a:rPr lang="pt-BR" sz="1800" dirty="0" smtClean="0"/>
              <a:t>=&gt; Sim, já que 8 = 2³ é um dos fatores de decomposição. </a:t>
            </a:r>
          </a:p>
          <a:p>
            <a:r>
              <a:rPr lang="pt-BR" sz="1800" dirty="0" smtClean="0"/>
              <a:t>                                                                  =&gt; Não, já que 9 = 3x3, e só existe um 3 na decomposição.</a:t>
            </a:r>
          </a:p>
          <a:p>
            <a:endParaRPr lang="pt-BR" sz="1800" b="1" dirty="0" smtClean="0"/>
          </a:p>
          <a:p>
            <a:endParaRPr lang="pt-BR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9155" t="33036" r="40364" b="46250"/>
          <a:stretch>
            <a:fillRect/>
          </a:stretch>
        </p:blipFill>
        <p:spPr bwMode="auto">
          <a:xfrm>
            <a:off x="1116105" y="3644923"/>
            <a:ext cx="4232367" cy="181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dirty="0" smtClean="0"/>
              <a:t>Liste todos os divisores positivos de a = 2³ . 5².</a:t>
            </a:r>
          </a:p>
          <a:p>
            <a:r>
              <a:rPr lang="pt-BR" b="1" dirty="0" smtClean="0"/>
              <a:t>Solução</a:t>
            </a:r>
            <a:r>
              <a:rPr lang="pt-BR" dirty="0" smtClean="0"/>
              <a:t>. Se </a:t>
            </a:r>
            <a:r>
              <a:rPr lang="pt-BR" b="1" dirty="0" smtClean="0"/>
              <a:t>d</a:t>
            </a:r>
            <a:r>
              <a:rPr lang="pt-BR" dirty="0" smtClean="0"/>
              <a:t> e um divisor de </a:t>
            </a:r>
            <a:r>
              <a:rPr lang="pt-BR" b="1" dirty="0" smtClean="0"/>
              <a:t>a</a:t>
            </a:r>
            <a:r>
              <a:rPr lang="pt-BR" dirty="0" smtClean="0"/>
              <a:t>, então os únicos fatores primos de </a:t>
            </a:r>
            <a:r>
              <a:rPr lang="pt-BR" b="1" dirty="0" smtClean="0"/>
              <a:t>d</a:t>
            </a:r>
            <a:r>
              <a:rPr lang="pt-BR" dirty="0" smtClean="0"/>
              <a:t> são</a:t>
            </a:r>
          </a:p>
          <a:p>
            <a:pPr>
              <a:buNone/>
            </a:pPr>
            <a:r>
              <a:rPr lang="pt-BR" dirty="0" smtClean="0"/>
              <a:t>2 e 5. Deste modo </a:t>
            </a:r>
            <a:r>
              <a:rPr lang="pt-BR" b="1" dirty="0" smtClean="0"/>
              <a:t>d = 2</a:t>
            </a:r>
            <a:r>
              <a:rPr lang="pt-BR" b="1" baseline="30000" dirty="0" smtClean="0"/>
              <a:t>x</a:t>
            </a:r>
            <a:r>
              <a:rPr lang="pt-BR" b="1" dirty="0" smtClean="0"/>
              <a:t> . 5</a:t>
            </a:r>
            <a:r>
              <a:rPr lang="pt-BR" b="1" baseline="30000" dirty="0" smtClean="0"/>
              <a:t>y</a:t>
            </a:r>
            <a:r>
              <a:rPr lang="pt-BR" dirty="0" smtClean="0"/>
              <a:t>. </a:t>
            </a:r>
          </a:p>
          <a:p>
            <a:r>
              <a:rPr lang="pt-BR" dirty="0" smtClean="0"/>
              <a:t>Logo x³ e y². Portanto, x </a:t>
            </a:r>
            <a:r>
              <a:rPr lang="el-GR" dirty="0" smtClean="0">
                <a:latin typeface="Times New Roman"/>
                <a:cs typeface="Times New Roman"/>
              </a:rPr>
              <a:t>ϵ </a:t>
            </a:r>
            <a:r>
              <a:rPr lang="pt-BR" dirty="0" smtClean="0"/>
              <a:t>{0; 1; 2; 3} e y </a:t>
            </a:r>
            <a:r>
              <a:rPr lang="el-GR" dirty="0" smtClean="0">
                <a:latin typeface="Times New Roman"/>
                <a:cs typeface="Times New Roman"/>
              </a:rPr>
              <a:t>ϵ </a:t>
            </a:r>
            <a:r>
              <a:rPr lang="pt-BR" dirty="0" smtClean="0"/>
              <a:t>{0; 1; 2}. Fazendo todas as possibilidades, listamos todos os divisores de a, que são:</a:t>
            </a:r>
          </a:p>
          <a:p>
            <a:pPr>
              <a:buNone/>
            </a:pPr>
            <a:r>
              <a:rPr lang="pt-BR" sz="1800" b="1" dirty="0" smtClean="0"/>
              <a:t> </a:t>
            </a:r>
            <a:r>
              <a:rPr lang="pt-BR" sz="1800" dirty="0" smtClean="0"/>
              <a:t>Observe que como existem 4 possibilidades</a:t>
            </a:r>
          </a:p>
          <a:p>
            <a:pPr>
              <a:buNone/>
            </a:pPr>
            <a:r>
              <a:rPr lang="pt-BR" sz="1800" dirty="0" smtClean="0"/>
              <a:t>para </a:t>
            </a:r>
            <a:r>
              <a:rPr lang="pt-BR" sz="1800" b="1" dirty="0" smtClean="0"/>
              <a:t>x</a:t>
            </a:r>
            <a:r>
              <a:rPr lang="pt-BR" sz="1800" dirty="0" smtClean="0"/>
              <a:t> e existem 3 possibilidades para </a:t>
            </a:r>
            <a:r>
              <a:rPr lang="pt-BR" sz="1800" b="1" dirty="0" smtClean="0"/>
              <a:t>y</a:t>
            </a:r>
            <a:r>
              <a:rPr lang="pt-BR" sz="1800" dirty="0" smtClean="0"/>
              <a:t>, o </a:t>
            </a:r>
          </a:p>
          <a:p>
            <a:pPr>
              <a:buNone/>
            </a:pPr>
            <a:r>
              <a:rPr lang="pt-BR" sz="1800" dirty="0" smtClean="0"/>
              <a:t>número </a:t>
            </a:r>
            <a:r>
              <a:rPr lang="pt-BR" sz="1800" b="1" dirty="0" smtClean="0"/>
              <a:t>a</a:t>
            </a:r>
            <a:r>
              <a:rPr lang="pt-BR" sz="1800" dirty="0" smtClean="0"/>
              <a:t> possui </a:t>
            </a:r>
            <a:r>
              <a:rPr lang="pt-BR" sz="1800" b="1" dirty="0" smtClean="0"/>
              <a:t>4 . 3 = 12 divisores.</a:t>
            </a:r>
          </a:p>
          <a:p>
            <a:pPr algn="ctr">
              <a:buNone/>
            </a:pPr>
            <a:endParaRPr lang="pt-BR" sz="3200" dirty="0" smtClean="0"/>
          </a:p>
          <a:p>
            <a:pPr algn="ctr">
              <a:buNone/>
            </a:pPr>
            <a:endParaRPr lang="pt-BR" sz="3200" dirty="0" smtClean="0"/>
          </a:p>
          <a:p>
            <a:pPr marL="0" indent="0" algn="just">
              <a:buNone/>
            </a:pPr>
            <a:r>
              <a:rPr lang="pt-BR" sz="3200" dirty="0" smtClean="0"/>
              <a:t> </a:t>
            </a:r>
            <a:endParaRPr lang="pt-B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4576" t="21964" r="34692" b="51289"/>
          <a:stretch>
            <a:fillRect/>
          </a:stretch>
        </p:blipFill>
        <p:spPr bwMode="auto">
          <a:xfrm>
            <a:off x="5416095" y="3294008"/>
            <a:ext cx="2947976" cy="269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4576" t="48259" r="34041" b="25000"/>
          <a:stretch>
            <a:fillRect/>
          </a:stretch>
        </p:blipFill>
        <p:spPr bwMode="auto">
          <a:xfrm>
            <a:off x="8339354" y="3290302"/>
            <a:ext cx="3189437" cy="258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308464" y="1148344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pt-BR" b="1" dirty="0" smtClean="0"/>
              <a:t>Exercícios: </a:t>
            </a:r>
            <a:r>
              <a:rPr lang="pt-BR" dirty="0" smtClean="0"/>
              <a:t>Em cada caso determine a quantidade de divisores e liste todos os divisores dos números dados.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3 . 7²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2³ . 3² 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2 . 6²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2 . 3 . 5² 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71² . 113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b="1" dirty="0" smtClean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6873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Cálculo do mdc e do mmc: dada a fatoração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55817"/>
            <a:ext cx="9601196" cy="3581911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 </a:t>
            </a:r>
            <a:r>
              <a:rPr lang="pt-BR" sz="2000" b="1" dirty="0" smtClean="0"/>
              <a:t>Ex.: </a:t>
            </a:r>
            <a:r>
              <a:rPr lang="pt-BR" sz="2000" dirty="0" smtClean="0"/>
              <a:t>Em cada caso, calcule mdc(a; b).</a:t>
            </a:r>
          </a:p>
          <a:p>
            <a:pPr algn="just"/>
            <a:endParaRPr lang="pt-BR" sz="2000" dirty="0" smtClean="0"/>
          </a:p>
          <a:p>
            <a:r>
              <a:rPr lang="pt-BR" dirty="0" smtClean="0"/>
              <a:t>                                                 RESPOSTAS =&gt; 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 Devemos tomar por base as menores potências de cada número primo comum ao número </a:t>
            </a:r>
            <a:r>
              <a:rPr lang="pt-BR" b="1" dirty="0" smtClean="0"/>
              <a:t>a</a:t>
            </a:r>
            <a:r>
              <a:rPr lang="pt-BR" dirty="0" smtClean="0"/>
              <a:t> e </a:t>
            </a:r>
            <a:r>
              <a:rPr lang="pt-BR" b="1" dirty="0" smtClean="0"/>
              <a:t>b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8506" t="56898" r="38213" b="22088"/>
          <a:stretch>
            <a:fillRect/>
          </a:stretch>
        </p:blipFill>
        <p:spPr bwMode="auto">
          <a:xfrm>
            <a:off x="1306285" y="2903814"/>
            <a:ext cx="3853543" cy="195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8689" t="55625" r="50669" b="24049"/>
          <a:stretch>
            <a:fillRect/>
          </a:stretch>
        </p:blipFill>
        <p:spPr bwMode="auto">
          <a:xfrm>
            <a:off x="7929154" y="2782389"/>
            <a:ext cx="1946366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131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308464" y="1148344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/>
              <a:t>Ex.: </a:t>
            </a:r>
            <a:r>
              <a:rPr lang="pt-BR" dirty="0" smtClean="0"/>
              <a:t>Em cada caso, calcule mmc(a; b).</a:t>
            </a:r>
          </a:p>
          <a:p>
            <a:pPr algn="just">
              <a:buNone/>
            </a:pPr>
            <a:r>
              <a:rPr lang="pt-BR" b="1" dirty="0" smtClean="0"/>
              <a:t> </a:t>
            </a:r>
            <a:endParaRPr lang="pt-BR" dirty="0" smtClean="0"/>
          </a:p>
          <a:p>
            <a:pPr algn="just">
              <a:buNone/>
            </a:pPr>
            <a:r>
              <a:rPr lang="pt-BR" dirty="0" smtClean="0"/>
              <a:t>                                              RESPOSTAS =&gt;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Devemos tomar por base as maiores potências cada número primo existente entre os números </a:t>
            </a:r>
            <a:r>
              <a:rPr lang="pt-BR" b="1" dirty="0" smtClean="0"/>
              <a:t>a</a:t>
            </a:r>
            <a:r>
              <a:rPr lang="pt-BR" dirty="0" smtClean="0"/>
              <a:t> e </a:t>
            </a:r>
            <a:r>
              <a:rPr lang="pt-BR" b="1" dirty="0" smtClean="0"/>
              <a:t>b</a:t>
            </a:r>
            <a:r>
              <a:rPr lang="pt-BR" dirty="0" smtClean="0"/>
              <a:t>.</a:t>
            </a:r>
          </a:p>
          <a:p>
            <a:pPr>
              <a:buNone/>
            </a:pPr>
            <a:r>
              <a:rPr lang="pt-BR" b="1" dirty="0" smtClean="0"/>
              <a:t>  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8653" t="46250" r="44581" b="33571"/>
          <a:stretch>
            <a:fillRect/>
          </a:stretch>
        </p:blipFill>
        <p:spPr bwMode="auto">
          <a:xfrm>
            <a:off x="1528354" y="1606731"/>
            <a:ext cx="3204678" cy="216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8387" t="59911" r="46854" b="24196"/>
          <a:stretch>
            <a:fillRect/>
          </a:stretch>
        </p:blipFill>
        <p:spPr bwMode="auto">
          <a:xfrm>
            <a:off x="6962502" y="1567543"/>
            <a:ext cx="2912723" cy="176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38789" t="60089" r="46955" b="35804"/>
          <a:stretch>
            <a:fillRect/>
          </a:stretch>
        </p:blipFill>
        <p:spPr bwMode="auto">
          <a:xfrm>
            <a:off x="6962502" y="3265714"/>
            <a:ext cx="2899955" cy="46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6873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Cálculo do mdc e do mmc: </a:t>
            </a:r>
            <a:r>
              <a:rPr lang="pt-BR" dirty="0" err="1" smtClean="0"/>
              <a:t>fatorando</a:t>
            </a:r>
            <a:r>
              <a:rPr lang="pt-BR" dirty="0" smtClean="0"/>
              <a:t> simultaneamente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55817"/>
            <a:ext cx="9601196" cy="3581911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 </a:t>
            </a:r>
            <a:r>
              <a:rPr lang="pt-BR" sz="2000" b="1" dirty="0" smtClean="0"/>
              <a:t>Ex.: </a:t>
            </a:r>
            <a:r>
              <a:rPr lang="pt-BR" dirty="0" smtClean="0"/>
              <a:t>Calcule o mdc e o mmc de 980 e 1050.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Solução:</a:t>
            </a:r>
            <a:r>
              <a:rPr lang="pt-BR" dirty="0" smtClean="0"/>
              <a:t> Podemos utilizar o processo </a:t>
            </a:r>
            <a:r>
              <a:rPr lang="pt-BR" dirty="0" smtClean="0"/>
              <a:t>prático </a:t>
            </a:r>
            <a:r>
              <a:rPr lang="pt-BR" dirty="0" smtClean="0"/>
              <a:t>para o </a:t>
            </a:r>
            <a:r>
              <a:rPr lang="pt-BR" dirty="0" smtClean="0"/>
              <a:t>cálculo </a:t>
            </a:r>
            <a:r>
              <a:rPr lang="pt-BR" dirty="0" smtClean="0"/>
              <a:t>do mmc, mas em cada linha marcamos com um quadradinho o fator primo que divide os dois números simultaneamente.</a:t>
            </a:r>
          </a:p>
          <a:p>
            <a:r>
              <a:rPr lang="pt-BR" dirty="0" smtClean="0"/>
              <a:t>Considerando somente os fatores comuns obtemos </a:t>
            </a:r>
          </a:p>
          <a:p>
            <a:pPr>
              <a:buNone/>
            </a:pPr>
            <a:r>
              <a:rPr lang="pt-BR" b="1" dirty="0" smtClean="0"/>
              <a:t>mdc(980; 1050) = 2 . 5 . 7 = 70</a:t>
            </a:r>
            <a:r>
              <a:rPr lang="pt-BR" dirty="0" smtClean="0"/>
              <a:t> e </a:t>
            </a:r>
          </a:p>
          <a:p>
            <a:pPr>
              <a:buNone/>
            </a:pPr>
            <a:r>
              <a:rPr lang="pt-BR" dirty="0" smtClean="0"/>
              <a:t>considerando todos os fatores obtemos </a:t>
            </a:r>
          </a:p>
          <a:p>
            <a:pPr>
              <a:buNone/>
            </a:pPr>
            <a:r>
              <a:rPr lang="pt-BR" b="1" dirty="0" smtClean="0"/>
              <a:t>mmc(980; 1050) = 2² . 3 . 5² . 7² = 14700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2529" t="42673" r="37013" b="29236"/>
          <a:stretch>
            <a:fillRect/>
          </a:stretch>
        </p:blipFill>
        <p:spPr bwMode="auto">
          <a:xfrm>
            <a:off x="8360228" y="3686543"/>
            <a:ext cx="1658983" cy="250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131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308464" y="1148344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/>
              <a:t> Observação: </a:t>
            </a:r>
            <a:r>
              <a:rPr lang="pt-BR" dirty="0" smtClean="0"/>
              <a:t>Também e importante observar que para o </a:t>
            </a:r>
            <a:r>
              <a:rPr lang="pt-BR" dirty="0" smtClean="0"/>
              <a:t>cálculo </a:t>
            </a:r>
            <a:r>
              <a:rPr lang="pt-BR" dirty="0" smtClean="0"/>
              <a:t>do mdc ou do mmc não existe a obrigatoriedade de dividir apenas por números primos e nem a necessidade de considerar os números primos em ordem crescente.</a:t>
            </a:r>
          </a:p>
          <a:p>
            <a:pPr algn="just">
              <a:buNone/>
            </a:pPr>
            <a:r>
              <a:rPr lang="pt-BR" dirty="0" smtClean="0"/>
              <a:t>    Considerando números compostos, ou números primos maiores, o processo pode ser facilitado ou acelerado.</a:t>
            </a:r>
            <a:endParaRPr lang="pt-BR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b="1" dirty="0" smtClean="0"/>
              <a:t>Ex.: </a:t>
            </a:r>
            <a:r>
              <a:rPr lang="pt-BR" dirty="0" smtClean="0"/>
              <a:t>Calcule o mdc(6930; 9750).</a:t>
            </a:r>
          </a:p>
          <a:p>
            <a:r>
              <a:rPr lang="pt-BR" dirty="0" smtClean="0"/>
              <a:t> </a:t>
            </a:r>
            <a:r>
              <a:rPr lang="pt-BR" b="1" dirty="0" smtClean="0"/>
              <a:t>Solução: </a:t>
            </a:r>
            <a:r>
              <a:rPr lang="pt-BR" dirty="0" smtClean="0"/>
              <a:t>Como 13 e 231 não primos entre si, não e </a:t>
            </a:r>
          </a:p>
          <a:p>
            <a:pPr>
              <a:buNone/>
            </a:pPr>
            <a:r>
              <a:rPr lang="pt-BR" dirty="0" smtClean="0"/>
              <a:t>    necessário continuar, pois não obteremos mais fatores </a:t>
            </a:r>
          </a:p>
          <a:p>
            <a:pPr>
              <a:buNone/>
            </a:pPr>
            <a:r>
              <a:rPr lang="pt-BR" dirty="0" smtClean="0"/>
              <a:t>    em comum. Da multiplicando os números marcados </a:t>
            </a:r>
          </a:p>
          <a:p>
            <a:pPr>
              <a:buNone/>
            </a:pPr>
            <a:r>
              <a:rPr lang="pt-BR" dirty="0" smtClean="0"/>
              <a:t>    obtemos </a:t>
            </a:r>
            <a:r>
              <a:rPr lang="pt-BR" b="1" dirty="0" smtClean="0"/>
              <a:t>mdc(6930; 9750) = 10 . 3 = 30</a:t>
            </a:r>
            <a:r>
              <a:rPr lang="pt-BR" dirty="0" smtClean="0"/>
              <a:t>.</a:t>
            </a:r>
          </a:p>
          <a:p>
            <a:pPr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2006" t="34464" r="37352" b="47500"/>
          <a:stretch>
            <a:fillRect/>
          </a:stretch>
        </p:blipFill>
        <p:spPr bwMode="auto">
          <a:xfrm>
            <a:off x="8229601" y="3768140"/>
            <a:ext cx="2420250" cy="230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6830</TotalTime>
  <Words>878</Words>
  <Application>Microsoft Office PowerPoint</Application>
  <PresentationFormat>Personalizar</PresentationFormat>
  <Paragraphs>127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Orgânico</vt:lpstr>
      <vt:lpstr>   Fatoração, MMC e MDC usando Números Primos.</vt:lpstr>
      <vt:lpstr>Fatoração </vt:lpstr>
      <vt:lpstr>Slide 3</vt:lpstr>
      <vt:lpstr>Slide 4</vt:lpstr>
      <vt:lpstr>Slide 5</vt:lpstr>
      <vt:lpstr>Cálculo do mdc e do mmc: dada a fatoração</vt:lpstr>
      <vt:lpstr>Slide 7</vt:lpstr>
      <vt:lpstr>Cálculo do mdc e do mmc: fatorando simultaneamente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192</cp:revision>
  <dcterms:created xsi:type="dcterms:W3CDTF">2015-01-13T23:40:40Z</dcterms:created>
  <dcterms:modified xsi:type="dcterms:W3CDTF">2017-06-17T03:45:43Z</dcterms:modified>
</cp:coreProperties>
</file>