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6"/>
  </p:handoutMasterIdLst>
  <p:sldIdLst>
    <p:sldId id="256" r:id="rId2"/>
    <p:sldId id="278" r:id="rId3"/>
    <p:sldId id="279" r:id="rId4"/>
    <p:sldId id="280" r:id="rId5"/>
    <p:sldId id="281" r:id="rId6"/>
    <p:sldId id="284" r:id="rId7"/>
    <p:sldId id="288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2" r:id="rId18"/>
    <p:sldId id="307" r:id="rId19"/>
    <p:sldId id="301" r:id="rId20"/>
    <p:sldId id="304" r:id="rId21"/>
    <p:sldId id="305" r:id="rId22"/>
    <p:sldId id="306" r:id="rId23"/>
    <p:sldId id="303" r:id="rId24"/>
    <p:sldId id="30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08/12/2016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M.d.c. </a:t>
            </a:r>
            <a:br>
              <a:rPr lang="pt-BR" dirty="0"/>
            </a:br>
            <a:r>
              <a:rPr lang="pt-BR" dirty="0" err="1"/>
              <a:t>algoritimo</a:t>
            </a:r>
            <a:r>
              <a:rPr lang="pt-BR" dirty="0"/>
              <a:t> de Euclides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1, ciclo 6</a:t>
            </a:r>
          </a:p>
        </p:txBody>
      </p:sp>
    </p:spTree>
    <p:extLst>
      <p:ext uri="{BB962C8B-B14F-4D97-AF65-F5344CB8AC3E}">
        <p14:creationId xmlns:p14="http://schemas.microsoft.com/office/powerpoint/2010/main" val="4035553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3. </a:t>
            </a:r>
            <a:r>
              <a:rPr lang="pt-BR" sz="2400" dirty="0"/>
              <a:t>Se a = 2</a:t>
            </a:r>
            <a:r>
              <a:rPr lang="pt-BR" sz="2400" baseline="30000" dirty="0"/>
              <a:t>3</a:t>
            </a:r>
            <a:r>
              <a:rPr lang="pt-BR" sz="2400" dirty="0"/>
              <a:t>·5·7</a:t>
            </a:r>
            <a:r>
              <a:rPr lang="pt-BR" sz="2400" baseline="30000" dirty="0"/>
              <a:t>2</a:t>
            </a:r>
            <a:r>
              <a:rPr lang="pt-BR" sz="2400" dirty="0"/>
              <a:t> identifique quais dos seguintes números são múltiplos de a.</a:t>
            </a:r>
          </a:p>
          <a:p>
            <a:pPr algn="just"/>
            <a:endParaRPr lang="pt-BR" sz="2400" dirty="0"/>
          </a:p>
          <a:p>
            <a:pPr marL="457200" indent="-457200" algn="just">
              <a:buAutoNum type="alphaLcParenBoth"/>
            </a:pPr>
            <a:r>
              <a:rPr lang="pt-BR" sz="2400" dirty="0"/>
              <a:t>2</a:t>
            </a:r>
            <a:r>
              <a:rPr lang="pt-BR" sz="2400" baseline="30000" dirty="0"/>
              <a:t>4</a:t>
            </a:r>
            <a:r>
              <a:rPr lang="pt-BR" sz="2400" dirty="0"/>
              <a:t> · 5</a:t>
            </a:r>
            <a:r>
              <a:rPr lang="pt-BR" sz="2400" baseline="30000" dirty="0"/>
              <a:t>2</a:t>
            </a:r>
            <a:r>
              <a:rPr lang="pt-BR" sz="2400" dirty="0"/>
              <a:t> · 7</a:t>
            </a:r>
            <a:r>
              <a:rPr lang="pt-BR" sz="2400" baseline="30000" dirty="0"/>
              <a:t>3</a:t>
            </a:r>
            <a:r>
              <a:rPr lang="pt-BR" sz="2400" dirty="0"/>
              <a:t> </a:t>
            </a:r>
          </a:p>
          <a:p>
            <a:pPr marL="457200" indent="-457200" algn="just">
              <a:buAutoNum type="alphaLcParenBoth"/>
            </a:pPr>
            <a:endParaRPr lang="pt-BR" sz="2400" dirty="0"/>
          </a:p>
          <a:p>
            <a:pPr algn="just"/>
            <a:r>
              <a:rPr lang="pt-BR" sz="2400" dirty="0"/>
              <a:t>(b) 2 · 5 · 7</a:t>
            </a:r>
            <a:r>
              <a:rPr lang="pt-BR" sz="2400" baseline="30000" dirty="0"/>
              <a:t>4</a:t>
            </a:r>
            <a:r>
              <a:rPr lang="pt-BR" sz="2400" dirty="0"/>
              <a:t> · 13</a:t>
            </a:r>
            <a:r>
              <a:rPr lang="pt-BR" sz="2400" baseline="30000" dirty="0"/>
              <a:t>2</a:t>
            </a:r>
            <a:r>
              <a:rPr lang="pt-BR" sz="2400" dirty="0"/>
              <a:t>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(c) 2</a:t>
            </a:r>
            <a:r>
              <a:rPr lang="pt-BR" sz="2400" baseline="30000" dirty="0"/>
              <a:t>5</a:t>
            </a:r>
            <a:r>
              <a:rPr lang="pt-BR" sz="2400" dirty="0"/>
              <a:t> · 5</a:t>
            </a:r>
            <a:r>
              <a:rPr lang="pt-BR" sz="2400" baseline="30000" dirty="0"/>
              <a:t>2</a:t>
            </a:r>
            <a:r>
              <a:rPr lang="pt-BR" sz="2400" dirty="0"/>
              <a:t> · 7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(d) 2</a:t>
            </a:r>
            <a:r>
              <a:rPr lang="pt-BR" sz="2400" baseline="30000" dirty="0"/>
              <a:t>3</a:t>
            </a:r>
            <a:r>
              <a:rPr lang="pt-BR" sz="2400" dirty="0"/>
              <a:t> · 5 · 7</a:t>
            </a:r>
            <a:r>
              <a:rPr lang="pt-BR" sz="2400" baseline="30000" dirty="0"/>
              <a:t>6</a:t>
            </a:r>
            <a:r>
              <a:rPr lang="pt-BR" sz="2400" dirty="0"/>
              <a:t> · 13 · 19</a:t>
            </a:r>
            <a:r>
              <a:rPr lang="pt-BR" sz="2400" baseline="30000" dirty="0"/>
              <a:t>2</a:t>
            </a:r>
            <a:r>
              <a:rPr lang="pt-BR" sz="2400" dirty="0"/>
              <a:t>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(e) 2</a:t>
            </a:r>
            <a:r>
              <a:rPr lang="pt-BR" sz="2400" baseline="30000" dirty="0"/>
              <a:t>7</a:t>
            </a:r>
            <a:r>
              <a:rPr lang="pt-BR" sz="2400" dirty="0"/>
              <a:t> · 5</a:t>
            </a:r>
            <a:r>
              <a:rPr lang="pt-BR" sz="2400" baseline="30000" dirty="0"/>
              <a:t>3</a:t>
            </a:r>
            <a:r>
              <a:rPr lang="pt-BR" sz="2400" dirty="0"/>
              <a:t> · 7</a:t>
            </a:r>
            <a:r>
              <a:rPr lang="pt-BR" sz="2400" baseline="30000" dirty="0"/>
              <a:t>4</a:t>
            </a:r>
            <a:r>
              <a:rPr lang="pt-BR" sz="2400" dirty="0"/>
              <a:t> · 60 </a:t>
            </a:r>
          </a:p>
        </p:txBody>
      </p:sp>
    </p:spTree>
    <p:extLst>
      <p:ext uri="{BB962C8B-B14F-4D97-AF65-F5344CB8AC3E}">
        <p14:creationId xmlns:p14="http://schemas.microsoft.com/office/powerpoint/2010/main" val="134326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1093309"/>
            <a:ext cx="10842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Se m é um múltiplo de a, então existe um número n tal que m = n · a = n · 2</a:t>
            </a:r>
            <a:r>
              <a:rPr lang="pt-BR" sz="2400" baseline="30000" dirty="0"/>
              <a:t>3</a:t>
            </a:r>
            <a:r>
              <a:rPr lang="pt-BR" sz="2400" dirty="0"/>
              <a:t> · 5 · 7</a:t>
            </a:r>
            <a:r>
              <a:rPr lang="pt-BR" sz="2400" baseline="30000" dirty="0"/>
              <a:t>2</a:t>
            </a:r>
            <a:r>
              <a:rPr lang="pt-BR" sz="2400" dirty="0"/>
              <a:t> .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Isto implica que na fatoração de m devem aparecer pelo menos os elementos 2</a:t>
            </a:r>
            <a:r>
              <a:rPr lang="pt-BR" sz="2400" baseline="30000" dirty="0"/>
              <a:t>3</a:t>
            </a:r>
            <a:r>
              <a:rPr lang="pt-BR" sz="2400" dirty="0"/>
              <a:t> , 5 e 7</a:t>
            </a:r>
            <a:r>
              <a:rPr lang="pt-BR" sz="2400" baseline="30000" dirty="0"/>
              <a:t>2.</a:t>
            </a:r>
            <a:r>
              <a:rPr lang="pt-BR" sz="2400" dirty="0"/>
              <a:t>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Portanto, que m deve ter a forma m = 2</a:t>
            </a:r>
            <a:r>
              <a:rPr lang="pt-BR" sz="2400" baseline="30000" dirty="0"/>
              <a:t>x</a:t>
            </a:r>
            <a:r>
              <a:rPr lang="pt-BR" sz="2400" dirty="0"/>
              <a:t> · 5</a:t>
            </a:r>
            <a:r>
              <a:rPr lang="pt-BR" sz="2400" baseline="30000" dirty="0"/>
              <a:t>y</a:t>
            </a:r>
            <a:r>
              <a:rPr lang="pt-BR" sz="2400" dirty="0"/>
              <a:t> · 7</a:t>
            </a:r>
            <a:r>
              <a:rPr lang="pt-BR" sz="2400" baseline="30000" dirty="0"/>
              <a:t>z</a:t>
            </a:r>
            <a:r>
              <a:rPr lang="pt-BR" sz="2400" dirty="0"/>
              <a:t> · n, em que x ≥ 3, y ≥ 1, z ≥ 2 e n é qualquer número natural. 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Daí segue que, entre os números dados, somente em </a:t>
            </a:r>
            <a:r>
              <a:rPr lang="pt-BR" sz="2400" dirty="0">
                <a:solidFill>
                  <a:srgbClr val="FF0000"/>
                </a:solidFill>
              </a:rPr>
              <a:t>(a), (d) e (e) </a:t>
            </a:r>
            <a:r>
              <a:rPr lang="pt-BR" sz="2400" dirty="0"/>
              <a:t>encontramos múltiplos de a.</a:t>
            </a:r>
          </a:p>
        </p:txBody>
      </p:sp>
    </p:spTree>
    <p:extLst>
      <p:ext uri="{BB962C8B-B14F-4D97-AF65-F5344CB8AC3E}">
        <p14:creationId xmlns:p14="http://schemas.microsoft.com/office/powerpoint/2010/main" val="335819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1. </a:t>
            </a:r>
            <a:r>
              <a:rPr lang="pt-BR" sz="2400" dirty="0"/>
              <a:t>: Em cada caso, calcule m.m.c.(a, b). </a:t>
            </a:r>
          </a:p>
          <a:p>
            <a:pPr marL="457200" indent="-457200" algn="just">
              <a:buAutoNum type="alphaLcParenBoth"/>
            </a:pPr>
            <a:endParaRPr lang="pt-BR" sz="2400" dirty="0"/>
          </a:p>
          <a:p>
            <a:pPr marL="457200" indent="-457200" algn="just">
              <a:buAutoNum type="alphaLcParenBoth"/>
            </a:pPr>
            <a:r>
              <a:rPr lang="pt-BR" sz="2400" dirty="0"/>
              <a:t>a = 2 · 5</a:t>
            </a:r>
            <a:r>
              <a:rPr lang="pt-BR" sz="2400" baseline="30000" dirty="0"/>
              <a:t>3</a:t>
            </a:r>
            <a:r>
              <a:rPr lang="pt-BR" sz="2400" dirty="0"/>
              <a:t> , b = 2</a:t>
            </a:r>
            <a:r>
              <a:rPr lang="pt-BR" sz="2400" baseline="30000" dirty="0"/>
              <a:t>2</a:t>
            </a:r>
            <a:r>
              <a:rPr lang="pt-BR" sz="2400" dirty="0"/>
              <a:t> · 7</a:t>
            </a:r>
            <a:r>
              <a:rPr lang="pt-BR" sz="2400" baseline="30000" dirty="0"/>
              <a:t>4</a:t>
            </a:r>
            <a:r>
              <a:rPr lang="pt-BR" sz="2400" dirty="0"/>
              <a:t> . </a:t>
            </a:r>
          </a:p>
          <a:p>
            <a:pPr marL="457200" indent="-457200" algn="just">
              <a:buAutoNum type="alphaLcParenBoth"/>
            </a:pPr>
            <a:endParaRPr lang="pt-BR" sz="2400" dirty="0"/>
          </a:p>
          <a:p>
            <a:pPr marL="457200" indent="-457200" algn="just">
              <a:buAutoNum type="alphaLcParenBoth"/>
            </a:pPr>
            <a:endParaRPr lang="pt-BR" sz="2400" dirty="0"/>
          </a:p>
          <a:p>
            <a:pPr algn="just"/>
            <a:r>
              <a:rPr lang="pt-BR" sz="2400" dirty="0"/>
              <a:t>(b) a = 3</a:t>
            </a:r>
            <a:r>
              <a:rPr lang="pt-BR" sz="2400" baseline="30000" dirty="0"/>
              <a:t>2</a:t>
            </a:r>
            <a:r>
              <a:rPr lang="pt-BR" sz="2400" dirty="0"/>
              <a:t> · 11 , b = 2</a:t>
            </a:r>
            <a:r>
              <a:rPr lang="pt-BR" sz="2400" baseline="30000" dirty="0"/>
              <a:t>3</a:t>
            </a:r>
            <a:r>
              <a:rPr lang="pt-BR" sz="2400" dirty="0"/>
              <a:t> · 3 · 5</a:t>
            </a:r>
            <a:r>
              <a:rPr lang="pt-BR" sz="2400" baseline="30000" dirty="0"/>
              <a:t>4</a:t>
            </a:r>
            <a:r>
              <a:rPr lang="pt-BR" sz="2400" dirty="0"/>
              <a:t> 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(c) a = 5</a:t>
            </a:r>
            <a:r>
              <a:rPr lang="pt-BR" sz="2400" baseline="30000" dirty="0"/>
              <a:t>2</a:t>
            </a:r>
            <a:r>
              <a:rPr lang="pt-BR" sz="2400" dirty="0"/>
              <a:t> · 7, b = 5</a:t>
            </a:r>
            <a:r>
              <a:rPr lang="pt-BR" sz="2400" baseline="30000" dirty="0"/>
              <a:t>2</a:t>
            </a:r>
            <a:r>
              <a:rPr lang="pt-BR" sz="2400" dirty="0"/>
              <a:t> · 7</a:t>
            </a:r>
            <a:r>
              <a:rPr lang="pt-BR" sz="2400" baseline="30000" dirty="0"/>
              <a:t>3</a:t>
            </a:r>
            <a:r>
              <a:rPr lang="pt-BR" sz="2400" dirty="0"/>
              <a:t> . 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(d) a = 2 · 13, b = 3 · 5. </a:t>
            </a:r>
          </a:p>
        </p:txBody>
      </p:sp>
    </p:spTree>
    <p:extLst>
      <p:ext uri="{BB962C8B-B14F-4D97-AF65-F5344CB8AC3E}">
        <p14:creationId xmlns:p14="http://schemas.microsoft.com/office/powerpoint/2010/main" val="94394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Algoritmo de Euclides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O Algoritmo de Euclides para o cálculo do m.d.c. baseia-se na seguinte propriedade dos números naturais.</a:t>
            </a:r>
          </a:p>
          <a:p>
            <a:pPr algn="just"/>
            <a:r>
              <a:rPr lang="pt-BR" sz="2400" dirty="0"/>
              <a:t>	Propriedade: Sejam a e b números naturais com a &lt; b.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(a) Se d é um divisor comum de a e b, então d também é um divisor de b − a. 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(b) Reciprocamente, se d é um divisor de a e de b − a, então d é um divisor de b.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49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Exemplos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E fácil ver que 84 e 35 são múltiplos de 7. Então 84 + 35 = 119 é 84 − 35 = 49 são múltiplos de 7. </a:t>
            </a:r>
          </a:p>
          <a:p>
            <a:pPr algn="just"/>
            <a:r>
              <a:rPr lang="pt-BR" sz="2400" dirty="0"/>
              <a:t> 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O número d = 4 é um divisor de a = 20 e de b = 48, </a:t>
            </a:r>
          </a:p>
          <a:p>
            <a:pPr lvl="1" algn="just"/>
            <a:r>
              <a:rPr lang="pt-BR" sz="2400" dirty="0"/>
              <a:t>pois 20 = </a:t>
            </a:r>
            <a:r>
              <a:rPr lang="pt-BR" sz="2400" dirty="0">
                <a:solidFill>
                  <a:srgbClr val="002060"/>
                </a:solidFill>
              </a:rPr>
              <a:t>4 · 5     </a:t>
            </a:r>
            <a:r>
              <a:rPr lang="pt-BR" sz="2400" dirty="0"/>
              <a:t>e      48 = </a:t>
            </a:r>
            <a:r>
              <a:rPr lang="pt-BR" sz="2400" dirty="0">
                <a:solidFill>
                  <a:schemeClr val="accent1"/>
                </a:solidFill>
              </a:rPr>
              <a:t>4 · 12</a:t>
            </a:r>
            <a:r>
              <a:rPr lang="pt-BR" sz="2400" dirty="0"/>
              <a:t>. 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/>
              <a:t>Daí d = 4 é um divisor de b − a = 28, </a:t>
            </a:r>
          </a:p>
          <a:p>
            <a:pPr lvl="1" algn="just"/>
            <a:r>
              <a:rPr lang="pt-BR" sz="2400" dirty="0"/>
              <a:t>pois b − a = </a:t>
            </a:r>
            <a:r>
              <a:rPr lang="pt-BR" sz="2400" dirty="0">
                <a:solidFill>
                  <a:schemeClr val="accent1"/>
                </a:solidFill>
              </a:rPr>
              <a:t>(4 · 12) </a:t>
            </a:r>
            <a:r>
              <a:rPr lang="pt-BR" sz="2400" dirty="0"/>
              <a:t>− </a:t>
            </a:r>
            <a:r>
              <a:rPr lang="pt-BR" sz="2400" dirty="0">
                <a:solidFill>
                  <a:srgbClr val="002060"/>
                </a:solidFill>
              </a:rPr>
              <a:t>(4 · 5) </a:t>
            </a:r>
            <a:r>
              <a:rPr lang="pt-BR" sz="2400" dirty="0"/>
              <a:t>= 4 · (12 − 5) = 4 · 7. 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2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4. </a:t>
            </a:r>
            <a:r>
              <a:rPr lang="pt-BR" sz="2400" dirty="0"/>
              <a:t>Se a = 18 e b = 60 calcule os conjuntos D(a), D(b) e D(b − a) dos divisores de a, de b e de b − a. Em seguida verifique que D(a) ∩ D(b) = D(a) ∩ D(b − a).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D(a) = {1, 2, 3, 6, 9, 18} </a:t>
            </a:r>
          </a:p>
          <a:p>
            <a:pPr algn="just"/>
            <a:r>
              <a:rPr lang="pt-BR" sz="2400" dirty="0"/>
              <a:t>D(b) = {1, 2, 3, 4, 5, 6, 10, 12, 15, 20, 30, 60} </a:t>
            </a:r>
          </a:p>
          <a:p>
            <a:pPr algn="just"/>
            <a:r>
              <a:rPr lang="pt-BR" sz="2400" dirty="0"/>
              <a:t>D(b − a) = {1, 2, 3, 6, 7, 14, 21, 42}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Calculando os divisores comuns: </a:t>
            </a:r>
          </a:p>
          <a:p>
            <a:pPr algn="just"/>
            <a:r>
              <a:rPr lang="pt-BR" sz="2400" dirty="0"/>
              <a:t>D(a) ∩ D(b) = {1, 2, 3, 6} = D(a) ∩ D(b − a). </a:t>
            </a:r>
          </a:p>
          <a:p>
            <a:pPr algn="just"/>
            <a:endParaRPr lang="pt-BR" sz="2400" dirty="0"/>
          </a:p>
          <a:p>
            <a:pPr algn="just"/>
            <a:endParaRPr lang="pt-BR" sz="2400" dirty="0">
              <a:solidFill>
                <a:schemeClr val="accent1"/>
              </a:solidFill>
            </a:endParaRPr>
          </a:p>
          <a:p>
            <a:pPr algn="ctr"/>
            <a:r>
              <a:rPr lang="pt-BR" sz="2400" dirty="0">
                <a:solidFill>
                  <a:schemeClr val="accent1"/>
                </a:solidFill>
              </a:rPr>
              <a:t>Propriedade: </a:t>
            </a:r>
            <a:r>
              <a:rPr lang="pt-BR" sz="2400" dirty="0"/>
              <a:t>Se a e b são números naturais com a &lt; b, então</a:t>
            </a:r>
          </a:p>
          <a:p>
            <a:pPr algn="ctr"/>
            <a:r>
              <a:rPr lang="pt-BR" sz="4000" dirty="0"/>
              <a:t> m.d.c.(a, b) = m.d.c.(a, b − a).</a:t>
            </a:r>
          </a:p>
        </p:txBody>
      </p:sp>
    </p:spTree>
    <p:extLst>
      <p:ext uri="{BB962C8B-B14F-4D97-AF65-F5344CB8AC3E}">
        <p14:creationId xmlns:p14="http://schemas.microsoft.com/office/powerpoint/2010/main" val="80646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188" y="271672"/>
            <a:ext cx="10842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5. </a:t>
            </a:r>
            <a:r>
              <a:rPr lang="pt-BR" sz="2400" dirty="0"/>
              <a:t>Calcule m.d.c.(18, 60).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/>
              <a:t>mdc</a:t>
            </a:r>
            <a:r>
              <a:rPr lang="pt-BR" sz="2400" dirty="0"/>
              <a:t>(18, 60) = </a:t>
            </a:r>
            <a:r>
              <a:rPr lang="pt-BR" sz="2400" dirty="0" err="1"/>
              <a:t>mdc</a:t>
            </a:r>
            <a:r>
              <a:rPr lang="pt-BR" sz="2400" dirty="0"/>
              <a:t>(18, 60 − 18) = </a:t>
            </a:r>
            <a:r>
              <a:rPr lang="pt-BR" sz="2400" dirty="0" err="1"/>
              <a:t>mdc</a:t>
            </a:r>
            <a:r>
              <a:rPr lang="pt-BR" sz="2400" dirty="0"/>
              <a:t>(18, 42) =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err="1"/>
              <a:t>mdc</a:t>
            </a:r>
            <a:r>
              <a:rPr lang="pt-BR" sz="2400" dirty="0"/>
              <a:t>(18, 42) = </a:t>
            </a:r>
            <a:r>
              <a:rPr lang="pt-BR" sz="2400" dirty="0" err="1"/>
              <a:t>mdc</a:t>
            </a:r>
            <a:r>
              <a:rPr lang="pt-BR" sz="2400" dirty="0"/>
              <a:t>(18, 42 − 18) = </a:t>
            </a:r>
            <a:r>
              <a:rPr lang="pt-BR" sz="2400" dirty="0" err="1"/>
              <a:t>mdc</a:t>
            </a:r>
            <a:r>
              <a:rPr lang="pt-BR" sz="2400" dirty="0"/>
              <a:t>(18, 24) =</a:t>
            </a:r>
          </a:p>
          <a:p>
            <a:pPr algn="just"/>
            <a:r>
              <a:rPr lang="pt-BR" sz="2400" dirty="0"/>
              <a:t> </a:t>
            </a:r>
          </a:p>
          <a:p>
            <a:pPr algn="just"/>
            <a:r>
              <a:rPr lang="pt-BR" sz="2400" dirty="0" err="1"/>
              <a:t>mdc</a:t>
            </a:r>
            <a:r>
              <a:rPr lang="pt-BR" sz="2400" dirty="0"/>
              <a:t>(18, 24) = </a:t>
            </a:r>
            <a:r>
              <a:rPr lang="pt-BR" sz="2400" dirty="0" err="1"/>
              <a:t>mdc</a:t>
            </a:r>
            <a:r>
              <a:rPr lang="pt-BR" sz="2400" dirty="0"/>
              <a:t>(18, 24 − 18) = </a:t>
            </a:r>
            <a:r>
              <a:rPr lang="pt-BR" sz="2400" dirty="0" err="1"/>
              <a:t>mdc</a:t>
            </a:r>
            <a:r>
              <a:rPr lang="pt-BR" sz="2400" dirty="0"/>
              <a:t>(18, 6) = 6.  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05671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2. </a:t>
            </a:r>
            <a:r>
              <a:rPr lang="pt-BR" sz="2400" dirty="0"/>
              <a:t>Calcule </a:t>
            </a:r>
            <a:r>
              <a:rPr lang="pt-BR" sz="2400" dirty="0" err="1"/>
              <a:t>mdc</a:t>
            </a:r>
            <a:r>
              <a:rPr lang="pt-BR" sz="2400" dirty="0"/>
              <a:t>(459, 595).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3398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3. </a:t>
            </a:r>
            <a:r>
              <a:rPr lang="pt-BR" sz="2400" dirty="0"/>
              <a:t>Calcule </a:t>
            </a:r>
            <a:r>
              <a:rPr lang="pt-BR" sz="2400" dirty="0" err="1"/>
              <a:t>mdc</a:t>
            </a:r>
            <a:r>
              <a:rPr lang="pt-BR" sz="2400" dirty="0"/>
              <a:t>(339, 1407).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9205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4. </a:t>
            </a:r>
            <a:r>
              <a:rPr lang="pt-BR" sz="2400" dirty="0"/>
              <a:t>Tente calcular o </a:t>
            </a:r>
            <a:r>
              <a:rPr lang="pt-BR" sz="2400" dirty="0" err="1"/>
              <a:t>mdc</a:t>
            </a:r>
            <a:r>
              <a:rPr lang="pt-BR" sz="2400" dirty="0"/>
              <a:t>(1203, 3099) usando uma fatoração simultânea e depois calcule este </a:t>
            </a:r>
            <a:r>
              <a:rPr lang="pt-BR" sz="2400" dirty="0" err="1"/>
              <a:t>mdc</a:t>
            </a:r>
            <a:r>
              <a:rPr lang="pt-BR" sz="2400" dirty="0"/>
              <a:t> usando a propriedade </a:t>
            </a:r>
            <a:r>
              <a:rPr lang="pt-BR" sz="2400" dirty="0" err="1"/>
              <a:t>mdc</a:t>
            </a:r>
            <a:r>
              <a:rPr lang="pt-BR" sz="2400" dirty="0"/>
              <a:t>(a, b) = </a:t>
            </a:r>
            <a:r>
              <a:rPr lang="pt-BR" sz="2400" dirty="0" err="1"/>
              <a:t>mdc</a:t>
            </a:r>
            <a:r>
              <a:rPr lang="pt-BR" sz="2400" dirty="0"/>
              <a:t>(a, b − a). 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6659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8864" y="276969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MDC </a:t>
            </a:r>
            <a:br>
              <a:rPr lang="pt-BR" dirty="0"/>
            </a:br>
            <a:r>
              <a:rPr lang="pt-BR" dirty="0"/>
              <a:t>(máximo divisor comum)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197" y="2405273"/>
            <a:ext cx="10842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Antes de apresentar a definição formal de Máximo Divisor Comum e também antes de apresentar estratégias para o cálculo do m.d.c., veremos como esse conceito aparece naturalmente na solução de problemas contextualizados. 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Algoritmo de Euclides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chemeClr val="accent1"/>
                </a:solidFill>
              </a:rPr>
              <a:t>Propriedade:</a:t>
            </a:r>
            <a:r>
              <a:rPr lang="pt-BR" sz="2400" dirty="0"/>
              <a:t> Se a &lt; b são números naturais e se r é o resto da divisão de b por a, então</a:t>
            </a:r>
          </a:p>
          <a:p>
            <a:pPr algn="just"/>
            <a:endParaRPr lang="pt-BR" sz="2400" dirty="0"/>
          </a:p>
          <a:p>
            <a:pPr algn="ctr"/>
            <a:r>
              <a:rPr lang="pt-BR" sz="2400" dirty="0"/>
              <a:t> </a:t>
            </a:r>
            <a:r>
              <a:rPr lang="pt-BR" sz="4000" dirty="0" err="1"/>
              <a:t>mdc</a:t>
            </a:r>
            <a:r>
              <a:rPr lang="pt-BR" sz="4000" dirty="0"/>
              <a:t>(a, b) = </a:t>
            </a:r>
            <a:r>
              <a:rPr lang="pt-BR" sz="4000" dirty="0" err="1"/>
              <a:t>mdc</a:t>
            </a:r>
            <a:r>
              <a:rPr lang="pt-BR" sz="4000" dirty="0"/>
              <a:t>(a, r).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8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6. </a:t>
            </a:r>
            <a:r>
              <a:rPr lang="pt-BR" sz="2400" dirty="0"/>
              <a:t>Se a = 84 e b = 330 calcule o resto r da divisão de b por a, calcule os conjuntos D(a), D(b) e D(r) dos divisores de a, de b e de r, e verifique que </a:t>
            </a:r>
          </a:p>
          <a:p>
            <a:pPr algn="just"/>
            <a:endParaRPr lang="pt-BR" sz="2400" dirty="0"/>
          </a:p>
          <a:p>
            <a:pPr algn="ctr"/>
            <a:r>
              <a:rPr lang="pt-BR" sz="2400" dirty="0"/>
              <a:t>D(a) ∩ D(b) = D(a) ∩ D(r).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9477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6. </a:t>
            </a:r>
            <a:r>
              <a:rPr lang="pt-BR" sz="2400" dirty="0"/>
              <a:t>Se a = 84 e b = 330 calcule o resto r da divisão de b por a, calcule os conjuntos D(a), D(b) e D(r) dos divisores de a, de b e de r, e verifique que </a:t>
            </a:r>
          </a:p>
          <a:p>
            <a:pPr algn="just"/>
            <a:endParaRPr lang="pt-BR" sz="2400" dirty="0"/>
          </a:p>
          <a:p>
            <a:pPr algn="ctr"/>
            <a:r>
              <a:rPr lang="pt-BR" sz="2400" dirty="0"/>
              <a:t>D(a) ∩ D(b) = D(a) ∩ D(r).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pt-BR" sz="2400" dirty="0">
              <a:solidFill>
                <a:srgbClr val="FF0000"/>
              </a:solidFill>
            </a:endParaRPr>
          </a:p>
          <a:p>
            <a:pPr algn="ctr"/>
            <a:r>
              <a:rPr lang="pt-BR" sz="2400" dirty="0"/>
              <a:t>Dividindo b por a obtemos 330 = 3 · 84 + 78, de modo que r = 78 é o resto da divisão de b por a.</a:t>
            </a:r>
          </a:p>
          <a:p>
            <a:pPr algn="ctr"/>
            <a:r>
              <a:rPr lang="pt-BR" sz="2400" dirty="0"/>
              <a:t> </a:t>
            </a:r>
          </a:p>
          <a:p>
            <a:pPr algn="ctr"/>
            <a:r>
              <a:rPr lang="pt-BR" sz="2400" dirty="0"/>
              <a:t>D(a) = {1, 2, 3, 4, 6, 7, 12, 14, 21, 28, 42, 84}</a:t>
            </a:r>
          </a:p>
          <a:p>
            <a:pPr algn="ctr"/>
            <a:r>
              <a:rPr lang="pt-BR" sz="2400" dirty="0"/>
              <a:t>D(b) = {1, 2, 3, 5, 6, 10, 11, 15, 22, 30, 33, 55, 66, 110, 165, 330} </a:t>
            </a:r>
          </a:p>
          <a:p>
            <a:pPr algn="ctr"/>
            <a:r>
              <a:rPr lang="pt-BR" sz="2400" dirty="0"/>
              <a:t>D(r) = {1, 2, 3, 6, 13, 26, 39, 78} 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/>
              <a:t>Calculando os divisores comuns: </a:t>
            </a:r>
          </a:p>
          <a:p>
            <a:pPr algn="ctr"/>
            <a:r>
              <a:rPr lang="pt-BR" sz="2400" dirty="0"/>
              <a:t>D(a) ∩ D(b) = {1, 2, 3, 6} = D(a) ∩ D(r).</a:t>
            </a:r>
          </a:p>
        </p:txBody>
      </p:sp>
    </p:spTree>
    <p:extLst>
      <p:ext uri="{BB962C8B-B14F-4D97-AF65-F5344CB8AC3E}">
        <p14:creationId xmlns:p14="http://schemas.microsoft.com/office/powerpoint/2010/main" val="196926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5. </a:t>
            </a:r>
            <a:r>
              <a:rPr lang="pt-BR" sz="2400" dirty="0"/>
              <a:t>Calcule o </a:t>
            </a:r>
            <a:r>
              <a:rPr lang="pt-BR" sz="2400" dirty="0" err="1"/>
              <a:t>mdc</a:t>
            </a:r>
            <a:r>
              <a:rPr lang="pt-BR" sz="2400" dirty="0"/>
              <a:t>(162, 372)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6790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Exercício 6. </a:t>
            </a:r>
            <a:r>
              <a:rPr lang="pt-BR" sz="2400" dirty="0"/>
              <a:t>Calcule </a:t>
            </a:r>
            <a:r>
              <a:rPr lang="pt-BR" sz="2400" dirty="0" err="1"/>
              <a:t>mdc</a:t>
            </a:r>
            <a:r>
              <a:rPr lang="pt-BR" sz="2400" dirty="0"/>
              <a:t>(2282, 7063)</a:t>
            </a:r>
          </a:p>
        </p:txBody>
      </p:sp>
    </p:spTree>
    <p:extLst>
      <p:ext uri="{BB962C8B-B14F-4D97-AF65-F5344CB8AC3E}">
        <p14:creationId xmlns:p14="http://schemas.microsoft.com/office/powerpoint/2010/main" val="258208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1. </a:t>
            </a:r>
            <a:r>
              <a:rPr lang="pt-BR" sz="2400" dirty="0"/>
              <a:t>Dois rolos de arame, um de 210 metros e outro de 330 metros, devem ser cortados em pedaços de mesmo comprimento. De que modo isto pode ser feito se desejamos que cada um destes pedaços tenha o maior comprimento possível?</a:t>
            </a:r>
          </a:p>
          <a:p>
            <a:pPr algn="just"/>
            <a:r>
              <a:rPr lang="pt-BR" sz="2400" dirty="0"/>
              <a:t>	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Podemos cortar cada um dos rolos em pedaços de um metro, obtendo 210 pedaços de um rolo e 330 pedaços de outro rolo.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Mas podemos obter pedaços maiores, cortando em pedaços de, digamos, três metros. Neste caso obtemos 210/3 = 70 pedaços de um rolo e 330/3 = 110 pedaços do outro rolo.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Podemos obter um pedaço ainda maior, de 10 metros, obtendo 210/10 = 21 pedaços de um rolo e 330/10 = 33 pedaços do outro rolo. 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2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Apesar de ser possível obter a resposta assim, por tentativas, podemos parar e pensar um pouco sobre o que estamos procurando. Queremos dividir cada um dos rolos em pedaços de, digamos, d metros. Como queremos que esta divisão seja exata, d deve ser um divisor de 210 e 330, certo? Assim, devemos procurar d na lista dos divisores comuns de 210 e 330.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D(210) = {1, 2, 3, 5, 6, 7, 10, 14, 15, 21, 30, 35, 42, 70, 105, 210}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D(330) = {1, 2, 3, 5, 6, 10, 11, 15, 22, 30, 33, 55, 66, 110, 165, 330}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/>
              <a:t>E fazendo a interseção, obtemos os seguintes divisores comuns de 210 e 330 temos: {1, 2, 3, 5, 6, 10, 15, 30}.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3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Mas, segundo o enunciado, queremos pedaços do maior comprimento possível que, segundo nossa interpretação, deve ser o maior divisor comum dos números 210 e 330. Da lista anterior, vemos que este número é 30. </a:t>
            </a:r>
          </a:p>
          <a:p>
            <a:pPr algn="just"/>
            <a:r>
              <a:rPr lang="pt-BR" sz="2400" dirty="0"/>
              <a:t>	Deste modo, então, podemos dividir os rolos em pedaços de 30 metros, obtendo: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210/30 = 7 pedaços de um rolo e </a:t>
            </a:r>
          </a:p>
          <a:p>
            <a:pPr algn="just"/>
            <a:r>
              <a:rPr lang="pt-BR" sz="2400" dirty="0"/>
              <a:t>330/30 = 11 pedaços do outro rolo. </a:t>
            </a:r>
          </a:p>
          <a:p>
            <a:pPr algn="just"/>
            <a:endParaRPr lang="pt-BR" sz="2400" dirty="0">
              <a:solidFill>
                <a:srgbClr val="FF0000"/>
              </a:solidFill>
            </a:endParaRPr>
          </a:p>
          <a:p>
            <a:pPr algn="just"/>
            <a:r>
              <a:rPr lang="pt-BR" sz="2400" dirty="0">
                <a:solidFill>
                  <a:srgbClr val="FF0000"/>
                </a:solidFill>
              </a:rPr>
              <a:t>	Totalizando 18 pedaços de 30 metros cada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5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Cálculo do m.d.c. e do m.m.c.: dada a fatoração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	</a:t>
            </a:r>
          </a:p>
          <a:p>
            <a:pPr algn="just"/>
            <a:r>
              <a:rPr lang="pt-BR" sz="2400" dirty="0"/>
              <a:t>	Antes de apresentar uma estratégia para o cálculo do m.d.c. e do m.m.c. de dois números já fatorados como produtos de números primos, vamos relembrar, nos exercícios seguintes, algumas propriedades apresentadas no encontro anterior.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1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Se a = 2</a:t>
            </a:r>
            <a:r>
              <a:rPr lang="pt-BR" sz="2400" baseline="30000" dirty="0"/>
              <a:t>2</a:t>
            </a:r>
            <a:r>
              <a:rPr lang="pt-BR" sz="2400" dirty="0"/>
              <a:t> · 3 · 5 e b = 2</a:t>
            </a:r>
            <a:r>
              <a:rPr lang="pt-BR" sz="2400" baseline="30000" dirty="0"/>
              <a:t>3</a:t>
            </a:r>
            <a:r>
              <a:rPr lang="pt-BR" sz="2400" dirty="0"/>
              <a:t> · 5</a:t>
            </a:r>
            <a:r>
              <a:rPr lang="pt-BR" sz="2400" baseline="30000" dirty="0"/>
              <a:t>2</a:t>
            </a:r>
            <a:r>
              <a:rPr lang="pt-BR" sz="2400" dirty="0"/>
              <a:t> , liste os divisores comuns de a e de b.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Se d é um divisor de a, os únicos fatores primos de d são 2, 3 e 5. Se d é um divisor de b, os únicos fatores primos de d são 2 e 5. E, se d é um divisor comum de a e b, fazendo a interseção, vemos que os únicos fatores primos de d são 2 e 5. 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Assim d = 2</a:t>
            </a:r>
            <a:r>
              <a:rPr lang="pt-BR" sz="2400" baseline="30000" dirty="0"/>
              <a:t>x</a:t>
            </a:r>
            <a:r>
              <a:rPr lang="pt-BR" sz="2400" dirty="0"/>
              <a:t> · 5</a:t>
            </a:r>
            <a:r>
              <a:rPr lang="pt-BR" sz="2400" baseline="30000" dirty="0"/>
              <a:t>y</a:t>
            </a:r>
            <a:r>
              <a:rPr lang="pt-BR" sz="2400" dirty="0"/>
              <a:t> .  </a:t>
            </a:r>
          </a:p>
          <a:p>
            <a:pPr algn="just"/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Mas quanto são os valores máximos para x e y?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59724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57197" y="311428"/>
            <a:ext cx="1084217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</a:t>
            </a:r>
            <a:r>
              <a:rPr lang="pt-BR" sz="2400" dirty="0">
                <a:solidFill>
                  <a:srgbClr val="FF0000"/>
                </a:solidFill>
              </a:rPr>
              <a:t>Exemplo 2. </a:t>
            </a:r>
            <a:r>
              <a:rPr lang="pt-BR" sz="2400" dirty="0"/>
              <a:t>Se a = 2</a:t>
            </a:r>
            <a:r>
              <a:rPr lang="pt-BR" sz="2400" baseline="30000" dirty="0"/>
              <a:t>2</a:t>
            </a:r>
            <a:r>
              <a:rPr lang="pt-BR" sz="2400" dirty="0"/>
              <a:t> · 3 · 5 e b = 2</a:t>
            </a:r>
            <a:r>
              <a:rPr lang="pt-BR" sz="2400" baseline="30000" dirty="0"/>
              <a:t>3</a:t>
            </a:r>
            <a:r>
              <a:rPr lang="pt-BR" sz="2400" dirty="0"/>
              <a:t> · 5</a:t>
            </a:r>
            <a:r>
              <a:rPr lang="pt-BR" sz="2400" baseline="30000" dirty="0"/>
              <a:t>2</a:t>
            </a:r>
            <a:r>
              <a:rPr lang="pt-BR" sz="2400" dirty="0"/>
              <a:t> , liste os divisores comuns de a e de b.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	Se d é um divisor de a, os únicos fatores primos de d são 2, 3 e 5. Se d é um divisor de b, os únicos fatores primos de d são 2 e 5. E, se d é um divisor comum de a e b, fazendo a interseção, vemos que os únicos fatores primos de d são 2 e 5. 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Assim d = 2</a:t>
            </a:r>
            <a:r>
              <a:rPr lang="pt-BR" sz="2400" baseline="30000" dirty="0"/>
              <a:t>x</a:t>
            </a:r>
            <a:r>
              <a:rPr lang="pt-BR" sz="2400" dirty="0"/>
              <a:t> · 5</a:t>
            </a:r>
            <a:r>
              <a:rPr lang="pt-BR" sz="2400" baseline="30000" dirty="0"/>
              <a:t>y</a:t>
            </a:r>
            <a:r>
              <a:rPr lang="pt-BR" sz="2400" dirty="0"/>
              <a:t> .  </a:t>
            </a:r>
          </a:p>
          <a:p>
            <a:pPr algn="just"/>
            <a:endParaRPr lang="pt-BR" sz="24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Mas quais são os valores máximos para x e y?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lvl="1" algn="just"/>
            <a:r>
              <a:rPr lang="pt-BR" sz="2400" dirty="0"/>
              <a:t>	Note que como o expoente de 2 em </a:t>
            </a:r>
            <a:r>
              <a:rPr lang="pt-BR" sz="2400" dirty="0">
                <a:solidFill>
                  <a:srgbClr val="FF0000"/>
                </a:solidFill>
              </a:rPr>
              <a:t>a</a:t>
            </a:r>
            <a:r>
              <a:rPr lang="pt-BR" sz="2400" dirty="0"/>
              <a:t> é 2 e o expoente de 2 em </a:t>
            </a:r>
            <a:r>
              <a:rPr lang="pt-BR" sz="2400" dirty="0">
                <a:solidFill>
                  <a:srgbClr val="FF0000"/>
                </a:solidFill>
              </a:rPr>
              <a:t>b</a:t>
            </a:r>
            <a:r>
              <a:rPr lang="pt-BR" sz="2400" dirty="0"/>
              <a:t> é 3, então o valor máximo para x é 2. fazendo a comparação e modo análogo chegamos que o valor máximo de y é 1.</a:t>
            </a:r>
          </a:p>
          <a:p>
            <a:pPr lvl="1" algn="just"/>
            <a:r>
              <a:rPr lang="pt-BR" sz="2400" dirty="0"/>
              <a:t>	Portanto temos que x e y são positivos tais que: x ≤ 2 e y ≤ 1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7625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1474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Definição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3155" y="1702906"/>
            <a:ext cx="10842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	Dois números naturais a e b são relativamente primos, ou </a:t>
            </a:r>
            <a:r>
              <a:rPr lang="pt-BR" sz="2400" dirty="0">
                <a:solidFill>
                  <a:srgbClr val="FF0000"/>
                </a:solidFill>
              </a:rPr>
              <a:t>primos entre si</a:t>
            </a:r>
            <a:r>
              <a:rPr lang="pt-BR" sz="2400" dirty="0"/>
              <a:t>, se não existir um número primo que divide simultaneamente a e b. De modo equivalente, isto significa que m.d.c.(a, b) = 1. </a:t>
            </a:r>
          </a:p>
          <a:p>
            <a:pPr algn="just"/>
            <a:r>
              <a:rPr lang="pt-BR" sz="2400" dirty="0"/>
              <a:t>	</a:t>
            </a:r>
          </a:p>
          <a:p>
            <a:pPr algn="just"/>
            <a:r>
              <a:rPr lang="pt-BR" sz="2400" dirty="0"/>
              <a:t>	Por exemplo, 28 = 2</a:t>
            </a:r>
            <a:r>
              <a:rPr lang="pt-BR" sz="2400" baseline="30000" dirty="0"/>
              <a:t>2</a:t>
            </a:r>
            <a:r>
              <a:rPr lang="pt-BR" sz="2400" dirty="0"/>
              <a:t> · 7 e 45 = 3</a:t>
            </a:r>
            <a:r>
              <a:rPr lang="pt-BR" sz="2400" baseline="30000" dirty="0"/>
              <a:t>2</a:t>
            </a:r>
            <a:r>
              <a:rPr lang="pt-BR" sz="2400" dirty="0"/>
              <a:t> · 5 são relativamente primos, ou primos entre si, pois não existe um fator primo em comum entre a e b. De modo equivalente isto também poderia ser concluído do fato de m.d.c.(28, 45) = 1.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38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611</TotalTime>
  <Words>181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Impact</vt:lpstr>
      <vt:lpstr>Wingdings</vt:lpstr>
      <vt:lpstr>Evento Principal</vt:lpstr>
      <vt:lpstr>M.d.c.  algoritimo de Euclides</vt:lpstr>
      <vt:lpstr>MDC  (máximo divisor comum)</vt:lpstr>
      <vt:lpstr>Apresentação do PowerPoint</vt:lpstr>
      <vt:lpstr>Apresentação do PowerPoint</vt:lpstr>
      <vt:lpstr>Apresentação do PowerPoint</vt:lpstr>
      <vt:lpstr>Cálculo do m.d.c. e do m.m.c.: dada a fatoração </vt:lpstr>
      <vt:lpstr>Apresentação do PowerPoint</vt:lpstr>
      <vt:lpstr>Apresentação do PowerPoint</vt:lpstr>
      <vt:lpstr>Definição</vt:lpstr>
      <vt:lpstr>Apresentação do PowerPoint</vt:lpstr>
      <vt:lpstr>Apresentação do PowerPoint</vt:lpstr>
      <vt:lpstr>Apresentação do PowerPoint</vt:lpstr>
      <vt:lpstr>Algoritmo de Euclides</vt:lpstr>
      <vt:lpstr>Exemplos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Algoritmo de Euclides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Thiago Amorim de Faccio</cp:lastModifiedBy>
  <cp:revision>68</cp:revision>
  <dcterms:created xsi:type="dcterms:W3CDTF">2016-07-07T15:43:12Z</dcterms:created>
  <dcterms:modified xsi:type="dcterms:W3CDTF">2016-12-08T18:06:26Z</dcterms:modified>
</cp:coreProperties>
</file>