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7" r:id="rId4"/>
    <p:sldId id="288" r:id="rId5"/>
    <p:sldId id="289" r:id="rId6"/>
    <p:sldId id="280" r:id="rId7"/>
    <p:sldId id="290" r:id="rId8"/>
    <p:sldId id="263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:p15="http://schemas.microsoft.com/office/powerpoint/2012/main" xmlns="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Geometria – </a:t>
            </a:r>
            <a:br>
              <a:rPr lang="pt-BR" sz="3600" dirty="0" smtClean="0"/>
            </a:br>
            <a:r>
              <a:rPr lang="pt-BR" sz="3600" dirty="0" smtClean="0"/>
              <a:t> Construções geométricas elementares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712925" y="1567543"/>
            <a:ext cx="1136469" cy="824252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Introdução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669" t="55714" r="42573" b="38036"/>
          <a:stretch>
            <a:fillRect/>
          </a:stretch>
        </p:blipFill>
        <p:spPr bwMode="auto">
          <a:xfrm>
            <a:off x="1489165" y="2730137"/>
            <a:ext cx="3401572" cy="8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8387" t="35089" r="44545" b="45447"/>
          <a:stretch>
            <a:fillRect/>
          </a:stretch>
        </p:blipFill>
        <p:spPr bwMode="auto">
          <a:xfrm>
            <a:off x="7942218" y="2876670"/>
            <a:ext cx="3357154" cy="21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41734" t="20982" r="46721" b="73423"/>
          <a:stretch>
            <a:fillRect/>
          </a:stretch>
        </p:blipFill>
        <p:spPr bwMode="auto">
          <a:xfrm>
            <a:off x="2207622" y="4045132"/>
            <a:ext cx="2269326" cy="61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45616" t="12411" r="45449" b="65982"/>
          <a:stretch>
            <a:fillRect/>
          </a:stretch>
        </p:blipFill>
        <p:spPr bwMode="auto">
          <a:xfrm>
            <a:off x="5525587" y="2790022"/>
            <a:ext cx="1867989" cy="253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</a:t>
            </a:r>
            <a:r>
              <a:rPr lang="pt-BR" dirty="0" smtClean="0"/>
              <a:t>Paralelas e Perpendiculares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 smtClean="0"/>
              <a:t>Nas construções geométricas são permitidos apenas a régua (não graduada) e o compasso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Para começar a desenhar, há dois problemas básicos que precisamos aprender</a:t>
            </a:r>
            <a:r>
              <a:rPr lang="pt-BR" dirty="0" smtClean="0"/>
              <a:t>.</a:t>
            </a:r>
          </a:p>
          <a:p>
            <a:pPr>
              <a:buFont typeface="Symbol"/>
              <a:buChar char="Þ"/>
            </a:pPr>
            <a:r>
              <a:rPr lang="pt-BR" dirty="0" smtClean="0"/>
              <a:t>Traçar </a:t>
            </a:r>
            <a:r>
              <a:rPr lang="pt-BR" dirty="0" smtClean="0"/>
              <a:t>por um ponto dado uma reta perpendicular a uma reta dada. </a:t>
            </a:r>
            <a:endParaRPr lang="pt-BR" dirty="0" smtClean="0"/>
          </a:p>
          <a:p>
            <a:pPr>
              <a:buFont typeface="Symbol"/>
              <a:buChar char="Þ"/>
            </a:pPr>
            <a:r>
              <a:rPr lang="pt-BR" dirty="0" smtClean="0"/>
              <a:t> </a:t>
            </a:r>
            <a:r>
              <a:rPr lang="pt-BR" dirty="0" smtClean="0"/>
              <a:t>Traçar por um ponto dado uma reta paralela a uma reta dada.</a:t>
            </a: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b="1" dirty="0" smtClean="0"/>
              <a:t> </a:t>
            </a:r>
            <a:r>
              <a:rPr lang="pt-BR" b="1" dirty="0" smtClean="0"/>
              <a:t>Soluções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97" t="24979" r="42934" b="45621"/>
          <a:stretch>
            <a:fillRect/>
          </a:stretch>
        </p:blipFill>
        <p:spPr bwMode="auto">
          <a:xfrm>
            <a:off x="1983865" y="2860766"/>
            <a:ext cx="3215151" cy="28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40596" t="21518" r="40429" b="53125"/>
          <a:stretch>
            <a:fillRect/>
          </a:stretch>
        </p:blipFill>
        <p:spPr bwMode="auto">
          <a:xfrm>
            <a:off x="6688183" y="2890276"/>
            <a:ext cx="3696788" cy="27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</a:t>
            </a:r>
            <a:r>
              <a:rPr lang="pt-BR" dirty="0" smtClean="0"/>
              <a:t>Problema 1</a:t>
            </a: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 </a:t>
            </a:r>
            <a:r>
              <a:rPr lang="pt-BR" dirty="0" smtClean="0"/>
              <a:t>Com a régua e o compasso, resolva o problema seguinte</a:t>
            </a:r>
            <a:r>
              <a:rPr lang="pt-BR" dirty="0" smtClean="0"/>
              <a:t>.</a:t>
            </a:r>
          </a:p>
          <a:p>
            <a:pPr algn="just">
              <a:buFont typeface="Symbol"/>
              <a:buChar char="Þ"/>
            </a:pPr>
            <a:r>
              <a:rPr lang="pt-BR" dirty="0" smtClean="0"/>
              <a:t>Dado </a:t>
            </a:r>
            <a:r>
              <a:rPr lang="pt-BR" dirty="0" smtClean="0"/>
              <a:t>um segmento AB construa o triângulo equilátero ABC e sua altura CM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b="1" dirty="0" smtClean="0"/>
              <a:t>Tornando as Construções mais </a:t>
            </a:r>
            <a:r>
              <a:rPr lang="pt-BR" b="1" dirty="0" smtClean="0"/>
              <a:t>Práticas</a:t>
            </a:r>
          </a:p>
          <a:p>
            <a:pPr algn="just">
              <a:buNone/>
            </a:pPr>
            <a:r>
              <a:rPr lang="pt-BR" dirty="0" smtClean="0"/>
              <a:t>   Para </a:t>
            </a:r>
            <a:r>
              <a:rPr lang="pt-BR" dirty="0" smtClean="0"/>
              <a:t>tornar as construções mais práticas vamos permitir a utilização dos primeiros instrumentos impuros: </a:t>
            </a:r>
            <a:r>
              <a:rPr lang="pt-BR" b="1" dirty="0" smtClean="0"/>
              <a:t>os esquadros.</a:t>
            </a:r>
            <a:r>
              <a:rPr lang="pt-BR" dirty="0" smtClean="0"/>
              <a:t> Eles são construídos para facilitar e agilizar o traçado das construções de </a:t>
            </a:r>
            <a:r>
              <a:rPr lang="pt-BR" b="1" dirty="0" smtClean="0"/>
              <a:t>paralelas e perpendiculares</a:t>
            </a:r>
            <a:r>
              <a:rPr lang="pt-BR" dirty="0" smtClean="0"/>
              <a:t>. Eles são de dois tipos: um deles com ângulos de </a:t>
            </a:r>
            <a:r>
              <a:rPr lang="pt-BR" b="1" dirty="0" smtClean="0"/>
              <a:t>90º </a:t>
            </a:r>
            <a:r>
              <a:rPr lang="pt-BR" b="1" dirty="0" smtClean="0"/>
              <a:t>, </a:t>
            </a:r>
            <a:r>
              <a:rPr lang="pt-BR" b="1" dirty="0" smtClean="0"/>
              <a:t>45º </a:t>
            </a:r>
            <a:r>
              <a:rPr lang="pt-BR" b="1" dirty="0" smtClean="0"/>
              <a:t>, </a:t>
            </a:r>
            <a:r>
              <a:rPr lang="pt-BR" b="1" dirty="0" smtClean="0"/>
              <a:t>45º </a:t>
            </a:r>
            <a:r>
              <a:rPr lang="pt-BR" dirty="0" smtClean="0"/>
              <a:t>e outro com ângulos de </a:t>
            </a:r>
            <a:r>
              <a:rPr lang="pt-BR" b="1" dirty="0" smtClean="0"/>
              <a:t>90º </a:t>
            </a:r>
            <a:r>
              <a:rPr lang="pt-BR" b="1" dirty="0" smtClean="0"/>
              <a:t>, </a:t>
            </a:r>
            <a:r>
              <a:rPr lang="pt-BR" b="1" dirty="0" smtClean="0"/>
              <a:t>60º </a:t>
            </a:r>
            <a:r>
              <a:rPr lang="pt-BR" b="1" dirty="0" smtClean="0"/>
              <a:t>, </a:t>
            </a:r>
            <a:r>
              <a:rPr lang="pt-BR" b="1" dirty="0" smtClean="0"/>
              <a:t>30º </a:t>
            </a:r>
            <a:r>
              <a:rPr lang="pt-BR" dirty="0" smtClean="0"/>
              <a:t>.</a:t>
            </a: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sz="14400" b="1" dirty="0" smtClean="0"/>
          </a:p>
          <a:p>
            <a:pPr marL="0" indent="0" algn="just">
              <a:buNone/>
            </a:pPr>
            <a:endParaRPr lang="pt-BR" sz="14400" b="1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/>
              <a:t>Veja, a seguir, como utilizamos a régua e os esquadros para o traçado de retas paralelas e perpendiculares. </a:t>
            </a:r>
          </a:p>
          <a:p>
            <a:pPr marL="0" indent="0" algn="just">
              <a:buFont typeface="Symbol"/>
              <a:buChar char="Þ"/>
            </a:pPr>
            <a:r>
              <a:rPr lang="pt-BR" sz="11200" dirty="0" smtClean="0"/>
              <a:t> a</a:t>
            </a:r>
            <a:r>
              <a:rPr lang="pt-BR" sz="11200" dirty="0" smtClean="0"/>
              <a:t>) Traçar pelo ponto P a reta </a:t>
            </a:r>
            <a:r>
              <a:rPr lang="pt-BR" sz="11200" dirty="0" smtClean="0"/>
              <a:t>paralela </a:t>
            </a:r>
            <a:r>
              <a:rPr lang="pt-BR" sz="11200" dirty="0" smtClean="0"/>
              <a:t>à reta </a:t>
            </a:r>
            <a:r>
              <a:rPr lang="pt-BR" sz="11200" dirty="0" smtClean="0"/>
              <a:t>r;</a:t>
            </a:r>
            <a:endParaRPr lang="pt-BR" sz="11200" dirty="0" smtClean="0"/>
          </a:p>
          <a:p>
            <a:pPr marL="0" indent="0" algn="just">
              <a:buFont typeface="Symbol"/>
              <a:buChar char="Þ"/>
            </a:pPr>
            <a:r>
              <a:rPr lang="pt-BR" sz="11200" b="1" dirty="0" smtClean="0"/>
              <a:t> </a:t>
            </a:r>
            <a:r>
              <a:rPr lang="pt-BR" sz="11200" dirty="0" smtClean="0"/>
              <a:t>b</a:t>
            </a:r>
            <a:r>
              <a:rPr lang="pt-BR" sz="11200" dirty="0" smtClean="0"/>
              <a:t>)</a:t>
            </a:r>
            <a:r>
              <a:rPr lang="pt-BR" sz="11200" b="1" dirty="0" smtClean="0"/>
              <a:t> </a:t>
            </a:r>
            <a:r>
              <a:rPr lang="pt-BR" sz="12800" dirty="0" smtClean="0"/>
              <a:t>Traçar pelo ponto P a reta perpendicular à reta </a:t>
            </a:r>
            <a:r>
              <a:rPr lang="pt-BR" sz="12800" dirty="0" err="1" smtClean="0"/>
              <a:t>r.</a:t>
            </a:r>
            <a:endParaRPr lang="pt-BR" sz="12800" b="1" dirty="0" smtClean="0"/>
          </a:p>
          <a:p>
            <a:pPr marL="0" indent="0" algn="just">
              <a:buNone/>
            </a:pPr>
            <a:r>
              <a:rPr lang="pt-BR" sz="5800" b="1" dirty="0" smtClean="0"/>
              <a:t>                                                           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0561" t="22500" r="40966" b="63571"/>
          <a:stretch>
            <a:fillRect/>
          </a:stretch>
        </p:blipFill>
        <p:spPr bwMode="auto">
          <a:xfrm>
            <a:off x="1410786" y="914401"/>
            <a:ext cx="4899576" cy="20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4150" t="20625" r="33200" b="62054"/>
          <a:stretch>
            <a:fillRect/>
          </a:stretch>
        </p:blipFill>
        <p:spPr bwMode="auto">
          <a:xfrm>
            <a:off x="8072845" y="839651"/>
            <a:ext cx="2421746" cy="186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Problemas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Problema 2. </a:t>
            </a:r>
            <a:r>
              <a:rPr lang="pt-BR" dirty="0" smtClean="0"/>
              <a:t>Dado o segmento AB, construa o quadrado ABCD.</a:t>
            </a:r>
            <a:r>
              <a:rPr lang="pt-BR" b="1" dirty="0" smtClean="0"/>
              <a:t> </a:t>
            </a:r>
          </a:p>
          <a:p>
            <a:pPr algn="just">
              <a:buNone/>
            </a:pPr>
            <a:r>
              <a:rPr lang="pt-BR" b="1" dirty="0" smtClean="0"/>
              <a:t> </a:t>
            </a:r>
            <a:r>
              <a:rPr lang="pt-BR" b="1" dirty="0" smtClean="0"/>
              <a:t>                                    A ______________B</a:t>
            </a:r>
          </a:p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Problema 3.</a:t>
            </a:r>
            <a:r>
              <a:rPr lang="pt-BR" dirty="0" smtClean="0"/>
              <a:t> Construir o triângulo ABC sendo dados os três lados</a:t>
            </a:r>
            <a:r>
              <a:rPr lang="pt-BR" dirty="0" smtClean="0"/>
              <a:t>:</a:t>
            </a:r>
          </a:p>
          <a:p>
            <a:pPr algn="just">
              <a:buNone/>
            </a:pPr>
            <a:r>
              <a:rPr lang="pt-BR" b="1" dirty="0" smtClean="0"/>
              <a:t> </a:t>
            </a:r>
            <a:r>
              <a:rPr lang="pt-BR" b="1" dirty="0" smtClean="0"/>
              <a:t>    ______________             ___________               ______________</a:t>
            </a:r>
          </a:p>
          <a:p>
            <a:pPr algn="just">
              <a:buNone/>
            </a:pPr>
            <a:r>
              <a:rPr lang="pt-BR" b="1" dirty="0" smtClean="0"/>
              <a:t> </a:t>
            </a:r>
            <a:r>
              <a:rPr lang="pt-BR" b="1" dirty="0" smtClean="0"/>
              <a:t>               a                                     b                                        c</a:t>
            </a:r>
          </a:p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Problema 4. </a:t>
            </a:r>
            <a:r>
              <a:rPr lang="pt-BR" dirty="0" smtClean="0"/>
              <a:t>Dado o ângulo </a:t>
            </a:r>
            <a:r>
              <a:rPr lang="pt-BR" b="1" dirty="0" smtClean="0"/>
              <a:t>α</a:t>
            </a:r>
            <a:r>
              <a:rPr lang="pt-BR" dirty="0" smtClean="0"/>
              <a:t>, e a semirreta </a:t>
            </a:r>
            <a:r>
              <a:rPr lang="pt-BR" b="1" dirty="0" smtClean="0"/>
              <a:t>OX</a:t>
            </a:r>
            <a:r>
              <a:rPr lang="pt-BR" dirty="0" smtClean="0"/>
              <a:t> construir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o </a:t>
            </a:r>
            <a:r>
              <a:rPr lang="pt-BR" dirty="0" smtClean="0"/>
              <a:t>ângulo </a:t>
            </a:r>
            <a:r>
              <a:rPr lang="pt-BR" b="1" dirty="0" smtClean="0"/>
              <a:t>XOY = α</a:t>
            </a:r>
            <a:r>
              <a:rPr lang="pt-BR" dirty="0" smtClean="0"/>
              <a:t>.</a:t>
            </a: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8202" t="68561" r="38851" b="20025"/>
          <a:stretch>
            <a:fillRect/>
          </a:stretch>
        </p:blipFill>
        <p:spPr bwMode="auto">
          <a:xfrm>
            <a:off x="8796449" y="5068386"/>
            <a:ext cx="2672740" cy="11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Char char="•"/>
            </a:pPr>
            <a:r>
              <a:rPr lang="pt-BR" sz="3600" b="1" dirty="0" smtClean="0"/>
              <a:t> </a:t>
            </a:r>
            <a:r>
              <a:rPr lang="pt-BR" b="1" dirty="0" smtClean="0"/>
              <a:t>Problema 5.</a:t>
            </a:r>
            <a:r>
              <a:rPr lang="pt-BR" dirty="0" smtClean="0"/>
              <a:t> Construir o triângulo ABC dados o lado </a:t>
            </a:r>
            <a:r>
              <a:rPr lang="pt-BR" b="1" dirty="0" smtClean="0"/>
              <a:t>a</a:t>
            </a:r>
            <a:r>
              <a:rPr lang="pt-BR" dirty="0" smtClean="0"/>
              <a:t> e os ângulos </a:t>
            </a:r>
            <a:r>
              <a:rPr lang="pt-BR" b="1" dirty="0" smtClean="0"/>
              <a:t>B e C</a:t>
            </a:r>
            <a:r>
              <a:rPr lang="pt-BR" dirty="0" smtClean="0"/>
              <a:t>: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 Problema Extra. </a:t>
            </a:r>
            <a:r>
              <a:rPr lang="pt-BR" dirty="0" smtClean="0"/>
              <a:t>Dividir um segmento AB em 3 partes iguais.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b="1" dirty="0" smtClean="0"/>
              <a:t> Obs</a:t>
            </a:r>
            <a:r>
              <a:rPr lang="pt-BR" b="1" dirty="0" smtClean="0"/>
              <a:t>.: Assista ao Módulo – Construções Geométricas com Régua e Compasso</a:t>
            </a:r>
            <a:r>
              <a:rPr lang="pt-BR" b="1" dirty="0" smtClean="0"/>
              <a:t> </a:t>
            </a:r>
            <a:r>
              <a:rPr lang="pt-BR" b="1" dirty="0" smtClean="0"/>
              <a:t>– </a:t>
            </a:r>
            <a:r>
              <a:rPr lang="pt-BR" b="1" dirty="0" smtClean="0"/>
              <a:t>Tópicos Adicionais </a:t>
            </a:r>
            <a:r>
              <a:rPr lang="pt-BR" b="1" dirty="0" smtClean="0"/>
              <a:t>no Portal da Matemática</a:t>
            </a:r>
            <a:r>
              <a:rPr lang="pt-BR" b="1" dirty="0" smtClean="0"/>
              <a:t>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b="1" dirty="0" smtClean="0"/>
              <a:t>Sol.1:                        Sol.3:                               Sol.4:</a:t>
            </a:r>
          </a:p>
          <a:p>
            <a:pPr marL="0" indent="0" algn="just">
              <a:buFont typeface="Wingdings" pitchFamily="2" charset="2"/>
              <a:buChar char="ü"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1665" t="42500" r="47492" b="36786"/>
          <a:stretch>
            <a:fillRect/>
          </a:stretch>
        </p:blipFill>
        <p:spPr bwMode="auto">
          <a:xfrm>
            <a:off x="2560321" y="2978331"/>
            <a:ext cx="1410788" cy="15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9090" t="11161" r="44645" b="77053"/>
          <a:stretch>
            <a:fillRect/>
          </a:stretch>
        </p:blipFill>
        <p:spPr bwMode="auto">
          <a:xfrm>
            <a:off x="5016137" y="2965269"/>
            <a:ext cx="2116183" cy="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9090" t="59077" r="43909" b="23661"/>
          <a:stretch>
            <a:fillRect/>
          </a:stretch>
        </p:blipFill>
        <p:spPr bwMode="auto">
          <a:xfrm>
            <a:off x="4998720" y="3892731"/>
            <a:ext cx="2211977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40295" t="39196" r="39927" b="41697"/>
          <a:stretch>
            <a:fillRect/>
          </a:stretch>
        </p:blipFill>
        <p:spPr bwMode="auto">
          <a:xfrm>
            <a:off x="8072845" y="2991394"/>
            <a:ext cx="2573383" cy="13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7170" name="Picture 2" descr="Image result for bye b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2844" y="1616149"/>
            <a:ext cx="3828596" cy="4579001"/>
          </a:xfrm>
          <a:prstGeom prst="rect">
            <a:avLst/>
          </a:prstGeom>
          <a:noFill/>
        </p:spPr>
      </p:pic>
      <p:pic>
        <p:nvPicPr>
          <p:cNvPr id="7172" name="Picture 4" descr="Image result for frases de venced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2" y="1034143"/>
            <a:ext cx="5291637" cy="486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3216</TotalTime>
  <Words>337</Words>
  <Application>Microsoft Office PowerPoint</Application>
  <PresentationFormat>Personalizar</PresentationFormat>
  <Paragraphs>77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Orgânico</vt:lpstr>
      <vt:lpstr>Geometria –   Construções geométricas elementares</vt:lpstr>
      <vt:lpstr> Introdução </vt:lpstr>
      <vt:lpstr>  Paralelas e Perpendiculares  </vt:lpstr>
      <vt:lpstr>  Soluções </vt:lpstr>
      <vt:lpstr>  Problema 1  </vt:lpstr>
      <vt:lpstr>Slide 6</vt:lpstr>
      <vt:lpstr>  Problemas  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155</cp:revision>
  <dcterms:created xsi:type="dcterms:W3CDTF">2015-01-13T23:40:40Z</dcterms:created>
  <dcterms:modified xsi:type="dcterms:W3CDTF">2016-10-15T08:49:41Z</dcterms:modified>
</cp:coreProperties>
</file>