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70" r:id="rId6"/>
    <p:sldId id="271" r:id="rId7"/>
    <p:sldId id="259" r:id="rId8"/>
    <p:sldId id="272" r:id="rId9"/>
    <p:sldId id="273" r:id="rId10"/>
    <p:sldId id="269" r:id="rId11"/>
    <p:sldId id="274" r:id="rId12"/>
    <p:sldId id="276" r:id="rId13"/>
    <p:sldId id="277" r:id="rId14"/>
    <p:sldId id="258" r:id="rId15"/>
    <p:sldId id="275" r:id="rId16"/>
    <p:sldId id="278" r:id="rId17"/>
    <p:sldId id="279"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79D98999-2030-4961-92F2-164CDBED1C38}" type="datetimeFigureOut">
              <a:rPr lang="pt-BR" smtClean="0"/>
              <a:t>26/08/2016</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6AEC1843-4553-441F-94A5-3BB92E0B4BC5}" type="slidenum">
              <a:rPr lang="pt-BR" smtClean="0"/>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9D98999-2030-4961-92F2-164CDBED1C38}" type="datetimeFigureOut">
              <a:rPr lang="pt-BR" smtClean="0"/>
              <a:t>26/08/2016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AEC1843-4553-441F-94A5-3BB92E0B4BC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9D98999-2030-4961-92F2-164CDBED1C38}" type="datetimeFigureOut">
              <a:rPr lang="pt-BR" smtClean="0"/>
              <a:t>26/08/2016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AEC1843-4553-441F-94A5-3BB92E0B4BC5}" type="slidenum">
              <a:rPr lang="pt-BR" smtClean="0"/>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79D98999-2030-4961-92F2-164CDBED1C38}" type="datetimeFigureOut">
              <a:rPr lang="pt-BR" smtClean="0"/>
              <a:t>26/08/2016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AEC1843-4553-441F-94A5-3BB92E0B4BC5}" type="slidenum">
              <a:rPr lang="pt-BR" smtClean="0"/>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79D98999-2030-4961-92F2-164CDBED1C38}" type="datetimeFigureOut">
              <a:rPr lang="pt-BR" smtClean="0"/>
              <a:t>26/08/2016</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6AEC1843-4553-441F-94A5-3BB92E0B4BC5}" type="slidenum">
              <a:rPr lang="pt-BR" smtClean="0"/>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79D98999-2030-4961-92F2-164CDBED1C38}" type="datetimeFigureOut">
              <a:rPr lang="pt-BR" smtClean="0"/>
              <a:t>26/08/2016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AEC1843-4553-441F-94A5-3BB92E0B4BC5}" type="slidenum">
              <a:rPr lang="pt-BR" smtClean="0"/>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79D98999-2030-4961-92F2-164CDBED1C38}" type="datetimeFigureOut">
              <a:rPr lang="pt-BR" smtClean="0"/>
              <a:t>26/08/2016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AEC1843-4553-441F-94A5-3BB92E0B4BC5}" type="slidenum">
              <a:rPr lang="pt-BR" smtClean="0"/>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79D98999-2030-4961-92F2-164CDBED1C38}" type="datetimeFigureOut">
              <a:rPr lang="pt-BR" smtClean="0"/>
              <a:t>26/08/2016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AEC1843-4553-441F-94A5-3BB92E0B4BC5}" type="slidenum">
              <a:rPr lang="pt-BR" smtClean="0"/>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9D98999-2030-4961-92F2-164CDBED1C38}" type="datetimeFigureOut">
              <a:rPr lang="pt-BR" smtClean="0"/>
              <a:t>26/08/2016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AEC1843-4553-441F-94A5-3BB92E0B4BC5}" type="slidenum">
              <a:rPr lang="pt-BR" smtClean="0"/>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79D98999-2030-4961-92F2-164CDBED1C38}" type="datetimeFigureOut">
              <a:rPr lang="pt-BR" smtClean="0"/>
              <a:t>26/08/2016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AEC1843-4553-441F-94A5-3BB92E0B4BC5}"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79D98999-2030-4961-92F2-164CDBED1C38}" type="datetimeFigureOut">
              <a:rPr lang="pt-BR" smtClean="0"/>
              <a:t>26/08/2016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AEC1843-4553-441F-94A5-3BB92E0B4BC5}"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9D98999-2030-4961-92F2-164CDBED1C38}" type="datetimeFigureOut">
              <a:rPr lang="pt-BR" smtClean="0"/>
              <a:t>26/08/2016</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AEC1843-4553-441F-94A5-3BB92E0B4BC5}" type="slidenum">
              <a:rPr lang="pt-BR" smtClean="0"/>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o7axIIFY3Ko&amp;index=9&amp;list=PLrVGp617x0hC8WkPHtM3IjoOiiyJs-hHh" TargetMode="External"/><Relationship Id="rId2" Type="http://schemas.openxmlformats.org/officeDocument/2006/relationships/hyperlink" Target="https://www.facebook.com/l.php?u=https%3A%2F%2Fwww.youtube.com%2Fwatch%3Fv%3D7evNMGp41Eg%26list%3DPLrVGp617x0hC8WkPHtM3IjoOiiyJs-hHh%26index%3D8&amp;h=oAQHelhfKAQFkxl4c1Z_PnJkp_hx89NGDAqZWSAi8TLktmA&amp;enc=AZM7ScwroX-Kh0sePwXoMB8pz29SU3CDzZB_ZrT19q_LPQT3kMYXZPxCH4Kbh_zswH8t9M6lT9ZYuGTXC7VCyMyfS32gTdp8nHGAGoDaUceD7Syw_xQaMr2IYyZ8wMJdL02RcRGu3R3d0zlHmcRw4fHgMc-nLNrqMSr9fP4QJhzQd1r6lt7X5YRamSywKvi89WM&amp;s=1" TargetMode="External"/><Relationship Id="rId1" Type="http://schemas.openxmlformats.org/officeDocument/2006/relationships/slideLayout" Target="../slideLayouts/slideLayout2.xml"/><Relationship Id="rId5" Type="http://schemas.openxmlformats.org/officeDocument/2006/relationships/hyperlink" Target="http://matematica.obmep.org.br/index.php/modulo/ver?modulo=23" TargetMode="External"/><Relationship Id="rId4" Type="http://schemas.openxmlformats.org/officeDocument/2006/relationships/hyperlink" Target="https://www.youtube.com/watch?v=krJI7EC9KqA&amp;list=PLrVGp617x0hC8WkPHtM3IjoOiiyJs-hHh&amp;index=1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smtClean="0"/>
              <a:t>Terceiro Ciclo</a:t>
            </a:r>
            <a:endParaRPr lang="pt-BR" dirty="0"/>
          </a:p>
        </p:txBody>
      </p:sp>
      <p:sp>
        <p:nvSpPr>
          <p:cNvPr id="3" name="Subtítulo 2"/>
          <p:cNvSpPr>
            <a:spLocks noGrp="1"/>
          </p:cNvSpPr>
          <p:nvPr>
            <p:ph type="subTitle" idx="1"/>
          </p:nvPr>
        </p:nvSpPr>
        <p:spPr/>
        <p:txBody>
          <a:bodyPr>
            <a:normAutofit/>
          </a:bodyPr>
          <a:lstStyle/>
          <a:p>
            <a:pPr algn="ctr"/>
            <a:r>
              <a:rPr lang="pt-BR" sz="2800" dirty="0" smtClean="0">
                <a:solidFill>
                  <a:schemeClr val="tx1"/>
                </a:solidFill>
              </a:rPr>
              <a:t>Aritmética</a:t>
            </a:r>
            <a:endParaRPr lang="pt-BR"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discutir:</a:t>
            </a:r>
            <a:endParaRPr lang="pt-BR" dirty="0"/>
          </a:p>
        </p:txBody>
      </p:sp>
      <p:sp>
        <p:nvSpPr>
          <p:cNvPr id="3" name="Espaço Reservado para Conteúdo 2"/>
          <p:cNvSpPr>
            <a:spLocks noGrp="1"/>
          </p:cNvSpPr>
          <p:nvPr>
            <p:ph sz="quarter" idx="1"/>
          </p:nvPr>
        </p:nvSpPr>
        <p:spPr/>
        <p:txBody>
          <a:bodyPr anchor="ctr"/>
          <a:lstStyle/>
          <a:p>
            <a:r>
              <a:rPr lang="pt-BR" dirty="0" smtClean="0"/>
              <a:t>No ponto de ônibus perto de sua casa, Quinzinho pode pegar os ônibus de duas linhas para ir à escola. Os ônibus de uma linha passam de 15 em 15 minutos e os da outra linha de 25 em 25 minutos, sendo que às 7h30min da manhã os ônibus das duas linhas passam juntos. </a:t>
            </a:r>
            <a:endParaRPr lang="pt-BR" dirty="0" smtClean="0"/>
          </a:p>
          <a:p>
            <a:r>
              <a:rPr lang="pt-BR" dirty="0" smtClean="0"/>
              <a:t>a</a:t>
            </a:r>
            <a:r>
              <a:rPr lang="pt-BR" dirty="0" smtClean="0"/>
              <a:t>) A que horas passarão juntos novamente? </a:t>
            </a:r>
            <a:endParaRPr lang="pt-BR" dirty="0" smtClean="0"/>
          </a:p>
          <a:p>
            <a:r>
              <a:rPr lang="pt-BR" dirty="0" smtClean="0"/>
              <a:t>b</a:t>
            </a:r>
            <a:r>
              <a:rPr lang="pt-BR" dirty="0" smtClean="0"/>
              <a:t>) Entre as 7h30min da manhã e a meia noite, quais são os horários em que os ônibus passam juntos nesse ponto perto da casa de Quinzinho? </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Resolvendo a questão para discutir:</a:t>
            </a:r>
            <a:endParaRPr lang="pt-BR" dirty="0"/>
          </a:p>
        </p:txBody>
      </p:sp>
      <p:sp>
        <p:nvSpPr>
          <p:cNvPr id="3" name="Espaço Reservado para Conteúdo 2"/>
          <p:cNvSpPr>
            <a:spLocks noGrp="1"/>
          </p:cNvSpPr>
          <p:nvPr>
            <p:ph sz="quarter" idx="1"/>
          </p:nvPr>
        </p:nvSpPr>
        <p:spPr/>
        <p:txBody>
          <a:bodyPr anchor="ctr">
            <a:normAutofit/>
          </a:bodyPr>
          <a:lstStyle/>
          <a:p>
            <a:r>
              <a:rPr lang="pt-BR" dirty="0" smtClean="0"/>
              <a:t>a) Fatorando temos 15 = 3 · 5 e 25 = 52 . Portanto o menor </a:t>
            </a:r>
            <a:r>
              <a:rPr lang="pt-BR" dirty="0" smtClean="0"/>
              <a:t>múltiplo </a:t>
            </a:r>
            <a:r>
              <a:rPr lang="pt-BR" dirty="0" smtClean="0"/>
              <a:t>comum de 15 e 25 é</a:t>
            </a:r>
            <a:r>
              <a:rPr lang="pt-BR" dirty="0" smtClean="0"/>
              <a:t> </a:t>
            </a:r>
            <a:r>
              <a:rPr lang="pt-BR" dirty="0" smtClean="0"/>
              <a:t>75 = 3 · 5 2 . Assim, os dois  </a:t>
            </a:r>
            <a:r>
              <a:rPr lang="pt-BR" dirty="0" smtClean="0"/>
              <a:t>ônibus passar</a:t>
            </a:r>
            <a:r>
              <a:rPr lang="pt-BR" dirty="0" smtClean="0"/>
              <a:t>ã</a:t>
            </a:r>
            <a:r>
              <a:rPr lang="pt-BR" dirty="0" smtClean="0"/>
              <a:t>o </a:t>
            </a:r>
            <a:r>
              <a:rPr lang="pt-BR" dirty="0" smtClean="0"/>
              <a:t>juntos novamente no ponto a cada 75 minutos, ou seja, a cada 1h15min. Logo, os ô</a:t>
            </a:r>
            <a:r>
              <a:rPr lang="pt-BR" dirty="0" smtClean="0"/>
              <a:t>nibus passar</a:t>
            </a:r>
            <a:r>
              <a:rPr lang="pt-BR" dirty="0" smtClean="0"/>
              <a:t>ã</a:t>
            </a:r>
            <a:r>
              <a:rPr lang="pt-BR" dirty="0" smtClean="0"/>
              <a:t>o </a:t>
            </a:r>
            <a:r>
              <a:rPr lang="pt-BR" dirty="0" smtClean="0"/>
              <a:t>juntos novamente no ponto perto da casa de Quinzinho, á</a:t>
            </a:r>
            <a:r>
              <a:rPr lang="pt-BR" dirty="0" smtClean="0"/>
              <a:t>s </a:t>
            </a:r>
            <a:r>
              <a:rPr lang="pt-BR" dirty="0" smtClean="0"/>
              <a:t>7h30min + 1h15min = 8h45min. </a:t>
            </a:r>
            <a:endParaRPr lang="pt-B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Resolvendo a questão para discutir:</a:t>
            </a:r>
            <a:endParaRPr lang="pt-BR" dirty="0"/>
          </a:p>
        </p:txBody>
      </p:sp>
      <p:sp>
        <p:nvSpPr>
          <p:cNvPr id="3" name="Espaço Reservado para Conteúdo 2"/>
          <p:cNvSpPr>
            <a:spLocks noGrp="1"/>
          </p:cNvSpPr>
          <p:nvPr>
            <p:ph sz="quarter" idx="1"/>
          </p:nvPr>
        </p:nvSpPr>
        <p:spPr/>
        <p:txBody>
          <a:bodyPr anchor="ctr"/>
          <a:lstStyle/>
          <a:p>
            <a:r>
              <a:rPr lang="pt-BR" dirty="0" smtClean="0"/>
              <a:t>b) Para obter os </a:t>
            </a:r>
            <a:r>
              <a:rPr lang="pt-BR" dirty="0" smtClean="0"/>
              <a:t>horários </a:t>
            </a:r>
            <a:r>
              <a:rPr lang="pt-BR" dirty="0" smtClean="0"/>
              <a:t>em que os </a:t>
            </a:r>
            <a:r>
              <a:rPr lang="pt-BR" dirty="0" smtClean="0"/>
              <a:t>ônibus passar</a:t>
            </a:r>
            <a:r>
              <a:rPr lang="pt-BR" dirty="0" smtClean="0"/>
              <a:t>â</a:t>
            </a:r>
            <a:r>
              <a:rPr lang="pt-BR" dirty="0" smtClean="0"/>
              <a:t>o </a:t>
            </a:r>
            <a:r>
              <a:rPr lang="pt-BR" dirty="0" smtClean="0"/>
              <a:t>juntos no ponto de ô</a:t>
            </a:r>
            <a:r>
              <a:rPr lang="pt-BR" dirty="0" smtClean="0"/>
              <a:t>nibus </a:t>
            </a:r>
            <a:r>
              <a:rPr lang="pt-BR" dirty="0" smtClean="0"/>
              <a:t>perto da casa de Quinzinho, devemos ir somando 1h15min, obtendo 8h45min, 10h, 11h15min, 12h30min, 13h45min, 15h, 16h15min, 17h30min, 18h45min, 20h, 21h15min, 22h30min e 23h45min. O </a:t>
            </a:r>
            <a:r>
              <a:rPr lang="pt-BR" dirty="0" smtClean="0"/>
              <a:t>próximo ônibus passa </a:t>
            </a:r>
            <a:r>
              <a:rPr lang="pt-BR" dirty="0" smtClean="0"/>
              <a:t>depois da meia noite.</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resolver:</a:t>
            </a:r>
            <a:endParaRPr lang="pt-BR" dirty="0"/>
          </a:p>
        </p:txBody>
      </p:sp>
      <p:sp>
        <p:nvSpPr>
          <p:cNvPr id="3" name="Espaço Reservado para Conteúdo 2"/>
          <p:cNvSpPr>
            <a:spLocks noGrp="1"/>
          </p:cNvSpPr>
          <p:nvPr>
            <p:ph sz="quarter" idx="1"/>
          </p:nvPr>
        </p:nvSpPr>
        <p:spPr/>
        <p:txBody>
          <a:bodyPr anchor="ctr"/>
          <a:lstStyle/>
          <a:p>
            <a:r>
              <a:rPr lang="pt-BR" dirty="0" smtClean="0"/>
              <a:t>Exercício </a:t>
            </a:r>
            <a:r>
              <a:rPr lang="pt-BR" dirty="0" smtClean="0"/>
              <a:t>24: </a:t>
            </a:r>
            <a:r>
              <a:rPr lang="pt-BR" dirty="0" smtClean="0"/>
              <a:t>Tr</a:t>
            </a:r>
            <a:r>
              <a:rPr lang="pt-BR" dirty="0" smtClean="0"/>
              <a:t>ê</a:t>
            </a:r>
            <a:r>
              <a:rPr lang="pt-BR" dirty="0" smtClean="0"/>
              <a:t>s </a:t>
            </a:r>
            <a:r>
              <a:rPr lang="pt-BR" dirty="0" smtClean="0"/>
              <a:t>arames medem respectivamente, 180m, 252m e 324m. Pretende-se dividi-los em </a:t>
            </a:r>
            <a:r>
              <a:rPr lang="pt-BR" dirty="0" smtClean="0"/>
              <a:t>pedaços </a:t>
            </a:r>
            <a:r>
              <a:rPr lang="pt-BR" dirty="0" smtClean="0"/>
              <a:t>de mesmo comprimento. Qual </a:t>
            </a:r>
            <a:r>
              <a:rPr lang="pt-BR" dirty="0" smtClean="0"/>
              <a:t>dever</a:t>
            </a:r>
            <a:r>
              <a:rPr lang="pt-BR" dirty="0" smtClean="0"/>
              <a:t>á</a:t>
            </a:r>
            <a:r>
              <a:rPr lang="pt-BR" dirty="0" smtClean="0"/>
              <a:t> </a:t>
            </a:r>
            <a:r>
              <a:rPr lang="pt-BR" dirty="0" smtClean="0"/>
              <a:t>ser este comprimento de modo que o </a:t>
            </a:r>
            <a:r>
              <a:rPr lang="pt-BR" dirty="0" smtClean="0"/>
              <a:t>número </a:t>
            </a:r>
            <a:r>
              <a:rPr lang="pt-BR" dirty="0" smtClean="0"/>
              <a:t>de </a:t>
            </a:r>
            <a:r>
              <a:rPr lang="pt-BR" dirty="0" smtClean="0"/>
              <a:t>pedaços </a:t>
            </a:r>
            <a:r>
              <a:rPr lang="pt-BR" dirty="0" smtClean="0"/>
              <a:t>seja o menor </a:t>
            </a:r>
            <a:r>
              <a:rPr lang="pt-BR" dirty="0" smtClean="0"/>
              <a:t>possível</a:t>
            </a:r>
            <a:r>
              <a:rPr lang="pt-BR" dirty="0" smtClean="0"/>
              <a:t>? Em quantos </a:t>
            </a:r>
            <a:r>
              <a:rPr lang="pt-BR" dirty="0" smtClean="0"/>
              <a:t>pedaços </a:t>
            </a:r>
            <a:r>
              <a:rPr lang="pt-BR" dirty="0" smtClean="0"/>
              <a:t>os arames </a:t>
            </a:r>
            <a:r>
              <a:rPr lang="pt-BR" dirty="0" smtClean="0"/>
              <a:t>ser</a:t>
            </a:r>
            <a:r>
              <a:rPr lang="pt-BR" dirty="0" smtClean="0"/>
              <a:t>ã</a:t>
            </a:r>
            <a:r>
              <a:rPr lang="pt-BR" dirty="0" smtClean="0"/>
              <a:t>o </a:t>
            </a:r>
            <a:r>
              <a:rPr lang="pt-BR" dirty="0" smtClean="0"/>
              <a:t>divididos? </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discutir:</a:t>
            </a:r>
            <a:endParaRPr lang="pt-BR" dirty="0"/>
          </a:p>
        </p:txBody>
      </p:sp>
      <p:sp>
        <p:nvSpPr>
          <p:cNvPr id="3" name="Espaço Reservado para Conteúdo 2"/>
          <p:cNvSpPr>
            <a:spLocks noGrp="1"/>
          </p:cNvSpPr>
          <p:nvPr>
            <p:ph sz="quarter" idx="1"/>
          </p:nvPr>
        </p:nvSpPr>
        <p:spPr/>
        <p:txBody>
          <a:bodyPr anchor="ctr"/>
          <a:lstStyle/>
          <a:p>
            <a:r>
              <a:rPr lang="pt-BR" dirty="0" smtClean="0"/>
              <a:t>Em uma lousa são escritos os 2014 inteiros positivos de 1 até 2014. A operação permitida é escolher dois números a e b, apagá-los e escrever em seus lugares os números mdc(a,b) e mmc(a,b). Essa operação pode ser feita com quaisquer dois números que estão na lousa, incluindo os números que resultaram de operações anteriores. Determine qual a maior quantidade de números 1 que podemos deixar na lousa.</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Resolvendo a questão para discutir:</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A maior quantidade de números 1 que podemos deixar é 1007. Primeiro vamos mostrar como obtê-los. Para isso, basta tomar os pares de números consecutivos, (1, 2), (3, 4), (5, 6), ..., (2013, 2014) e realizar a operação em cada par. Sabendo que números consecutivos não têm fator comum, cada um dos máximos divisores comuns será 1. Não é possível obter mais do que isso pois a quantidade de números pares não se altera no decorrer das operações. Isso ocorre pois, se operarmos com dois números pares, teremos como resultado dois números pares, se operarmos com dois números ímpares teremos como resultado dois números ímpares e se operarmos com um número par e um número ímpar obteremos também um número par e um número ímpar. Começamos com 1007 </a:t>
            </a:r>
            <a:r>
              <a:rPr lang="pt-BR" dirty="0" smtClean="0"/>
              <a:t>números </a:t>
            </a:r>
            <a:r>
              <a:rPr lang="pt-BR" dirty="0" smtClean="0"/>
              <a:t>pares e sempre teremos 1007 números pares.</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Apostilas:</a:t>
            </a:r>
            <a:endParaRPr lang="pt-BR" dirty="0"/>
          </a:p>
        </p:txBody>
      </p:sp>
      <p:sp>
        <p:nvSpPr>
          <p:cNvPr id="3" name="Espaço Reservado para Conteúdo 2"/>
          <p:cNvSpPr>
            <a:spLocks noGrp="1"/>
          </p:cNvSpPr>
          <p:nvPr>
            <p:ph sz="quarter" idx="1"/>
          </p:nvPr>
        </p:nvSpPr>
        <p:spPr/>
        <p:txBody>
          <a:bodyPr/>
          <a:lstStyle/>
          <a:p>
            <a:r>
              <a:rPr lang="pt-BR" dirty="0" smtClean="0"/>
              <a:t>1. Seções 3.1, 3.2, 3.3, 3.4 e 3.5 da Apostila do PIC da OBMEP “Encontros de Aritmética”, L. Cadar. e F. Dutenhefner. (http://www.obmep.org.br/docs/aritmetica.pdf) </a:t>
            </a:r>
            <a:endParaRPr lang="pt-BR" dirty="0" smtClean="0"/>
          </a:p>
          <a:p>
            <a:r>
              <a:rPr lang="pt-BR" dirty="0" smtClean="0"/>
              <a:t>2</a:t>
            </a:r>
            <a:r>
              <a:rPr lang="pt-BR" dirty="0" smtClean="0"/>
              <a:t>. Seções 3.3 e 3.7 da Apostila 1 da OBMEP, “Iniciação à Aritmética”, A. Hefez. (http://www.obmep.org.br/docs/apostila1.pdf)</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Vídeos:</a:t>
            </a:r>
            <a:endParaRPr lang="pt-BR" dirty="0"/>
          </a:p>
        </p:txBody>
      </p:sp>
      <p:sp>
        <p:nvSpPr>
          <p:cNvPr id="3" name="Espaço Reservado para Conteúdo 2"/>
          <p:cNvSpPr>
            <a:spLocks noGrp="1"/>
          </p:cNvSpPr>
          <p:nvPr>
            <p:ph sz="quarter" idx="1"/>
          </p:nvPr>
        </p:nvSpPr>
        <p:spPr/>
        <p:txBody>
          <a:bodyPr/>
          <a:lstStyle/>
          <a:p>
            <a:r>
              <a:rPr lang="pt-BR" dirty="0" smtClean="0"/>
              <a:t>&gt;</a:t>
            </a:r>
            <a:r>
              <a:rPr lang="pt-BR" dirty="0" smtClean="0">
                <a:hlinkClick r:id="rId2"/>
              </a:rPr>
              <a:t>https://www.youtube.com/watch…</a:t>
            </a:r>
            <a:r>
              <a:rPr lang="pt-BR" dirty="0" smtClean="0"/>
              <a:t/>
            </a:r>
            <a:br>
              <a:rPr lang="pt-BR" dirty="0" smtClean="0"/>
            </a:br>
            <a:r>
              <a:rPr lang="pt-BR" dirty="0" smtClean="0"/>
              <a:t>-&gt;</a:t>
            </a:r>
            <a:r>
              <a:rPr lang="pt-BR" dirty="0" smtClean="0">
                <a:hlinkClick r:id="rId3"/>
              </a:rPr>
              <a:t>https://www.youtube.com/watch…</a:t>
            </a:r>
            <a:r>
              <a:rPr lang="pt-BR" dirty="0" smtClean="0"/>
              <a:t/>
            </a:r>
            <a:br>
              <a:rPr lang="pt-BR" dirty="0" smtClean="0"/>
            </a:br>
            <a:r>
              <a:rPr lang="pt-BR" dirty="0" smtClean="0"/>
              <a:t>-&gt; </a:t>
            </a:r>
            <a:r>
              <a:rPr lang="pt-BR" dirty="0" smtClean="0">
                <a:hlinkClick r:id="rId4"/>
              </a:rPr>
              <a:t>https://www.youtube.com/watch…</a:t>
            </a:r>
            <a:r>
              <a:rPr lang="pt-BR" dirty="0" smtClean="0"/>
              <a:t/>
            </a:r>
            <a:br>
              <a:rPr lang="pt-BR" dirty="0" smtClean="0"/>
            </a:br>
            <a:r>
              <a:rPr lang="pt-BR" dirty="0" smtClean="0"/>
              <a:t>&gt;</a:t>
            </a:r>
            <a:r>
              <a:rPr lang="pt-BR" dirty="0" smtClean="0">
                <a:hlinkClick r:id="rId5"/>
              </a:rPr>
              <a:t>http://matematica.obmep.org.br/index.php/modulo/ver…</a:t>
            </a:r>
            <a:r>
              <a:rPr lang="pt-BR" dirty="0" smtClean="0"/>
              <a:t> ( que serão os víodeos sobre:máximo Divisor Comum; propriedades de MDC;exercícios MDC; mínimo Múltiplo Comum; propriedades de MMC e exercícios de MMC).</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sz="quarter" idx="1"/>
          </p:nvPr>
        </p:nvSpPr>
        <p:spPr/>
        <p:txBody>
          <a:bodyPr anchor="ctr"/>
          <a:lstStyle/>
          <a:p>
            <a:r>
              <a:rPr lang="pt-BR" dirty="0" smtClean="0"/>
              <a:t>O que é mmc?</a:t>
            </a:r>
          </a:p>
          <a:p>
            <a:r>
              <a:rPr lang="pt-BR" dirty="0" smtClean="0"/>
              <a:t>O que é mdc?</a:t>
            </a:r>
          </a:p>
          <a:p>
            <a:r>
              <a:rPr lang="pt-BR" dirty="0" smtClean="0"/>
              <a:t>Como que acha o mmc e o mdc?</a:t>
            </a:r>
          </a:p>
          <a:p>
            <a:pPr algn="ct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Respostas:</a:t>
            </a:r>
            <a:endParaRPr lang="pt-BR" dirty="0"/>
          </a:p>
        </p:txBody>
      </p:sp>
      <p:sp>
        <p:nvSpPr>
          <p:cNvPr id="3" name="Espaço Reservado para Conteúdo 2"/>
          <p:cNvSpPr>
            <a:spLocks noGrp="1"/>
          </p:cNvSpPr>
          <p:nvPr>
            <p:ph sz="quarter" idx="1"/>
          </p:nvPr>
        </p:nvSpPr>
        <p:spPr/>
        <p:txBody>
          <a:bodyPr anchor="ctr"/>
          <a:lstStyle/>
          <a:p>
            <a:r>
              <a:rPr lang="pt-BR" b="1" dirty="0" smtClean="0"/>
              <a:t>O que é mmc</a:t>
            </a:r>
            <a:r>
              <a:rPr lang="pt-BR" b="1" dirty="0" smtClean="0"/>
              <a:t>?</a:t>
            </a:r>
          </a:p>
          <a:p>
            <a:pPr>
              <a:buNone/>
            </a:pPr>
            <a:r>
              <a:rPr lang="pt-BR" dirty="0" smtClean="0"/>
              <a:t>Mmc (a,b) é o menor múltiplo comum de a e de b.</a:t>
            </a:r>
            <a:endParaRPr lang="pt-BR" dirty="0" smtClean="0"/>
          </a:p>
          <a:p>
            <a:r>
              <a:rPr lang="pt-BR" b="1" dirty="0" smtClean="0"/>
              <a:t>O que é mdc</a:t>
            </a:r>
            <a:r>
              <a:rPr lang="pt-BR" b="1" dirty="0" smtClean="0"/>
              <a:t>?</a:t>
            </a:r>
          </a:p>
          <a:p>
            <a:pPr>
              <a:buNone/>
            </a:pPr>
            <a:r>
              <a:rPr lang="pt-BR" dirty="0" smtClean="0"/>
              <a:t>Mdc </a:t>
            </a:r>
            <a:r>
              <a:rPr lang="pt-BR" dirty="0" smtClean="0"/>
              <a:t>(a,b) é </a:t>
            </a:r>
            <a:r>
              <a:rPr lang="pt-BR" dirty="0" smtClean="0"/>
              <a:t>o máximo  divisor </a:t>
            </a:r>
            <a:r>
              <a:rPr lang="pt-BR" dirty="0" smtClean="0"/>
              <a:t>comum de a e de b.</a:t>
            </a:r>
          </a:p>
          <a:p>
            <a:r>
              <a:rPr lang="pt-BR" b="1" dirty="0" smtClean="0"/>
              <a:t>Como </a:t>
            </a:r>
            <a:r>
              <a:rPr lang="pt-BR" b="1" dirty="0" smtClean="0"/>
              <a:t>que acha o mmc e o mdc</a:t>
            </a:r>
            <a:r>
              <a:rPr lang="pt-BR" b="1" dirty="0" smtClean="0"/>
              <a:t>?</a:t>
            </a:r>
          </a:p>
          <a:p>
            <a:pPr>
              <a:buNone/>
            </a:pPr>
            <a:r>
              <a:rPr lang="pt-BR" dirty="0" smtClean="0"/>
              <a:t>O principal método é a fatoração .</a:t>
            </a:r>
            <a:endParaRPr lang="pt-BR" dirty="0" smtClean="0"/>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Questões para resolver:</a:t>
            </a:r>
            <a:endParaRPr lang="pt-BR" dirty="0"/>
          </a:p>
        </p:txBody>
      </p:sp>
      <p:sp>
        <p:nvSpPr>
          <p:cNvPr id="3" name="Espaço Reservado para Conteúdo 2"/>
          <p:cNvSpPr>
            <a:spLocks noGrp="1"/>
          </p:cNvSpPr>
          <p:nvPr>
            <p:ph sz="quarter" idx="1"/>
          </p:nvPr>
        </p:nvSpPr>
        <p:spPr/>
        <p:txBody>
          <a:bodyPr/>
          <a:lstStyle/>
          <a:p>
            <a:pPr algn="ctr">
              <a:buNone/>
            </a:pPr>
            <a:r>
              <a:rPr lang="pt-BR" b="1" dirty="0" smtClean="0"/>
              <a:t>    Cálculo do mdc e do mmc; dada a fatoração:</a:t>
            </a:r>
          </a:p>
          <a:p>
            <a:pPr>
              <a:buNone/>
            </a:pPr>
            <a:endParaRPr lang="pt-BR" u="sng" dirty="0" smtClean="0"/>
          </a:p>
          <a:p>
            <a:r>
              <a:rPr lang="pt-BR" dirty="0" smtClean="0"/>
              <a:t>Exercício 9: Se a = </a:t>
            </a:r>
            <a:r>
              <a:rPr lang="pt-BR" dirty="0" smtClean="0"/>
              <a:t>2^4x3^ </a:t>
            </a:r>
            <a:r>
              <a:rPr lang="pt-BR" dirty="0" smtClean="0"/>
              <a:t>2 x</a:t>
            </a:r>
            <a:r>
              <a:rPr lang="pt-BR" dirty="0" smtClean="0"/>
              <a:t>11 </a:t>
            </a:r>
            <a:r>
              <a:rPr lang="pt-BR" dirty="0" smtClean="0"/>
              <a:t>e b = 2 </a:t>
            </a:r>
            <a:r>
              <a:rPr lang="pt-BR" dirty="0" smtClean="0"/>
              <a:t>x 3^5 x 7^3, calcule </a:t>
            </a:r>
            <a:r>
              <a:rPr lang="pt-BR" dirty="0" smtClean="0"/>
              <a:t>mdc(a, b). </a:t>
            </a:r>
            <a:endParaRPr lang="pt-BR" dirty="0" smtClean="0"/>
          </a:p>
          <a:p>
            <a:endParaRPr lang="pt-BR" dirty="0" smtClean="0"/>
          </a:p>
          <a:p>
            <a:r>
              <a:rPr lang="pt-BR" dirty="0" smtClean="0"/>
              <a:t>Exercício 12: Se a=2^3 x3^2x.5x7 e b=2x3^4x5, calcule o mmc (a,b).</a:t>
            </a:r>
          </a:p>
          <a:p>
            <a:endParaRPr lang="pt-BR" u="sng" dirty="0" smtClean="0"/>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resolver:</a:t>
            </a:r>
            <a:endParaRPr lang="pt-BR" dirty="0"/>
          </a:p>
        </p:txBody>
      </p:sp>
      <p:sp>
        <p:nvSpPr>
          <p:cNvPr id="3" name="Espaço Reservado para Conteúdo 2"/>
          <p:cNvSpPr>
            <a:spLocks noGrp="1"/>
          </p:cNvSpPr>
          <p:nvPr>
            <p:ph sz="quarter" idx="1"/>
          </p:nvPr>
        </p:nvSpPr>
        <p:spPr/>
        <p:txBody>
          <a:bodyPr anchor="t"/>
          <a:lstStyle/>
          <a:p>
            <a:pPr algn="ctr">
              <a:buNone/>
            </a:pPr>
            <a:r>
              <a:rPr lang="pt-BR" b="1" dirty="0" smtClean="0"/>
              <a:t>Fatoração simultaneamente</a:t>
            </a:r>
          </a:p>
          <a:p>
            <a:pPr algn="ctr">
              <a:buNone/>
            </a:pPr>
            <a:endParaRPr lang="pt-BR" b="1" dirty="0" smtClean="0"/>
          </a:p>
          <a:p>
            <a:pPr algn="ctr">
              <a:buNone/>
            </a:pPr>
            <a:endParaRPr lang="pt-BR" b="1" dirty="0" smtClean="0"/>
          </a:p>
          <a:p>
            <a:pPr algn="ctr">
              <a:buNone/>
            </a:pPr>
            <a:endParaRPr lang="pt-BR" b="1" dirty="0" smtClean="0"/>
          </a:p>
          <a:p>
            <a:r>
              <a:rPr lang="pt-BR" dirty="0" smtClean="0"/>
              <a:t>Exercício 18: Calcule o mdc e o mmc de 980 e 1050.</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resolver:</a:t>
            </a:r>
            <a:endParaRPr lang="pt-BR" dirty="0"/>
          </a:p>
        </p:txBody>
      </p:sp>
      <p:sp>
        <p:nvSpPr>
          <p:cNvPr id="3" name="Espaço Reservado para Conteúdo 2"/>
          <p:cNvSpPr>
            <a:spLocks noGrp="1"/>
          </p:cNvSpPr>
          <p:nvPr>
            <p:ph sz="quarter" idx="1"/>
          </p:nvPr>
        </p:nvSpPr>
        <p:spPr/>
        <p:txBody>
          <a:bodyPr anchor="ctr"/>
          <a:lstStyle/>
          <a:p>
            <a:r>
              <a:rPr lang="pt-BR" dirty="0" smtClean="0"/>
              <a:t>Exercício 20:Uma </a:t>
            </a:r>
            <a:r>
              <a:rPr lang="pt-BR" dirty="0" smtClean="0"/>
              <a:t>bibliotecária </a:t>
            </a:r>
            <a:r>
              <a:rPr lang="pt-BR" dirty="0" smtClean="0"/>
              <a:t>recebe 130 livros de </a:t>
            </a:r>
            <a:r>
              <a:rPr lang="pt-BR" dirty="0" smtClean="0"/>
              <a:t>Matemática </a:t>
            </a:r>
            <a:r>
              <a:rPr lang="pt-BR" dirty="0" smtClean="0"/>
              <a:t>e 195 livros de </a:t>
            </a:r>
            <a:r>
              <a:rPr lang="pt-BR" dirty="0" smtClean="0"/>
              <a:t>Portugu</a:t>
            </a:r>
            <a:r>
              <a:rPr lang="pt-BR" dirty="0" smtClean="0"/>
              <a:t>ê</a:t>
            </a:r>
            <a:r>
              <a:rPr lang="pt-BR" dirty="0" smtClean="0"/>
              <a:t>s</a:t>
            </a:r>
            <a:r>
              <a:rPr lang="pt-BR" dirty="0" smtClean="0"/>
              <a:t>. Ela quer </a:t>
            </a:r>
            <a:r>
              <a:rPr lang="pt-BR" dirty="0" smtClean="0"/>
              <a:t>arrum</a:t>
            </a:r>
            <a:r>
              <a:rPr lang="pt-BR" dirty="0" smtClean="0"/>
              <a:t>á</a:t>
            </a:r>
            <a:r>
              <a:rPr lang="pt-BR" dirty="0" smtClean="0"/>
              <a:t>-los </a:t>
            </a:r>
            <a:r>
              <a:rPr lang="pt-BR" dirty="0" smtClean="0"/>
              <a:t>em estantes, colocando igual quantidade de livros em cada estante, sem misturar livros de </a:t>
            </a:r>
            <a:r>
              <a:rPr lang="pt-BR" dirty="0" smtClean="0"/>
              <a:t>Matemática </a:t>
            </a:r>
            <a:r>
              <a:rPr lang="pt-BR" dirty="0" smtClean="0"/>
              <a:t>e de </a:t>
            </a:r>
            <a:r>
              <a:rPr lang="pt-BR" dirty="0" smtClean="0"/>
              <a:t>Portugu</a:t>
            </a:r>
            <a:r>
              <a:rPr lang="pt-BR" dirty="0" smtClean="0"/>
              <a:t>ê</a:t>
            </a:r>
            <a:r>
              <a:rPr lang="pt-BR" dirty="0" smtClean="0"/>
              <a:t>s </a:t>
            </a:r>
            <a:r>
              <a:rPr lang="pt-BR" dirty="0" smtClean="0"/>
              <a:t>na mesma estante. Quantos livros ela deve colocar em cada estante para que o </a:t>
            </a:r>
            <a:r>
              <a:rPr lang="pt-BR" dirty="0" smtClean="0"/>
              <a:t>número </a:t>
            </a:r>
            <a:r>
              <a:rPr lang="pt-BR" dirty="0" smtClean="0"/>
              <a:t>de estantes utilizadas seja o menor </a:t>
            </a:r>
            <a:r>
              <a:rPr lang="pt-BR" dirty="0" smtClean="0"/>
              <a:t>possível</a:t>
            </a:r>
            <a:r>
              <a:rPr lang="pt-BR" dirty="0" smtClean="0"/>
              <a:t>? </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discutir:</a:t>
            </a:r>
            <a:endParaRPr lang="pt-BR" dirty="0"/>
          </a:p>
        </p:txBody>
      </p:sp>
      <p:sp>
        <p:nvSpPr>
          <p:cNvPr id="3" name="Espaço Reservado para Conteúdo 2"/>
          <p:cNvSpPr>
            <a:spLocks noGrp="1"/>
          </p:cNvSpPr>
          <p:nvPr>
            <p:ph sz="quarter" idx="1"/>
          </p:nvPr>
        </p:nvSpPr>
        <p:spPr/>
        <p:txBody>
          <a:bodyPr anchor="ctr"/>
          <a:lstStyle/>
          <a:p>
            <a:r>
              <a:rPr lang="pt-BR" dirty="0" smtClean="0"/>
              <a:t>Problema 5, capítulo 3, autor D. Fomin e outros: </a:t>
            </a:r>
            <a:r>
              <a:rPr lang="pt-BR" dirty="0" smtClean="0"/>
              <a:t>Encontre </a:t>
            </a:r>
            <a:r>
              <a:rPr lang="pt-BR" dirty="0" smtClean="0"/>
              <a:t>o menor número natural n tal que n! é divisível por 990.</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 da questão de discutir:</a:t>
            </a:r>
            <a:endParaRPr lang="pt-BR" dirty="0"/>
          </a:p>
        </p:txBody>
      </p:sp>
      <p:sp>
        <p:nvSpPr>
          <p:cNvPr id="3" name="Espaço Reservado para Conteúdo 2"/>
          <p:cNvSpPr>
            <a:spLocks noGrp="1"/>
          </p:cNvSpPr>
          <p:nvPr>
            <p:ph sz="quarter" idx="1"/>
          </p:nvPr>
        </p:nvSpPr>
        <p:spPr/>
        <p:txBody>
          <a:bodyPr anchor="ctr"/>
          <a:lstStyle/>
          <a:p>
            <a:r>
              <a:rPr lang="pt-BR" dirty="0" smtClean="0"/>
              <a:t>1° passo: vamos fatorar o 990 que será 990=2.3².5.11 .</a:t>
            </a:r>
          </a:p>
          <a:p>
            <a:r>
              <a:rPr lang="pt-BR" dirty="0" smtClean="0"/>
              <a:t>2 ° passo: n! tem que conter um fator 11, pois 2,9 e5 são menores e quando eles dividirem o 990 vai deixar um resultado maior que 11.</a:t>
            </a:r>
          </a:p>
          <a:p>
            <a:r>
              <a:rPr lang="pt-BR" dirty="0" smtClean="0"/>
              <a:t>3 ° passo : sabemos que 11 é primo , logo ele mesmo tem que estar contido no produto e n =11 é o menor valor possível.</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para resolver:</a:t>
            </a:r>
            <a:endParaRPr lang="pt-BR" dirty="0"/>
          </a:p>
        </p:txBody>
      </p:sp>
      <p:sp>
        <p:nvSpPr>
          <p:cNvPr id="3" name="Espaço Reservado para Conteúdo 2"/>
          <p:cNvSpPr>
            <a:spLocks noGrp="1"/>
          </p:cNvSpPr>
          <p:nvPr>
            <p:ph sz="quarter" idx="1"/>
          </p:nvPr>
        </p:nvSpPr>
        <p:spPr/>
        <p:txBody>
          <a:bodyPr anchor="ctr"/>
          <a:lstStyle/>
          <a:p>
            <a:r>
              <a:rPr lang="pt-BR" dirty="0" smtClean="0"/>
              <a:t>Exercício </a:t>
            </a:r>
            <a:r>
              <a:rPr lang="pt-BR" dirty="0" smtClean="0"/>
              <a:t>23: </a:t>
            </a:r>
            <a:r>
              <a:rPr lang="pt-BR" dirty="0" smtClean="0"/>
              <a:t>Tr</a:t>
            </a:r>
            <a:r>
              <a:rPr lang="pt-BR" dirty="0" smtClean="0"/>
              <a:t>ê</a:t>
            </a:r>
            <a:r>
              <a:rPr lang="pt-BR" dirty="0" smtClean="0"/>
              <a:t>s </a:t>
            </a:r>
            <a:r>
              <a:rPr lang="pt-BR" dirty="0" smtClean="0"/>
              <a:t>atletas correm numa pista circular e gastam, respectivamente, 2, 4 min, 2, 0 min e 1, 6 min para completar uma volta na pista. Eles partem do mesmo local e no mesmo instante. </a:t>
            </a:r>
            <a:r>
              <a:rPr lang="pt-BR" dirty="0" smtClean="0"/>
              <a:t>Após </a:t>
            </a:r>
            <a:r>
              <a:rPr lang="pt-BR" dirty="0" smtClean="0"/>
              <a:t>algum tempo, os </a:t>
            </a:r>
            <a:r>
              <a:rPr lang="pt-BR" dirty="0" smtClean="0"/>
              <a:t>tr</a:t>
            </a:r>
            <a:r>
              <a:rPr lang="pt-BR" dirty="0" smtClean="0"/>
              <a:t>ê</a:t>
            </a:r>
            <a:r>
              <a:rPr lang="pt-BR" dirty="0" smtClean="0"/>
              <a:t>s </a:t>
            </a:r>
            <a:r>
              <a:rPr lang="pt-BR" dirty="0" smtClean="0"/>
              <a:t>atletas se encontram, pela primeira vez, no local de largada. Neste momento, o atleta mais veloz </a:t>
            </a:r>
            <a:r>
              <a:rPr lang="pt-BR" dirty="0" smtClean="0"/>
              <a:t>estar</a:t>
            </a:r>
            <a:r>
              <a:rPr lang="pt-BR" dirty="0" smtClean="0"/>
              <a:t>á</a:t>
            </a:r>
            <a:r>
              <a:rPr lang="pt-BR" dirty="0" smtClean="0"/>
              <a:t> </a:t>
            </a:r>
            <a:r>
              <a:rPr lang="pt-BR" dirty="0" smtClean="0"/>
              <a:t>completando quantas voltas?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Metrô">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162</TotalTime>
  <Words>1033</Words>
  <Application>Microsoft Office PowerPoint</Application>
  <PresentationFormat>Apresentação na tela (4:3)</PresentationFormat>
  <Paragraphs>54</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Origem</vt:lpstr>
      <vt:lpstr>Terceiro Ciclo</vt:lpstr>
      <vt:lpstr>Introdução:</vt:lpstr>
      <vt:lpstr>Respostas:</vt:lpstr>
      <vt:lpstr>Questões para resolver:</vt:lpstr>
      <vt:lpstr>Questões para resolver:</vt:lpstr>
      <vt:lpstr>Questões para resolver:</vt:lpstr>
      <vt:lpstr>Questões para discutir:</vt:lpstr>
      <vt:lpstr>Resposta da questão de discutir:</vt:lpstr>
      <vt:lpstr>Questões para resolver:</vt:lpstr>
      <vt:lpstr>Questões para discutir:</vt:lpstr>
      <vt:lpstr>Resolvendo a questão para discutir:</vt:lpstr>
      <vt:lpstr>Resolvendo a questão para discutir:</vt:lpstr>
      <vt:lpstr>Questões para resolver:</vt:lpstr>
      <vt:lpstr>Questões para discutir:</vt:lpstr>
      <vt:lpstr>Resolvendo a questão para discutir:</vt:lpstr>
      <vt:lpstr>Apostilas:</vt:lpstr>
      <vt:lpstr>Vídeos: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Terceiro Ciclo</dc:title>
  <dc:creator>Ana</dc:creator>
  <cp:lastModifiedBy>Ana</cp:lastModifiedBy>
  <cp:revision>17</cp:revision>
  <dcterms:created xsi:type="dcterms:W3CDTF">2016-08-27T01:04:58Z</dcterms:created>
  <dcterms:modified xsi:type="dcterms:W3CDTF">2016-08-27T03:47:10Z</dcterms:modified>
</cp:coreProperties>
</file>