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1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B307-24E7-4B70-8036-250EAF980FBA}" type="datetimeFigureOut">
              <a:rPr lang="pt-BR" smtClean="0"/>
              <a:pPr/>
              <a:t>16/07/2016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F788-EA60-43BF-B8BD-67A6459A21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B307-24E7-4B70-8036-250EAF980FBA}" type="datetimeFigureOut">
              <a:rPr lang="pt-BR" smtClean="0"/>
              <a:pPr/>
              <a:t>16/07/2016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F788-EA60-43BF-B8BD-67A6459A21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B307-24E7-4B70-8036-250EAF980FBA}" type="datetimeFigureOut">
              <a:rPr lang="pt-BR" smtClean="0"/>
              <a:pPr/>
              <a:t>16/07/2016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F788-EA60-43BF-B8BD-67A6459A21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B307-24E7-4B70-8036-250EAF980FBA}" type="datetimeFigureOut">
              <a:rPr lang="pt-BR" smtClean="0"/>
              <a:pPr/>
              <a:t>16/07/2016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F788-EA60-43BF-B8BD-67A6459A21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B307-24E7-4B70-8036-250EAF980FBA}" type="datetimeFigureOut">
              <a:rPr lang="pt-BR" smtClean="0"/>
              <a:pPr/>
              <a:t>16/07/2016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F788-EA60-43BF-B8BD-67A6459A21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B307-24E7-4B70-8036-250EAF980FBA}" type="datetimeFigureOut">
              <a:rPr lang="pt-BR" smtClean="0"/>
              <a:pPr/>
              <a:t>16/07/2016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F788-EA60-43BF-B8BD-67A6459A21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B307-24E7-4B70-8036-250EAF980FBA}" type="datetimeFigureOut">
              <a:rPr lang="pt-BR" smtClean="0"/>
              <a:pPr/>
              <a:t>16/07/2016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F788-EA60-43BF-B8BD-67A6459A21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B307-24E7-4B70-8036-250EAF980FBA}" type="datetimeFigureOut">
              <a:rPr lang="pt-BR" smtClean="0"/>
              <a:pPr/>
              <a:t>16/07/2016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F788-EA60-43BF-B8BD-67A6459A21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B307-24E7-4B70-8036-250EAF980FBA}" type="datetimeFigureOut">
              <a:rPr lang="pt-BR" smtClean="0"/>
              <a:pPr/>
              <a:t>16/07/2016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F788-EA60-43BF-B8BD-67A6459A21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B307-24E7-4B70-8036-250EAF980FBA}" type="datetimeFigureOut">
              <a:rPr lang="pt-BR" smtClean="0"/>
              <a:pPr/>
              <a:t>16/07/2016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F788-EA60-43BF-B8BD-67A6459A21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B307-24E7-4B70-8036-250EAF980FBA}" type="datetimeFigureOut">
              <a:rPr lang="pt-BR" smtClean="0"/>
              <a:pPr/>
              <a:t>16/07/2016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F788-EA60-43BF-B8BD-67A6459A21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2B307-24E7-4B70-8036-250EAF980FBA}" type="datetimeFigureOut">
              <a:rPr lang="pt-BR" smtClean="0"/>
              <a:pPr/>
              <a:t>16/07/2016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5F788-EA60-43BF-B8BD-67A6459A21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8596" y="2285992"/>
            <a:ext cx="8101042" cy="1470025"/>
          </a:xfrm>
        </p:spPr>
        <p:txBody>
          <a:bodyPr>
            <a:noAutofit/>
          </a:bodyPr>
          <a:lstStyle/>
          <a:p>
            <a:r>
              <a:rPr lang="pt-BR" sz="11000" dirty="0" smtClean="0"/>
              <a:t>Princípio Multiplicativo</a:t>
            </a:r>
            <a:endParaRPr lang="pt-BR" sz="11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57290" y="5105400"/>
            <a:ext cx="6400800" cy="1752600"/>
          </a:xfrm>
        </p:spPr>
        <p:txBody>
          <a:bodyPr>
            <a:noAutofit/>
          </a:bodyPr>
          <a:lstStyle/>
          <a:p>
            <a:r>
              <a:rPr lang="pt-BR" sz="8000" dirty="0" smtClean="0">
                <a:solidFill>
                  <a:srgbClr val="0070C0"/>
                </a:solidFill>
              </a:rPr>
              <a:t>Parte I</a:t>
            </a:r>
            <a:endParaRPr lang="pt-BR" sz="8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2844" y="68025"/>
            <a:ext cx="700092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Exemplo </a:t>
            </a:r>
            <a:r>
              <a:rPr lang="pt-B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6</a:t>
            </a:r>
          </a:p>
          <a:p>
            <a:r>
              <a:rPr lang="pt-BR" dirty="0" smtClean="0">
                <a:latin typeface="Comic Sans MS" pitchFamily="66" charset="0"/>
              </a:rPr>
              <a:t>Quantos </a:t>
            </a:r>
            <a:r>
              <a:rPr lang="pt-BR" dirty="0" smtClean="0">
                <a:latin typeface="Comic Sans MS" pitchFamily="66" charset="0"/>
              </a:rPr>
              <a:t>são os números pares de três algarismos </a:t>
            </a:r>
            <a:r>
              <a:rPr lang="pt-BR" dirty="0" smtClean="0">
                <a:latin typeface="Comic Sans MS" pitchFamily="66" charset="0"/>
              </a:rPr>
              <a:t>distintos</a:t>
            </a:r>
            <a:r>
              <a:rPr lang="pt-BR" dirty="0" smtClean="0">
                <a:latin typeface="Comic Sans MS" pitchFamily="66" charset="0"/>
              </a:rPr>
              <a:t>?</a:t>
            </a:r>
            <a:endParaRPr lang="pt-BR" dirty="0">
              <a:latin typeface="Comic Sans MS" pitchFamily="66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14282" y="823344"/>
            <a:ext cx="878684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Solução:</a:t>
            </a:r>
          </a:p>
          <a:p>
            <a:pPr algn="just"/>
            <a:r>
              <a:rPr lang="pt-BR" dirty="0" smtClean="0"/>
              <a:t>	Há 5 modos de escolher o último algarismo. Note que começamos pelo último algarismo, que é o mais restrito; o último algarismo só pode ser 0, 2, 4, 6 ou 8.</a:t>
            </a:r>
          </a:p>
          <a:p>
            <a:pPr algn="just"/>
            <a:r>
              <a:rPr lang="pt-BR" dirty="0" smtClean="0"/>
              <a:t>	 Em seguida, vamos ao primeiro algarismo.</a:t>
            </a:r>
          </a:p>
          <a:p>
            <a:pPr algn="just"/>
            <a:r>
              <a:rPr lang="pt-BR" dirty="0" smtClean="0"/>
              <a:t>De quantos modos se pode escolher o primeiro algarismo? A resposta é “depende”: se não tivermos usado o 0, haverá 8 modos de escolher o primeiro algarismo, pois não poderemos usar nem o 0 nem o algarismo já usado na última casa; se já tivermos usado o 0, haverá 9 modos de escolher o primeiro algarismo, pois apenas o 0 não poderá ser usado na primeira casa.</a:t>
            </a:r>
          </a:p>
          <a:p>
            <a:pPr algn="just"/>
            <a:r>
              <a:rPr lang="pt-BR" dirty="0" smtClean="0"/>
              <a:t>	 Assim, apesar de termos procurado atacar inicialmente a escolha mais restrita, chegamos a um impasse no uso do Princípio Multiplicativo. Esse tipo de impasse é comum na resolução de problemas e há dois métodos para vencê-lo.</a:t>
            </a:r>
          </a:p>
          <a:p>
            <a:pPr algn="just"/>
            <a:r>
              <a:rPr lang="pt-BR" dirty="0" smtClean="0"/>
              <a:t>	 O </a:t>
            </a:r>
            <a:r>
              <a:rPr lang="pt-BR" sz="2000" b="1" i="1" dirty="0" smtClean="0"/>
              <a:t>primeiro método </a:t>
            </a:r>
            <a:r>
              <a:rPr lang="pt-BR" dirty="0" smtClean="0"/>
              <a:t>consiste em voltar atrás e contar separadamente. Contaremos separadamente os números que terminam em 0 e os que não terminam em 0. Comecemos pelos que terminam em 0. Há 1 modo de escolher o último algarismo, 9 modos de escolher o primeiro e 8 modos de escolher o algarismo central. Há, portanto, 1×9×8 = 72 números de três algarismos distintos terminados em 0.</a:t>
            </a:r>
          </a:p>
          <a:p>
            <a:pPr algn="just"/>
            <a:r>
              <a:rPr lang="pt-BR" dirty="0" smtClean="0"/>
              <a:t>	Para os que não terminam em 0, há 4 modos de escolher o </a:t>
            </a:r>
            <a:r>
              <a:rPr lang="pt-BR" dirty="0" smtClean="0"/>
              <a:t>último algarismo</a:t>
            </a:r>
            <a:r>
              <a:rPr lang="pt-BR" dirty="0" smtClean="0"/>
              <a:t>, </a:t>
            </a:r>
            <a:r>
              <a:rPr lang="pt-BR" dirty="0" smtClean="0"/>
              <a:t>8 modos </a:t>
            </a:r>
            <a:r>
              <a:rPr lang="pt-BR" dirty="0" smtClean="0"/>
              <a:t>de escolher o primeiro e 8 modos de escolher </a:t>
            </a:r>
            <a:r>
              <a:rPr lang="pt-BR" dirty="0" smtClean="0"/>
              <a:t>o algarismo </a:t>
            </a:r>
            <a:r>
              <a:rPr lang="pt-BR" dirty="0" smtClean="0"/>
              <a:t>central. Há 4×8×8 </a:t>
            </a:r>
            <a:r>
              <a:rPr lang="pt-BR" dirty="0" smtClean="0"/>
              <a:t>= 256 </a:t>
            </a:r>
            <a:r>
              <a:rPr lang="pt-BR" dirty="0" smtClean="0"/>
              <a:t>números pares de três </a:t>
            </a:r>
            <a:r>
              <a:rPr lang="pt-BR" dirty="0" smtClean="0"/>
              <a:t>algarismos distintos </a:t>
            </a:r>
            <a:r>
              <a:rPr lang="pt-BR" dirty="0" smtClean="0"/>
              <a:t>que não terminam em 0.</a:t>
            </a:r>
          </a:p>
          <a:p>
            <a:pPr algn="just"/>
            <a:r>
              <a:rPr lang="pt-BR" dirty="0" smtClean="0"/>
              <a:t>	A </a:t>
            </a:r>
            <a:r>
              <a:rPr lang="pt-BR" dirty="0" smtClean="0"/>
              <a:t>resposta é 72 + 256 = </a:t>
            </a:r>
            <a:r>
              <a:rPr lang="pt-BR" sz="2000" b="1" dirty="0" smtClean="0">
                <a:solidFill>
                  <a:srgbClr val="FF0000"/>
                </a:solidFill>
              </a:rPr>
              <a:t>328.</a:t>
            </a:r>
            <a:endParaRPr lang="pt-BR" b="1" dirty="0" smtClean="0">
              <a:solidFill>
                <a:srgbClr val="FF0000"/>
              </a:solidFill>
            </a:endParaRPr>
          </a:p>
          <a:p>
            <a:r>
              <a:rPr lang="pt-BR" dirty="0" smtClean="0"/>
              <a:t>	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28596" y="280642"/>
            <a:ext cx="814393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	O </a:t>
            </a:r>
            <a:r>
              <a:rPr lang="pt-BR" sz="2000" b="1" i="1" dirty="0" smtClean="0"/>
              <a:t>segundo método </a:t>
            </a:r>
            <a:r>
              <a:rPr lang="pt-BR" dirty="0" smtClean="0"/>
              <a:t>consiste em ignorar uma das restrições do </a:t>
            </a:r>
            <a:r>
              <a:rPr lang="pt-BR" dirty="0" smtClean="0"/>
              <a:t>problema</a:t>
            </a:r>
            <a:r>
              <a:rPr lang="pt-BR" dirty="0" smtClean="0"/>
              <a:t>, o que </a:t>
            </a:r>
            <a:r>
              <a:rPr lang="pt-BR" dirty="0" smtClean="0"/>
              <a:t>nos fará </a:t>
            </a:r>
            <a:r>
              <a:rPr lang="pt-BR" dirty="0" smtClean="0"/>
              <a:t>contar em demasia. Depois descontaremos </a:t>
            </a:r>
            <a:r>
              <a:rPr lang="pt-BR" dirty="0" smtClean="0"/>
              <a:t>o que </a:t>
            </a:r>
            <a:r>
              <a:rPr lang="pt-BR" dirty="0" smtClean="0"/>
              <a:t>houver sido contado indevidamente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	Primeiramente fazemos de conta que o 0 pode ser usado na </a:t>
            </a:r>
            <a:r>
              <a:rPr lang="pt-BR" dirty="0" smtClean="0"/>
              <a:t>primeira casa do </a:t>
            </a:r>
            <a:r>
              <a:rPr lang="pt-BR" dirty="0" smtClean="0"/>
              <a:t>número. Procedendo assim, há 5 modos de escolher o </a:t>
            </a:r>
            <a:r>
              <a:rPr lang="pt-BR" dirty="0" smtClean="0"/>
              <a:t>último algarismo </a:t>
            </a:r>
            <a:r>
              <a:rPr lang="pt-BR" dirty="0" smtClean="0"/>
              <a:t>(só </a:t>
            </a:r>
            <a:r>
              <a:rPr lang="pt-BR" dirty="0" smtClean="0"/>
              <a:t>pode ser </a:t>
            </a:r>
            <a:r>
              <a:rPr lang="pt-BR" dirty="0" smtClean="0"/>
              <a:t>0, 2, 4, 6 ou 8), 9 modos de escolher o </a:t>
            </a:r>
            <a:r>
              <a:rPr lang="pt-BR" dirty="0" smtClean="0"/>
              <a:t>primeiro algarismo </a:t>
            </a:r>
            <a:r>
              <a:rPr lang="pt-BR" dirty="0" smtClean="0"/>
              <a:t>(não podemos repetir </a:t>
            </a:r>
            <a:r>
              <a:rPr lang="pt-BR" dirty="0" smtClean="0"/>
              <a:t>o algarismo </a:t>
            </a:r>
            <a:r>
              <a:rPr lang="pt-BR" dirty="0" smtClean="0"/>
              <a:t>usado na última casa </a:t>
            </a:r>
            <a:r>
              <a:rPr lang="pt-BR" dirty="0" smtClean="0"/>
              <a:t>– note </a:t>
            </a:r>
            <a:r>
              <a:rPr lang="pt-BR" dirty="0" smtClean="0"/>
              <a:t>que estamos permitindo o uso do 0 </a:t>
            </a:r>
            <a:r>
              <a:rPr lang="pt-BR" dirty="0" smtClean="0"/>
              <a:t>na primeira </a:t>
            </a:r>
            <a:r>
              <a:rPr lang="pt-BR" dirty="0" smtClean="0"/>
              <a:t>casa) e 8 </a:t>
            </a:r>
            <a:r>
              <a:rPr lang="pt-BR" dirty="0" smtClean="0"/>
              <a:t>modos de </a:t>
            </a:r>
            <a:r>
              <a:rPr lang="pt-BR" dirty="0" smtClean="0"/>
              <a:t>escolher o algarismo central. Há 5 × 9 × 8 = </a:t>
            </a:r>
            <a:r>
              <a:rPr lang="pt-BR" dirty="0" smtClean="0"/>
              <a:t>360 números</a:t>
            </a:r>
            <a:r>
              <a:rPr lang="pt-BR" dirty="0" smtClean="0"/>
              <a:t>, </a:t>
            </a:r>
            <a:r>
              <a:rPr lang="pt-BR" dirty="0" smtClean="0"/>
              <a:t>aí inclusos </a:t>
            </a:r>
            <a:r>
              <a:rPr lang="pt-BR" dirty="0" smtClean="0"/>
              <a:t>os que começam por 0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	Agora vamos determinar quantos desses números começam por </a:t>
            </a:r>
            <a:r>
              <a:rPr lang="pt-BR" dirty="0" smtClean="0"/>
              <a:t>zero; são esses </a:t>
            </a:r>
            <a:r>
              <a:rPr lang="pt-BR" dirty="0" smtClean="0"/>
              <a:t>os números que foram contados indevidamente. Há 1 </a:t>
            </a:r>
            <a:r>
              <a:rPr lang="pt-BR" dirty="0" smtClean="0"/>
              <a:t>modo de </a:t>
            </a:r>
            <a:r>
              <a:rPr lang="pt-BR" dirty="0" smtClean="0"/>
              <a:t>escolher </a:t>
            </a:r>
            <a:r>
              <a:rPr lang="pt-BR" dirty="0" smtClean="0"/>
              <a:t>o primeiro </a:t>
            </a:r>
            <a:r>
              <a:rPr lang="pt-BR" dirty="0" smtClean="0"/>
              <a:t>algarismo (tem que ser 0), 4 modos de </a:t>
            </a:r>
            <a:r>
              <a:rPr lang="pt-BR" dirty="0" smtClean="0"/>
              <a:t>escolher o </a:t>
            </a:r>
            <a:r>
              <a:rPr lang="pt-BR" dirty="0" smtClean="0"/>
              <a:t>último (só pode ser 2, 4, </a:t>
            </a:r>
            <a:r>
              <a:rPr lang="pt-BR" dirty="0" smtClean="0"/>
              <a:t>6 ou </a:t>
            </a:r>
            <a:r>
              <a:rPr lang="pt-BR" dirty="0" smtClean="0"/>
              <a:t>8 – lembre-se de que os </a:t>
            </a:r>
            <a:r>
              <a:rPr lang="pt-BR" dirty="0" smtClean="0"/>
              <a:t>algarismos são </a:t>
            </a:r>
            <a:r>
              <a:rPr lang="pt-BR" dirty="0" smtClean="0"/>
              <a:t>distintos) e 8 modos de escolher </a:t>
            </a:r>
            <a:r>
              <a:rPr lang="pt-BR" dirty="0" smtClean="0"/>
              <a:t>o algarismo </a:t>
            </a:r>
            <a:r>
              <a:rPr lang="pt-BR" dirty="0" smtClean="0"/>
              <a:t>central (não </a:t>
            </a:r>
            <a:r>
              <a:rPr lang="pt-BR" dirty="0" smtClean="0"/>
              <a:t>podemos repetir </a:t>
            </a:r>
            <a:r>
              <a:rPr lang="pt-BR" dirty="0" smtClean="0"/>
              <a:t>os algarismos já usados). Há 1×4×8 = </a:t>
            </a:r>
            <a:r>
              <a:rPr lang="pt-BR" dirty="0" smtClean="0"/>
              <a:t>32 números começados por </a:t>
            </a:r>
            <a:r>
              <a:rPr lang="pt-BR" dirty="0" smtClean="0"/>
              <a:t>0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	A resposta é 360 − 32 = </a:t>
            </a:r>
            <a:r>
              <a:rPr lang="pt-BR" sz="2000" b="1" dirty="0" smtClean="0">
                <a:solidFill>
                  <a:srgbClr val="FF0000"/>
                </a:solidFill>
              </a:rPr>
              <a:t>328</a:t>
            </a:r>
            <a:r>
              <a:rPr lang="pt-BR" dirty="0" smtClean="0"/>
              <a:t>.</a:t>
            </a:r>
            <a:endParaRPr lang="pt-BR" dirty="0" smtClean="0"/>
          </a:p>
          <a:p>
            <a:r>
              <a:rPr lang="pt-BR" dirty="0" smtClean="0"/>
              <a:t>	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285720" y="5286388"/>
            <a:ext cx="842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 Exemplo 7</a:t>
            </a:r>
          </a:p>
          <a:p>
            <a:r>
              <a:rPr lang="pt-BR" sz="2000" dirty="0" smtClean="0">
                <a:latin typeface="Comic Sans MS" pitchFamily="66" charset="0"/>
              </a:rPr>
              <a:t>De </a:t>
            </a:r>
            <a:r>
              <a:rPr lang="pt-BR" sz="2000" dirty="0" smtClean="0">
                <a:latin typeface="Comic Sans MS" pitchFamily="66" charset="0"/>
              </a:rPr>
              <a:t>quantos modos diferentes 6 pessoas podem ser </a:t>
            </a:r>
            <a:r>
              <a:rPr lang="pt-BR" sz="2000" dirty="0" smtClean="0">
                <a:latin typeface="Comic Sans MS" pitchFamily="66" charset="0"/>
              </a:rPr>
              <a:t>colocadas </a:t>
            </a:r>
            <a:r>
              <a:rPr lang="pt-BR" sz="2000" dirty="0" smtClean="0">
                <a:latin typeface="Comic Sans MS" pitchFamily="66" charset="0"/>
              </a:rPr>
              <a:t>em fila?</a:t>
            </a:r>
            <a:endParaRPr lang="pt-BR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5720" y="428604"/>
            <a:ext cx="821537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FF0000"/>
                </a:solidFill>
              </a:rPr>
              <a:t>   Solução</a:t>
            </a:r>
            <a:r>
              <a:rPr lang="pt-BR" dirty="0" smtClean="0"/>
              <a:t>:</a:t>
            </a:r>
          </a:p>
          <a:p>
            <a:pPr algn="just"/>
            <a:r>
              <a:rPr lang="pt-BR" dirty="0" smtClean="0"/>
              <a:t>Este </a:t>
            </a:r>
            <a:r>
              <a:rPr lang="pt-BR" dirty="0" smtClean="0"/>
              <a:t>é um problema clássico de contagem, chamado de </a:t>
            </a:r>
            <a:r>
              <a:rPr lang="pt-BR" dirty="0" smtClean="0"/>
              <a:t>problema </a:t>
            </a:r>
            <a:r>
              <a:rPr lang="pt-BR" dirty="0" smtClean="0"/>
              <a:t>das </a:t>
            </a:r>
            <a:r>
              <a:rPr lang="pt-BR" dirty="0" smtClean="0"/>
              <a:t>permutações simples</a:t>
            </a:r>
            <a:r>
              <a:rPr lang="pt-BR" dirty="0" smtClean="0"/>
              <a:t>, que é facilmente resolvido pelo </a:t>
            </a:r>
            <a:r>
              <a:rPr lang="pt-BR" dirty="0" smtClean="0"/>
              <a:t>Princípio </a:t>
            </a:r>
            <a:r>
              <a:rPr lang="pt-BR" dirty="0" smtClean="0"/>
              <a:t>Multiplicativo. De fato, </a:t>
            </a:r>
            <a:r>
              <a:rPr lang="pt-BR" dirty="0" smtClean="0"/>
              <a:t>basta escolher </a:t>
            </a:r>
            <a:r>
              <a:rPr lang="pt-BR" dirty="0" smtClean="0"/>
              <a:t>sucessivamente as </a:t>
            </a:r>
            <a:r>
              <a:rPr lang="pt-BR" dirty="0" smtClean="0"/>
              <a:t>pessoas colocadas </a:t>
            </a:r>
            <a:r>
              <a:rPr lang="pt-BR" dirty="0" smtClean="0"/>
              <a:t>em cada posição da fila. </a:t>
            </a:r>
            <a:r>
              <a:rPr lang="pt-BR" dirty="0" smtClean="0"/>
              <a:t>Para escolher </a:t>
            </a:r>
            <a:r>
              <a:rPr lang="pt-BR" dirty="0" smtClean="0"/>
              <a:t>o primeiro da fila, </a:t>
            </a:r>
            <a:r>
              <a:rPr lang="pt-BR" dirty="0" smtClean="0"/>
              <a:t>temos </a:t>
            </a:r>
            <a:r>
              <a:rPr lang="pt-BR" dirty="0" smtClean="0"/>
              <a:t>6 possibilidades; o segundo pode ser </a:t>
            </a:r>
            <a:r>
              <a:rPr lang="pt-BR" dirty="0" smtClean="0"/>
              <a:t>qualquer uma </a:t>
            </a:r>
            <a:r>
              <a:rPr lang="pt-BR" dirty="0" smtClean="0"/>
              <a:t>das 5 </a:t>
            </a:r>
            <a:r>
              <a:rPr lang="pt-BR" dirty="0" smtClean="0"/>
              <a:t>pessoas restantes</a:t>
            </a:r>
            <a:r>
              <a:rPr lang="pt-BR" dirty="0" smtClean="0"/>
              <a:t>, e assim por diante. Logo, o número total </a:t>
            </a:r>
            <a:r>
              <a:rPr lang="pt-BR" dirty="0" smtClean="0"/>
              <a:t>de possibilidades é </a:t>
            </a:r>
            <a:r>
              <a:rPr lang="pt-BR" dirty="0" smtClean="0"/>
              <a:t>6×5×4×3×2×1 = 720. De um modo geral, o número de </a:t>
            </a:r>
            <a:r>
              <a:rPr lang="pt-BR" dirty="0" smtClean="0"/>
              <a:t>modos de ordenar </a:t>
            </a:r>
            <a:r>
              <a:rPr lang="pt-BR" dirty="0" smtClean="0"/>
              <a:t>n objetos é igual a n×(n−1)×···×1, que é </a:t>
            </a:r>
            <a:r>
              <a:rPr lang="pt-BR" dirty="0" smtClean="0"/>
              <a:t>representado por </a:t>
            </a:r>
            <a:r>
              <a:rPr lang="pt-BR" dirty="0" smtClean="0"/>
              <a:t>n! (lê-se: </a:t>
            </a:r>
            <a:r>
              <a:rPr lang="pt-BR" dirty="0" smtClean="0"/>
              <a:t>n fatorial</a:t>
            </a:r>
            <a:r>
              <a:rPr lang="pt-BR" dirty="0" smtClean="0"/>
              <a:t>).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285720" y="3357562"/>
            <a:ext cx="83582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 Exemplo 8</a:t>
            </a:r>
          </a:p>
          <a:p>
            <a:r>
              <a:rPr lang="pt-BR" sz="2000" dirty="0" smtClean="0">
                <a:latin typeface="Comic Sans MS" pitchFamily="66" charset="0"/>
              </a:rPr>
              <a:t>De </a:t>
            </a:r>
            <a:r>
              <a:rPr lang="pt-BR" sz="2000" dirty="0" smtClean="0">
                <a:latin typeface="Comic Sans MS" pitchFamily="66" charset="0"/>
              </a:rPr>
              <a:t>quantos modos podem-se escolher três dos </a:t>
            </a:r>
            <a:r>
              <a:rPr lang="pt-BR" sz="2000" dirty="0" smtClean="0">
                <a:latin typeface="Comic Sans MS" pitchFamily="66" charset="0"/>
              </a:rPr>
              <a:t>jogadores </a:t>
            </a:r>
            <a:r>
              <a:rPr lang="pt-BR" sz="2000" dirty="0" smtClean="0">
                <a:latin typeface="Comic Sans MS" pitchFamily="66" charset="0"/>
              </a:rPr>
              <a:t>de um time de futebol </a:t>
            </a:r>
            <a:r>
              <a:rPr lang="pt-BR" sz="2000" dirty="0" smtClean="0">
                <a:latin typeface="Comic Sans MS" pitchFamily="66" charset="0"/>
              </a:rPr>
              <a:t>para representá-lo </a:t>
            </a:r>
            <a:r>
              <a:rPr lang="pt-BR" sz="2000" dirty="0" smtClean="0">
                <a:latin typeface="Comic Sans MS" pitchFamily="66" charset="0"/>
              </a:rPr>
              <a:t>em uma cerimônia </a:t>
            </a:r>
            <a:r>
              <a:rPr lang="pt-BR" sz="2000" dirty="0" smtClean="0">
                <a:latin typeface="Comic Sans MS" pitchFamily="66" charset="0"/>
              </a:rPr>
              <a:t>de premiação</a:t>
            </a:r>
            <a:r>
              <a:rPr lang="pt-BR" sz="2000" dirty="0" smtClean="0">
                <a:latin typeface="Comic Sans MS" pitchFamily="66" charset="0"/>
              </a:rPr>
              <a:t>?</a:t>
            </a:r>
            <a:endParaRPr lang="pt-BR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4282" y="285728"/>
            <a:ext cx="850112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rgbClr val="FF0000"/>
                </a:solidFill>
              </a:rPr>
              <a:t>Solução:</a:t>
            </a:r>
          </a:p>
          <a:p>
            <a:pPr algn="just"/>
            <a:r>
              <a:rPr lang="pt-BR" dirty="0" smtClean="0"/>
              <a:t>Este é um outro problema clássico de contagem, chamado de problema das combinações simples. À primeira vista, parece ser simples resolvê-lo pelo Princípio Multiplicativo: basta escolher um representante de cada vez. O primeiro pode ser escolhido de 11 modos, o segundo, de 10 e o terceiro, de 9. Logo, o número total de possibilidades parece ser 11 × 10 × 9 = 990. Esta solução está incorreta, mas podemos consertá-la para chegar à resposta certa. Suponha que tivéssemos escolhido, sucessivamente, os jogadores A, B e C. A comissão de representantes assim formada seria exatamente a mesma se tivéssemos selecionado, por exemplo, primeiro B, depois A, depois C. No entanto, as duas escolhas foram contadas por nós como se fossem distintas. O que nos permite corrigir o resultado da contagem é o fato de que todas as possíveis comissões são repetidas o mesmo número de vezes, correspondente a todas as suas possíveis ordenações. Por exemplo, A, B e C vão surgir, em nosso processo de enumeração, 3 × 2 × 1 = 6 vezes, o mesmo ocorrendo com todas as possíveis comissões. Logo, o número correto de comissões é igual a 990/6 = 165.</a:t>
            </a:r>
          </a:p>
          <a:p>
            <a:pPr algn="just"/>
            <a:r>
              <a:rPr lang="pt-BR" dirty="0" smtClean="0"/>
              <a:t>	De modo geral, o número de modos de escolher p dentre n objetos é</a:t>
            </a:r>
          </a:p>
          <a:p>
            <a:pPr algn="just"/>
            <a:r>
              <a:rPr lang="pt-BR" dirty="0" smtClean="0"/>
              <a:t>representado por       (lê-se: combinação de n tomados p a p) e é </a:t>
            </a:r>
            <a:r>
              <a:rPr lang="pt-BR" dirty="0" smtClean="0"/>
              <a:t>igual a:</a:t>
            </a:r>
          </a:p>
          <a:p>
            <a:r>
              <a:rPr lang="pt-BR" dirty="0" smtClean="0"/>
              <a:t>	</a:t>
            </a:r>
          </a:p>
          <a:p>
            <a:endParaRPr lang="pt-BR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4786322"/>
            <a:ext cx="285752" cy="352988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4786322"/>
            <a:ext cx="1662710" cy="4524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714348" y="571480"/>
            <a:ext cx="7715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285720" y="214290"/>
            <a:ext cx="864399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cs typeface="Arial" pitchFamily="34" charset="0"/>
              </a:rPr>
              <a:t> </a:t>
            </a:r>
            <a:r>
              <a:rPr lang="pt-BR" sz="2000" dirty="0" smtClean="0">
                <a:cs typeface="Arial" pitchFamily="34" charset="0"/>
              </a:rPr>
              <a:t>    Problemas </a:t>
            </a:r>
            <a:r>
              <a:rPr lang="pt-BR" sz="2000" dirty="0" smtClean="0">
                <a:cs typeface="Arial" pitchFamily="34" charset="0"/>
              </a:rPr>
              <a:t>de contagem são, muitas vezes, considerados </a:t>
            </a:r>
            <a:r>
              <a:rPr lang="pt-BR" sz="2000" dirty="0" smtClean="0">
                <a:cs typeface="Arial" pitchFamily="34" charset="0"/>
              </a:rPr>
              <a:t>difíceis entre </a:t>
            </a:r>
            <a:r>
              <a:rPr lang="pt-BR" sz="2000" dirty="0" smtClean="0">
                <a:cs typeface="Arial" pitchFamily="34" charset="0"/>
              </a:rPr>
              <a:t>alunos </a:t>
            </a:r>
            <a:r>
              <a:rPr lang="pt-BR" sz="2000" dirty="0" smtClean="0">
                <a:cs typeface="Arial" pitchFamily="34" charset="0"/>
              </a:rPr>
              <a:t> e professores</a:t>
            </a:r>
            <a:r>
              <a:rPr lang="pt-BR" sz="2000" dirty="0" smtClean="0">
                <a:cs typeface="Arial" pitchFamily="34" charset="0"/>
              </a:rPr>
              <a:t>, apesar de as técnicas matemáticas </a:t>
            </a:r>
            <a:r>
              <a:rPr lang="pt-BR" sz="2000" dirty="0" smtClean="0">
                <a:cs typeface="Arial" pitchFamily="34" charset="0"/>
              </a:rPr>
              <a:t>necessárias </a:t>
            </a:r>
            <a:r>
              <a:rPr lang="pt-BR" sz="2000" dirty="0" smtClean="0">
                <a:cs typeface="Arial" pitchFamily="34" charset="0"/>
              </a:rPr>
              <a:t>serem </a:t>
            </a:r>
            <a:r>
              <a:rPr lang="pt-BR" sz="2000" dirty="0" smtClean="0">
                <a:cs typeface="Arial" pitchFamily="34" charset="0"/>
              </a:rPr>
              <a:t>bastante elementares</a:t>
            </a:r>
            <a:r>
              <a:rPr lang="pt-BR" sz="2000" dirty="0" smtClean="0">
                <a:cs typeface="Arial" pitchFamily="34" charset="0"/>
              </a:rPr>
              <a:t>: essencialmente, o </a:t>
            </a:r>
            <a:r>
              <a:rPr lang="pt-BR" sz="2000" dirty="0" smtClean="0">
                <a:cs typeface="Arial" pitchFamily="34" charset="0"/>
              </a:rPr>
              <a:t>conhecimento das </a:t>
            </a:r>
            <a:r>
              <a:rPr lang="pt-BR" sz="2000" dirty="0" smtClean="0">
                <a:cs typeface="Arial" pitchFamily="34" charset="0"/>
              </a:rPr>
              <a:t>operações aritméticas </a:t>
            </a:r>
            <a:r>
              <a:rPr lang="pt-BR" sz="2000" dirty="0" smtClean="0">
                <a:cs typeface="Arial" pitchFamily="34" charset="0"/>
              </a:rPr>
              <a:t>de soma</a:t>
            </a:r>
            <a:r>
              <a:rPr lang="pt-BR" sz="2000" dirty="0" smtClean="0">
                <a:cs typeface="Arial" pitchFamily="34" charset="0"/>
              </a:rPr>
              <a:t>, subtração, multiplicação e </a:t>
            </a:r>
            <a:r>
              <a:rPr lang="pt-BR" sz="2000" dirty="0" smtClean="0">
                <a:cs typeface="Arial" pitchFamily="34" charset="0"/>
              </a:rPr>
              <a:t>divisão</a:t>
            </a:r>
            <a:r>
              <a:rPr lang="pt-BR" sz="2000" dirty="0" smtClean="0">
                <a:cs typeface="Arial" pitchFamily="34" charset="0"/>
              </a:rPr>
              <a:t>. O objetivo deste material é habituar </a:t>
            </a:r>
            <a:r>
              <a:rPr lang="pt-BR" sz="2000" dirty="0" smtClean="0">
                <a:cs typeface="Arial" pitchFamily="34" charset="0"/>
              </a:rPr>
              <a:t>o aluno </a:t>
            </a:r>
            <a:r>
              <a:rPr lang="pt-BR" sz="2000" dirty="0" smtClean="0">
                <a:cs typeface="Arial" pitchFamily="34" charset="0"/>
              </a:rPr>
              <a:t>a trabalhar </a:t>
            </a:r>
            <a:r>
              <a:rPr lang="pt-BR" sz="2000" dirty="0" smtClean="0">
                <a:cs typeface="Arial" pitchFamily="34" charset="0"/>
              </a:rPr>
              <a:t>com problemas </a:t>
            </a:r>
            <a:r>
              <a:rPr lang="pt-BR" sz="2000" dirty="0" smtClean="0">
                <a:cs typeface="Arial" pitchFamily="34" charset="0"/>
              </a:rPr>
              <a:t>de contagem e a ver que, afinal de </a:t>
            </a:r>
            <a:r>
              <a:rPr lang="pt-BR" sz="2000" dirty="0" smtClean="0">
                <a:cs typeface="Arial" pitchFamily="34" charset="0"/>
              </a:rPr>
              <a:t>contas, tais problemas podem </a:t>
            </a:r>
            <a:r>
              <a:rPr lang="pt-BR" sz="2000" dirty="0" smtClean="0">
                <a:cs typeface="Arial" pitchFamily="34" charset="0"/>
              </a:rPr>
              <a:t>ser resolvidos com raciocínios simples na </a:t>
            </a:r>
            <a:r>
              <a:rPr lang="pt-BR" sz="2000" dirty="0" smtClean="0">
                <a:cs typeface="Arial" pitchFamily="34" charset="0"/>
              </a:rPr>
              <a:t>grande maioria dos casos</a:t>
            </a:r>
            <a:r>
              <a:rPr lang="pt-BR" sz="2000" dirty="0" smtClean="0">
                <a:cs typeface="Arial" pitchFamily="34" charset="0"/>
              </a:rPr>
              <a:t>, sem exigir o uso de fórmulas complicadas. É isto o </a:t>
            </a:r>
            <a:r>
              <a:rPr lang="pt-BR" sz="2000" dirty="0" smtClean="0">
                <a:cs typeface="Arial" pitchFamily="34" charset="0"/>
              </a:rPr>
              <a:t>que procuramos </a:t>
            </a:r>
            <a:r>
              <a:rPr lang="pt-BR" sz="2000" dirty="0" smtClean="0">
                <a:cs typeface="Arial" pitchFamily="34" charset="0"/>
              </a:rPr>
              <a:t>mostrar nos exemplos a seguir.</a:t>
            </a:r>
            <a:endParaRPr lang="pt-BR" sz="2000" dirty="0"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42844" y="2928934"/>
            <a:ext cx="900115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rgbClr val="0070C0"/>
                </a:solidFill>
                <a:latin typeface="Comic Sans MS" pitchFamily="66" charset="0"/>
              </a:rPr>
              <a:t>Exemplo </a:t>
            </a:r>
            <a:r>
              <a:rPr lang="pt-BR" sz="2000" b="1" dirty="0" smtClean="0">
                <a:solidFill>
                  <a:srgbClr val="0070C0"/>
                </a:solidFill>
                <a:latin typeface="Comic Sans MS" pitchFamily="66" charset="0"/>
              </a:rPr>
              <a:t>1</a:t>
            </a:r>
            <a:endParaRPr lang="pt-BR" sz="20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pt-BR" dirty="0" smtClean="0">
                <a:latin typeface="Comic Sans MS" pitchFamily="66" charset="0"/>
              </a:rPr>
              <a:t>Uma bandeira com a forma abaixo vai ser </a:t>
            </a:r>
            <a:r>
              <a:rPr lang="pt-BR" dirty="0" smtClean="0">
                <a:latin typeface="Comic Sans MS" pitchFamily="66" charset="0"/>
              </a:rPr>
              <a:t>pintada utilizando </a:t>
            </a:r>
            <a:r>
              <a:rPr lang="pt-BR" dirty="0" smtClean="0">
                <a:latin typeface="Comic Sans MS" pitchFamily="66" charset="0"/>
              </a:rPr>
              <a:t>duas das cores dadas.</a:t>
            </a:r>
            <a:endParaRPr lang="pt-BR" dirty="0">
              <a:latin typeface="Comic Sans MS" pitchFamily="66" charset="0"/>
            </a:endParaRPr>
          </a:p>
        </p:txBody>
      </p:sp>
      <p:pic>
        <p:nvPicPr>
          <p:cNvPr id="10" name="Imagem 9" descr="Figura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3786190"/>
            <a:ext cx="3448050" cy="1695450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500034" y="5786454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pt-BR" dirty="0" smtClean="0">
                <a:solidFill>
                  <a:srgbClr val="FF0000"/>
                </a:solidFill>
                <a:latin typeface="Comic Sans MS" pitchFamily="66" charset="0"/>
              </a:rPr>
              <a:t>) </a:t>
            </a:r>
            <a:r>
              <a:rPr lang="pt-BR" dirty="0" smtClean="0">
                <a:latin typeface="Comic Sans MS" pitchFamily="66" charset="0"/>
              </a:rPr>
              <a:t>Liste todas as possíveis bandeiras. Quantas são elas?</a:t>
            </a:r>
            <a:endParaRPr lang="pt-B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1470" y="-24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rgbClr val="FF0000"/>
                </a:solidFill>
              </a:rPr>
              <a:t>Solução: </a:t>
            </a:r>
            <a:endParaRPr lang="pt-BR" sz="2000" b="1" dirty="0" smtClean="0">
              <a:solidFill>
                <a:srgbClr val="FF0000"/>
              </a:solidFill>
            </a:endParaRPr>
          </a:p>
          <a:p>
            <a:r>
              <a:rPr lang="pt-BR" sz="2000" dirty="0" smtClean="0"/>
              <a:t>	</a:t>
            </a:r>
            <a:r>
              <a:rPr lang="pt-BR" sz="2000" dirty="0" smtClean="0"/>
              <a:t>É </a:t>
            </a:r>
            <a:r>
              <a:rPr lang="pt-BR" sz="2000" dirty="0" smtClean="0"/>
              <a:t>importante ter um procedimento sistemático para </a:t>
            </a:r>
            <a:r>
              <a:rPr lang="pt-BR" sz="2000" dirty="0" smtClean="0"/>
              <a:t>listar todas </a:t>
            </a:r>
            <a:r>
              <a:rPr lang="pt-BR" sz="2000" dirty="0" smtClean="0"/>
              <a:t>as </a:t>
            </a:r>
            <a:r>
              <a:rPr lang="pt-BR" sz="2000" dirty="0" smtClean="0"/>
              <a:t>possíveis bandeiras</a:t>
            </a:r>
            <a:r>
              <a:rPr lang="pt-BR" sz="2000" dirty="0" smtClean="0"/>
              <a:t>, sem repeti-las. Para tal, devemos </a:t>
            </a:r>
            <a:r>
              <a:rPr lang="pt-BR" sz="2000" dirty="0" smtClean="0"/>
              <a:t>identificar </a:t>
            </a:r>
            <a:r>
              <a:rPr lang="pt-BR" sz="2000" dirty="0" smtClean="0"/>
              <a:t>as diferentes decisões a </a:t>
            </a:r>
            <a:r>
              <a:rPr lang="pt-BR" sz="2000" dirty="0" smtClean="0"/>
              <a:t>serem tomadas </a:t>
            </a:r>
            <a:r>
              <a:rPr lang="pt-BR" sz="2000" dirty="0" smtClean="0"/>
              <a:t>e examinar todas </a:t>
            </a:r>
            <a:r>
              <a:rPr lang="pt-BR" sz="2000" dirty="0" smtClean="0"/>
              <a:t>as possibilidades </a:t>
            </a:r>
            <a:r>
              <a:rPr lang="pt-BR" sz="2000" dirty="0" smtClean="0"/>
              <a:t>para cada uma delas. No caso </a:t>
            </a:r>
            <a:r>
              <a:rPr lang="pt-BR" sz="2000" dirty="0" smtClean="0"/>
              <a:t>deste problema</a:t>
            </a:r>
            <a:r>
              <a:rPr lang="pt-BR" sz="2000" dirty="0" smtClean="0"/>
              <a:t>, </a:t>
            </a:r>
            <a:r>
              <a:rPr lang="pt-BR" sz="2000" dirty="0" smtClean="0"/>
              <a:t>uma forma </a:t>
            </a:r>
            <a:r>
              <a:rPr lang="pt-BR" sz="2000" dirty="0" smtClean="0"/>
              <a:t>natural para planejar o preenchimento da bandeira é:</a:t>
            </a:r>
          </a:p>
          <a:p>
            <a:r>
              <a:rPr lang="pt-BR" sz="2000" dirty="0" smtClean="0"/>
              <a:t>• escolher a cor a ser utilizada para a parte externa;</a:t>
            </a:r>
          </a:p>
          <a:p>
            <a:r>
              <a:rPr lang="pt-BR" sz="2000" dirty="0" smtClean="0"/>
              <a:t>• a seguir, escolher a cor para o círculo interno.</a:t>
            </a:r>
          </a:p>
          <a:p>
            <a:r>
              <a:rPr lang="pt-BR" sz="2000" dirty="0" smtClean="0"/>
              <a:t>	A </a:t>
            </a:r>
            <a:r>
              <a:rPr lang="pt-BR" sz="2000" dirty="0" smtClean="0"/>
              <a:t>primeira decisão pode ser feita de 3 modos diferentes, já que a </a:t>
            </a:r>
            <a:r>
              <a:rPr lang="pt-BR" sz="2000" dirty="0" smtClean="0"/>
              <a:t>cor externa </a:t>
            </a:r>
            <a:r>
              <a:rPr lang="pt-BR" sz="2000" dirty="0" smtClean="0"/>
              <a:t>pode </a:t>
            </a:r>
            <a:r>
              <a:rPr lang="pt-BR" sz="2000" dirty="0" smtClean="0"/>
              <a:t>ser qualquer </a:t>
            </a:r>
            <a:r>
              <a:rPr lang="pt-BR" sz="2000" dirty="0" smtClean="0"/>
              <a:t>uma das disponíveis. Uma vez tomada </a:t>
            </a:r>
            <a:r>
              <a:rPr lang="pt-BR" sz="2000" dirty="0" smtClean="0"/>
              <a:t>esta decisão</a:t>
            </a:r>
            <a:r>
              <a:rPr lang="pt-BR" sz="2000" dirty="0" smtClean="0"/>
              <a:t>, a cor escolhida não </a:t>
            </a:r>
            <a:r>
              <a:rPr lang="pt-BR" sz="2000" dirty="0" smtClean="0"/>
              <a:t>pode mais </a:t>
            </a:r>
            <a:r>
              <a:rPr lang="pt-BR" sz="2000" dirty="0" smtClean="0"/>
              <a:t>ser usada para o círculo </a:t>
            </a:r>
            <a:r>
              <a:rPr lang="pt-BR" sz="2000" dirty="0" smtClean="0"/>
              <a:t>interno.</a:t>
            </a:r>
          </a:p>
          <a:p>
            <a:r>
              <a:rPr lang="pt-BR" sz="2000" dirty="0" smtClean="0"/>
              <a:t>	</a:t>
            </a:r>
            <a:r>
              <a:rPr lang="pt-BR" sz="2000" dirty="0" smtClean="0"/>
              <a:t>Por </a:t>
            </a:r>
            <a:r>
              <a:rPr lang="pt-BR" sz="2000" dirty="0" smtClean="0"/>
              <a:t>exemplo, se a cor preta for escolhida para a parte externa, a </a:t>
            </a:r>
            <a:r>
              <a:rPr lang="pt-BR" sz="2000" dirty="0" smtClean="0"/>
              <a:t>cor interna </a:t>
            </a:r>
            <a:r>
              <a:rPr lang="pt-BR" sz="2000" dirty="0" smtClean="0"/>
              <a:t>deverá </a:t>
            </a:r>
            <a:r>
              <a:rPr lang="pt-BR" sz="2000" dirty="0" smtClean="0"/>
              <a:t>ser cinza </a:t>
            </a:r>
            <a:r>
              <a:rPr lang="pt-BR" sz="2000" dirty="0" smtClean="0"/>
              <a:t>ou </a:t>
            </a:r>
            <a:r>
              <a:rPr lang="pt-BR" sz="2000" dirty="0" smtClean="0"/>
              <a:t>branca. Podemos</a:t>
            </a:r>
            <a:r>
              <a:rPr lang="pt-BR" sz="2000" dirty="0" smtClean="0"/>
              <a:t>, então, listar todas as possíveis bandeiras, que são 6, </a:t>
            </a:r>
            <a:r>
              <a:rPr lang="pt-BR" sz="2000" dirty="0" smtClean="0"/>
              <a:t>de acordo </a:t>
            </a:r>
            <a:r>
              <a:rPr lang="pt-BR" sz="2000" dirty="0" smtClean="0"/>
              <a:t>com </a:t>
            </a:r>
            <a:r>
              <a:rPr lang="pt-BR" sz="2000" dirty="0" smtClean="0"/>
              <a:t>as figuras:</a:t>
            </a:r>
            <a:endParaRPr lang="pt-BR" sz="2000" dirty="0"/>
          </a:p>
        </p:txBody>
      </p:sp>
      <p:pic>
        <p:nvPicPr>
          <p:cNvPr id="5" name="Imagem 4" descr="Figura 2.JPG"/>
          <p:cNvPicPr>
            <a:picLocks noChangeAspect="1"/>
          </p:cNvPicPr>
          <p:nvPr/>
        </p:nvPicPr>
        <p:blipFill>
          <a:blip r:embed="rId2"/>
          <a:srcRect l="35897" t="2272" b="65917"/>
          <a:stretch>
            <a:fillRect/>
          </a:stretch>
        </p:blipFill>
        <p:spPr>
          <a:xfrm>
            <a:off x="214282" y="4429132"/>
            <a:ext cx="3189228" cy="100013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71472" y="4071942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Com a cor externa preta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357818" y="3929066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Com a cor externa cinza</a:t>
            </a:r>
            <a:r>
              <a:rPr lang="pt-BR" dirty="0" smtClean="0">
                <a:latin typeface="Comic Sans MS" pitchFamily="66" charset="0"/>
              </a:rPr>
              <a:t>:</a:t>
            </a:r>
            <a:endParaRPr lang="pt-BR" dirty="0">
              <a:latin typeface="Comic Sans MS" pitchFamily="66" charset="0"/>
            </a:endParaRPr>
          </a:p>
        </p:txBody>
      </p:sp>
      <p:pic>
        <p:nvPicPr>
          <p:cNvPr id="8" name="Imagem 7" descr="Figura 2.JPG"/>
          <p:cNvPicPr>
            <a:picLocks noChangeAspect="1"/>
          </p:cNvPicPr>
          <p:nvPr/>
        </p:nvPicPr>
        <p:blipFill>
          <a:blip r:embed="rId2"/>
          <a:srcRect l="36091" t="34763" b="33070"/>
          <a:stretch>
            <a:fillRect/>
          </a:stretch>
        </p:blipFill>
        <p:spPr>
          <a:xfrm>
            <a:off x="5143504" y="4286256"/>
            <a:ext cx="3214710" cy="1022543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3000364" y="5429264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Com a cor externa branca</a:t>
            </a:r>
            <a:r>
              <a:rPr lang="pt-BR" dirty="0" smtClean="0"/>
              <a:t>:</a:t>
            </a:r>
            <a:endParaRPr lang="pt-BR" dirty="0"/>
          </a:p>
        </p:txBody>
      </p:sp>
      <p:pic>
        <p:nvPicPr>
          <p:cNvPr id="10" name="Imagem 9" descr="Figura 2.JPG"/>
          <p:cNvPicPr>
            <a:picLocks noChangeAspect="1"/>
          </p:cNvPicPr>
          <p:nvPr/>
        </p:nvPicPr>
        <p:blipFill>
          <a:blip r:embed="rId2"/>
          <a:srcRect l="37161" t="66930"/>
          <a:stretch>
            <a:fillRect/>
          </a:stretch>
        </p:blipFill>
        <p:spPr>
          <a:xfrm>
            <a:off x="2857488" y="5786454"/>
            <a:ext cx="3143272" cy="104537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1406" y="71414"/>
            <a:ext cx="892971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	Um </a:t>
            </a:r>
            <a:r>
              <a:rPr lang="pt-BR" sz="2000" dirty="0" smtClean="0"/>
              <a:t>fato importante, que pode ser explorado na contagem eficiente do número </a:t>
            </a:r>
            <a:r>
              <a:rPr lang="pt-BR" sz="2000" dirty="0" smtClean="0"/>
              <a:t>possível de </a:t>
            </a:r>
            <a:r>
              <a:rPr lang="pt-BR" sz="2000" dirty="0" smtClean="0"/>
              <a:t>bandeiras, é o seguinte: as cores disponíveis </a:t>
            </a:r>
            <a:r>
              <a:rPr lang="pt-BR" sz="2000" dirty="0" smtClean="0"/>
              <a:t>para pintar </a:t>
            </a:r>
            <a:r>
              <a:rPr lang="pt-BR" sz="2000" dirty="0" smtClean="0"/>
              <a:t>o círculo mudam de </a:t>
            </a:r>
            <a:r>
              <a:rPr lang="pt-BR" sz="2000" dirty="0" smtClean="0"/>
              <a:t>acordo com </a:t>
            </a:r>
            <a:r>
              <a:rPr lang="pt-BR" sz="2000" dirty="0" smtClean="0"/>
              <a:t>a escolha da parte </a:t>
            </a:r>
            <a:r>
              <a:rPr lang="pt-BR" sz="2000" dirty="0" smtClean="0"/>
              <a:t>externa, mas </a:t>
            </a:r>
            <a:r>
              <a:rPr lang="pt-BR" sz="2000" dirty="0" smtClean="0"/>
              <a:t>a sua quantidade é sempre a mesma, já </a:t>
            </a:r>
            <a:r>
              <a:rPr lang="pt-BR" sz="2000" dirty="0" smtClean="0"/>
              <a:t>que, qualquer </a:t>
            </a:r>
            <a:r>
              <a:rPr lang="pt-BR" sz="2000" dirty="0" smtClean="0"/>
              <a:t>que seja </a:t>
            </a:r>
            <a:r>
              <a:rPr lang="pt-BR" sz="2000" dirty="0" smtClean="0"/>
              <a:t>a cor </a:t>
            </a:r>
            <a:r>
              <a:rPr lang="pt-BR" sz="2000" dirty="0" smtClean="0"/>
              <a:t>externa escolhida, há sempre duas cores restantes para </a:t>
            </a:r>
            <a:r>
              <a:rPr lang="pt-BR" sz="2000" dirty="0" smtClean="0"/>
              <a:t>o círculo. Portanto</a:t>
            </a:r>
            <a:r>
              <a:rPr lang="pt-BR" sz="2000" dirty="0" smtClean="0"/>
              <a:t>, poderíamos ter empregado o seguinte raciocínio para </a:t>
            </a:r>
            <a:r>
              <a:rPr lang="pt-BR" sz="2000" dirty="0" smtClean="0"/>
              <a:t>contar o </a:t>
            </a:r>
            <a:r>
              <a:rPr lang="pt-BR" sz="2000" dirty="0" smtClean="0"/>
              <a:t>número de possíveis bandeiras, sem listá-las</a:t>
            </a:r>
            <a:r>
              <a:rPr lang="pt-BR" sz="2000" dirty="0" smtClean="0"/>
              <a:t>:</a:t>
            </a:r>
          </a:p>
          <a:p>
            <a:pPr algn="just"/>
            <a:r>
              <a:rPr lang="pt-BR" sz="2000" dirty="0" smtClean="0"/>
              <a:t>	 A cor externa pode ser escolhida de três modos diferentes. </a:t>
            </a:r>
            <a:r>
              <a:rPr lang="pt-BR" sz="2000" dirty="0" smtClean="0"/>
              <a:t>Qualquer que seja </a:t>
            </a:r>
            <a:r>
              <a:rPr lang="pt-BR" sz="2000" dirty="0" smtClean="0"/>
              <a:t>essa escolha, a cor do círculo pode ser escolhida de dois </a:t>
            </a:r>
            <a:r>
              <a:rPr lang="pt-BR" sz="2000" dirty="0" smtClean="0"/>
              <a:t>mo- dos</a:t>
            </a:r>
            <a:r>
              <a:rPr lang="pt-BR" sz="2000" dirty="0" smtClean="0"/>
              <a:t>. Logo, </a:t>
            </a:r>
            <a:r>
              <a:rPr lang="pt-BR" sz="2000" dirty="0" smtClean="0"/>
              <a:t>o número </a:t>
            </a:r>
            <a:r>
              <a:rPr lang="pt-BR" sz="2000" dirty="0" smtClean="0"/>
              <a:t>total de possibilidades é 2 + 2 + 2 =</a:t>
            </a:r>
            <a:r>
              <a:rPr lang="pt-BR" sz="2000" b="1" dirty="0" smtClean="0">
                <a:solidFill>
                  <a:schemeClr val="accent5">
                    <a:lumMod val="75000"/>
                  </a:schemeClr>
                </a:solidFill>
              </a:rPr>
              <a:t> 3</a:t>
            </a:r>
            <a:r>
              <a:rPr lang="pt-BR" sz="2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t-BR" sz="2000" dirty="0" smtClean="0"/>
              <a:t>× </a:t>
            </a:r>
            <a:r>
              <a:rPr lang="pt-BR" sz="2000" b="1" dirty="0" smtClean="0">
                <a:solidFill>
                  <a:srgbClr val="FFC000"/>
                </a:solidFill>
              </a:rPr>
              <a:t>2</a:t>
            </a:r>
            <a:r>
              <a:rPr lang="pt-BR" sz="2000" dirty="0" smtClean="0"/>
              <a:t> = </a:t>
            </a:r>
            <a:r>
              <a:rPr lang="pt-BR" sz="2000" dirty="0" smtClean="0"/>
              <a:t>6. </a:t>
            </a:r>
          </a:p>
          <a:p>
            <a:pPr algn="just"/>
            <a:r>
              <a:rPr lang="pt-BR" sz="2000" dirty="0" smtClean="0"/>
              <a:t>	</a:t>
            </a:r>
            <a:r>
              <a:rPr lang="pt-BR" sz="2000" dirty="0" smtClean="0"/>
              <a:t>O </a:t>
            </a:r>
            <a:r>
              <a:rPr lang="pt-BR" sz="2000" dirty="0" smtClean="0"/>
              <a:t>procedimento acima ilustra o Princípio </a:t>
            </a:r>
            <a:r>
              <a:rPr lang="pt-BR" sz="2000" dirty="0" smtClean="0"/>
              <a:t>Multiplicativo: Se </a:t>
            </a:r>
            <a:r>
              <a:rPr lang="pt-BR" sz="2000" dirty="0" smtClean="0"/>
              <a:t>uma decisão D1pode ser tomada de </a:t>
            </a:r>
            <a:r>
              <a:rPr lang="pt-BR" sz="2000" b="1" dirty="0" smtClean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pt-BR" sz="2000" dirty="0" smtClean="0"/>
              <a:t> modos e, qualquer que </a:t>
            </a:r>
            <a:r>
              <a:rPr lang="pt-BR" sz="2000" dirty="0" smtClean="0"/>
              <a:t>seja essa </a:t>
            </a:r>
            <a:r>
              <a:rPr lang="pt-BR" sz="2000" dirty="0" smtClean="0"/>
              <a:t>escolha, a decisão D2pode ser tomada de </a:t>
            </a:r>
            <a:r>
              <a:rPr lang="pt-BR" sz="2000" b="1" dirty="0" smtClean="0">
                <a:solidFill>
                  <a:srgbClr val="FFC000"/>
                </a:solidFill>
              </a:rPr>
              <a:t>q</a:t>
            </a:r>
            <a:r>
              <a:rPr lang="pt-BR" sz="2000" dirty="0" smtClean="0"/>
              <a:t> modos, então </a:t>
            </a:r>
            <a:r>
              <a:rPr lang="pt-BR" sz="2000" dirty="0" smtClean="0"/>
              <a:t>o número </a:t>
            </a:r>
            <a:r>
              <a:rPr lang="pt-BR" sz="2000" dirty="0" smtClean="0"/>
              <a:t>de maneiras de se tomarem consecutivamente as decisões </a:t>
            </a:r>
            <a:r>
              <a:rPr lang="pt-BR" sz="2000" dirty="0" smtClean="0"/>
              <a:t>D1e D2é </a:t>
            </a:r>
            <a:r>
              <a:rPr lang="pt-BR" sz="2000" dirty="0" smtClean="0"/>
              <a:t>igual a </a:t>
            </a:r>
            <a:r>
              <a:rPr lang="pt-BR" sz="2000" b="1" dirty="0" smtClean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pt-BR" sz="2000" b="1" dirty="0" smtClean="0">
                <a:solidFill>
                  <a:srgbClr val="FFC000"/>
                </a:solidFill>
              </a:rPr>
              <a:t>q</a:t>
            </a:r>
            <a:r>
              <a:rPr lang="pt-BR" sz="2000" dirty="0" smtClean="0"/>
              <a:t>.</a:t>
            </a:r>
          </a:p>
          <a:p>
            <a:pPr algn="just"/>
            <a:r>
              <a:rPr lang="pt-BR" sz="2000" dirty="0" smtClean="0"/>
              <a:t>	O </a:t>
            </a:r>
            <a:r>
              <a:rPr lang="pt-BR" sz="2000" dirty="0" smtClean="0"/>
              <a:t>Princípio Multiplicativo pode ser ilustrado com o auxílio de uma</a:t>
            </a:r>
          </a:p>
          <a:p>
            <a:pPr algn="just"/>
            <a:r>
              <a:rPr lang="pt-BR" sz="2000" dirty="0" smtClean="0"/>
              <a:t>árvore de enumeração como a da figura a </a:t>
            </a:r>
            <a:r>
              <a:rPr lang="pt-BR" sz="2000" dirty="0" smtClean="0"/>
              <a:t>seguir:</a:t>
            </a:r>
            <a:endParaRPr lang="pt-BR" sz="2000" dirty="0"/>
          </a:p>
        </p:txBody>
      </p:sp>
      <p:pic>
        <p:nvPicPr>
          <p:cNvPr id="3" name="Imagem 2" descr="Figura 3.JPG"/>
          <p:cNvPicPr>
            <a:picLocks noChangeAspect="1"/>
          </p:cNvPicPr>
          <p:nvPr/>
        </p:nvPicPr>
        <p:blipFill>
          <a:blip r:embed="rId2"/>
          <a:srcRect l="9597" t="14565"/>
          <a:stretch>
            <a:fillRect/>
          </a:stretch>
        </p:blipFill>
        <p:spPr>
          <a:xfrm rot="5400000">
            <a:off x="1857368" y="4000492"/>
            <a:ext cx="1928802" cy="3500462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4714876" y="5417122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ym typeface="Wingdings" pitchFamily="2" charset="2"/>
              </a:rPr>
              <a:t> </a:t>
            </a:r>
            <a:r>
              <a:rPr lang="pt-BR" b="1" dirty="0" smtClean="0">
                <a:sym typeface="Wingdings" pitchFamily="2" charset="2"/>
              </a:rPr>
              <a:t>Cor externa</a:t>
            </a:r>
            <a:endParaRPr lang="pt-BR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4714876" y="6345816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ym typeface="Wingdings" pitchFamily="2" charset="2"/>
              </a:rPr>
              <a:t> </a:t>
            </a:r>
            <a:r>
              <a:rPr lang="pt-BR" b="1" dirty="0" smtClean="0">
                <a:sym typeface="Wingdings" pitchFamily="2" charset="2"/>
              </a:rPr>
              <a:t>Cor do círculo</a:t>
            </a:r>
            <a:endParaRPr lang="pt-BR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1470" y="7141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Comic Sans MS" pitchFamily="66" charset="0"/>
              </a:rPr>
              <a:t>b) </a:t>
            </a:r>
            <a:r>
              <a:rPr lang="pt-BR" dirty="0" smtClean="0">
                <a:latin typeface="Comic Sans MS" pitchFamily="66" charset="0"/>
              </a:rPr>
              <a:t>Quantas </a:t>
            </a:r>
            <a:r>
              <a:rPr lang="pt-BR" dirty="0" smtClean="0">
                <a:latin typeface="Comic Sans MS" pitchFamily="66" charset="0"/>
              </a:rPr>
              <a:t>são as possíveis bandeiras no caso em que 4 cores </a:t>
            </a:r>
            <a:r>
              <a:rPr lang="pt-BR" dirty="0" smtClean="0">
                <a:latin typeface="Comic Sans MS" pitchFamily="66" charset="0"/>
              </a:rPr>
              <a:t>estão disponíveis?</a:t>
            </a:r>
            <a:endParaRPr lang="pt-BR" dirty="0">
              <a:latin typeface="Comic Sans MS" pitchFamily="66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85720" y="500042"/>
            <a:ext cx="85011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Solução</a:t>
            </a:r>
            <a:r>
              <a:rPr lang="pt-BR" dirty="0" smtClean="0"/>
              <a:t>:</a:t>
            </a:r>
          </a:p>
          <a:p>
            <a:pPr algn="just"/>
            <a:r>
              <a:rPr lang="pt-BR" dirty="0" smtClean="0"/>
              <a:t>As </a:t>
            </a:r>
            <a:r>
              <a:rPr lang="pt-BR" dirty="0" smtClean="0"/>
              <a:t>decisões a serem </a:t>
            </a:r>
            <a:r>
              <a:rPr lang="pt-BR" dirty="0" smtClean="0"/>
              <a:t>tomadas são </a:t>
            </a:r>
            <a:r>
              <a:rPr lang="pt-BR" dirty="0" smtClean="0"/>
              <a:t>exatamente as mesmas </a:t>
            </a:r>
            <a:r>
              <a:rPr lang="pt-BR" dirty="0" smtClean="0"/>
              <a:t>do caso anterior</a:t>
            </a:r>
            <a:r>
              <a:rPr lang="pt-BR" dirty="0" smtClean="0"/>
              <a:t>, tendo mudado apenas </a:t>
            </a:r>
            <a:r>
              <a:rPr lang="pt-BR" dirty="0" smtClean="0"/>
              <a:t>o número </a:t>
            </a:r>
            <a:r>
              <a:rPr lang="pt-BR" dirty="0" smtClean="0"/>
              <a:t>de possibilidades </a:t>
            </a:r>
            <a:r>
              <a:rPr lang="pt-BR" dirty="0" smtClean="0"/>
              <a:t>de escolha</a:t>
            </a:r>
            <a:r>
              <a:rPr lang="pt-BR" dirty="0" smtClean="0"/>
              <a:t>. Para a cor externa, temos agora 4 possibilidades. Uma </a:t>
            </a:r>
            <a:r>
              <a:rPr lang="pt-BR" dirty="0" smtClean="0"/>
              <a:t>vez escolhida </a:t>
            </a:r>
            <a:r>
              <a:rPr lang="pt-BR" dirty="0" smtClean="0"/>
              <a:t>a cor externa, a cor </a:t>
            </a:r>
            <a:r>
              <a:rPr lang="pt-BR" dirty="0" smtClean="0"/>
              <a:t>do círculo </a:t>
            </a:r>
            <a:r>
              <a:rPr lang="pt-BR" dirty="0" smtClean="0"/>
              <a:t>pode ser qualquer uma </a:t>
            </a:r>
            <a:r>
              <a:rPr lang="pt-BR" dirty="0" smtClean="0"/>
              <a:t>das outras </a:t>
            </a:r>
            <a:r>
              <a:rPr lang="pt-BR" dirty="0" smtClean="0"/>
              <a:t>3. Logo, pelo Princípio Multiplicativo, </a:t>
            </a:r>
            <a:r>
              <a:rPr lang="pt-BR" dirty="0" smtClean="0"/>
              <a:t>o número </a:t>
            </a:r>
            <a:r>
              <a:rPr lang="pt-BR" dirty="0" smtClean="0"/>
              <a:t>de </a:t>
            </a:r>
            <a:r>
              <a:rPr lang="pt-BR" dirty="0" smtClean="0"/>
              <a:t>modos diferentes </a:t>
            </a:r>
            <a:r>
              <a:rPr lang="pt-BR" dirty="0" smtClean="0"/>
              <a:t>para pintar a bandeira é 4 × 3 = 12.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357158" y="2428868"/>
            <a:ext cx="87868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Exemplo </a:t>
            </a:r>
            <a:r>
              <a:rPr lang="pt-B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2</a:t>
            </a:r>
          </a:p>
          <a:p>
            <a:r>
              <a:rPr lang="pt-BR" dirty="0" smtClean="0">
                <a:latin typeface="Comic Sans MS" pitchFamily="66" charset="0"/>
              </a:rPr>
              <a:t>Quantas </a:t>
            </a:r>
            <a:r>
              <a:rPr lang="pt-BR" dirty="0" smtClean="0">
                <a:latin typeface="Comic Sans MS" pitchFamily="66" charset="0"/>
              </a:rPr>
              <a:t>são as formas de pintar a bandeira a </a:t>
            </a:r>
            <a:r>
              <a:rPr lang="pt-BR" dirty="0" smtClean="0">
                <a:latin typeface="Comic Sans MS" pitchFamily="66" charset="0"/>
              </a:rPr>
              <a:t>seguir utilizando </a:t>
            </a:r>
            <a:r>
              <a:rPr lang="pt-BR" dirty="0" smtClean="0">
                <a:latin typeface="Comic Sans MS" pitchFamily="66" charset="0"/>
              </a:rPr>
              <a:t>3 cores diferentes dentre 4 dadas?</a:t>
            </a:r>
            <a:endParaRPr lang="pt-BR" dirty="0">
              <a:latin typeface="Comic Sans MS" pitchFamily="66" charset="0"/>
            </a:endParaRPr>
          </a:p>
        </p:txBody>
      </p:sp>
      <p:pic>
        <p:nvPicPr>
          <p:cNvPr id="7" name="Imagem 6" descr="Figura 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3714752"/>
            <a:ext cx="5029200" cy="26384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4282" y="285728"/>
            <a:ext cx="87154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Solução</a:t>
            </a:r>
            <a:r>
              <a:rPr lang="pt-BR" dirty="0" smtClean="0"/>
              <a:t>:</a:t>
            </a:r>
          </a:p>
          <a:p>
            <a:r>
              <a:rPr lang="pt-BR" dirty="0" smtClean="0"/>
              <a:t>	</a:t>
            </a:r>
            <a:r>
              <a:rPr lang="pt-BR" dirty="0" smtClean="0"/>
              <a:t>Agora</a:t>
            </a:r>
            <a:r>
              <a:rPr lang="pt-BR" dirty="0" smtClean="0"/>
              <a:t>, temos 3 decisões consecutivas a tomar: a cor </a:t>
            </a:r>
            <a:r>
              <a:rPr lang="pt-BR" dirty="0" smtClean="0"/>
              <a:t>externa, a </a:t>
            </a:r>
            <a:r>
              <a:rPr lang="pt-BR" dirty="0" smtClean="0"/>
              <a:t>do retângulo e a do </a:t>
            </a:r>
            <a:r>
              <a:rPr lang="pt-BR" dirty="0" smtClean="0"/>
              <a:t>círculo. A </a:t>
            </a:r>
            <a:r>
              <a:rPr lang="pt-BR" dirty="0" smtClean="0"/>
              <a:t>cor externa pode ser qualquer </a:t>
            </a:r>
            <a:r>
              <a:rPr lang="pt-BR" dirty="0" smtClean="0"/>
              <a:t>uma das </a:t>
            </a:r>
            <a:r>
              <a:rPr lang="pt-BR" dirty="0" smtClean="0"/>
              <a:t>4 cores; uma vez escolhida a cor externa, </a:t>
            </a:r>
            <a:r>
              <a:rPr lang="pt-BR" dirty="0" smtClean="0"/>
              <a:t>o retângulo </a:t>
            </a:r>
            <a:r>
              <a:rPr lang="pt-BR" dirty="0" smtClean="0"/>
              <a:t>pode </a:t>
            </a:r>
            <a:r>
              <a:rPr lang="pt-BR" dirty="0" smtClean="0"/>
              <a:t>ser pintado </a:t>
            </a:r>
            <a:r>
              <a:rPr lang="pt-BR" dirty="0" smtClean="0"/>
              <a:t>de três modos distintos. Logo, a escolha combinada da </a:t>
            </a:r>
            <a:r>
              <a:rPr lang="pt-BR" dirty="0" smtClean="0"/>
              <a:t>cor externa </a:t>
            </a:r>
            <a:r>
              <a:rPr lang="pt-BR" dirty="0" smtClean="0"/>
              <a:t>e do retângulo pode ser feita de 4 × 3 = 12 modos. </a:t>
            </a:r>
            <a:r>
              <a:rPr lang="pt-BR" dirty="0" smtClean="0"/>
              <a:t>Para cada </a:t>
            </a:r>
            <a:r>
              <a:rPr lang="pt-BR" dirty="0" smtClean="0"/>
              <a:t>um destes 12 </a:t>
            </a:r>
            <a:r>
              <a:rPr lang="pt-BR" dirty="0" smtClean="0"/>
              <a:t>modos, o </a:t>
            </a:r>
            <a:r>
              <a:rPr lang="pt-BR" dirty="0" smtClean="0"/>
              <a:t>círculo pode ser pintado com uma </a:t>
            </a:r>
            <a:r>
              <a:rPr lang="pt-BR" dirty="0" smtClean="0"/>
              <a:t>das duas </a:t>
            </a:r>
            <a:r>
              <a:rPr lang="pt-BR" dirty="0" smtClean="0"/>
              <a:t>cores que sobraram. Logo, o número total </a:t>
            </a:r>
            <a:r>
              <a:rPr lang="pt-BR" dirty="0" smtClean="0"/>
              <a:t>de possibilidades é 4 </a:t>
            </a:r>
            <a:r>
              <a:rPr lang="pt-BR" dirty="0" smtClean="0"/>
              <a:t>× 3 × 2 = </a:t>
            </a:r>
            <a:r>
              <a:rPr lang="pt-BR" dirty="0" smtClean="0"/>
              <a:t>24. </a:t>
            </a:r>
          </a:p>
          <a:p>
            <a:r>
              <a:rPr lang="pt-BR" dirty="0" smtClean="0"/>
              <a:t>	</a:t>
            </a:r>
            <a:r>
              <a:rPr lang="pt-BR" dirty="0" smtClean="0"/>
              <a:t>O </a:t>
            </a:r>
            <a:r>
              <a:rPr lang="pt-BR" dirty="0" smtClean="0"/>
              <a:t>raciocínio acima mostra que o Princípio Multiplicativo pode, na realidade, </a:t>
            </a:r>
            <a:r>
              <a:rPr lang="pt-BR" dirty="0" smtClean="0"/>
              <a:t>ser aplicado </a:t>
            </a:r>
            <a:r>
              <a:rPr lang="pt-BR" dirty="0" smtClean="0"/>
              <a:t>quando temos diversas etapas de decisão: </a:t>
            </a:r>
            <a:r>
              <a:rPr lang="pt-BR" dirty="0" smtClean="0"/>
              <a:t>desde que </a:t>
            </a:r>
            <a:r>
              <a:rPr lang="pt-BR" dirty="0" smtClean="0"/>
              <a:t>o número de </a:t>
            </a:r>
            <a:r>
              <a:rPr lang="pt-BR" dirty="0" smtClean="0"/>
              <a:t>possibilidades em </a:t>
            </a:r>
            <a:r>
              <a:rPr lang="pt-BR" dirty="0" smtClean="0"/>
              <a:t>cada etapa não dependa das </a:t>
            </a:r>
            <a:r>
              <a:rPr lang="pt-BR" dirty="0" smtClean="0"/>
              <a:t>decisões </a:t>
            </a:r>
            <a:r>
              <a:rPr lang="pt-BR" dirty="0" smtClean="0"/>
              <a:t>anteriores, basta multiplicá-los para achar </a:t>
            </a:r>
            <a:r>
              <a:rPr lang="pt-BR" dirty="0" smtClean="0"/>
              <a:t>o número </a:t>
            </a:r>
            <a:r>
              <a:rPr lang="pt-BR" dirty="0" smtClean="0"/>
              <a:t>total </a:t>
            </a:r>
            <a:r>
              <a:rPr lang="pt-BR" dirty="0" smtClean="0"/>
              <a:t>de possibilidades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285720" y="3546463"/>
            <a:ext cx="8286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Exemplo 3</a:t>
            </a:r>
          </a:p>
          <a:p>
            <a:r>
              <a:rPr lang="pt-BR" dirty="0" smtClean="0">
                <a:latin typeface="Comic Sans MS" pitchFamily="66" charset="0"/>
              </a:rPr>
              <a:t>Para pintar a bandeira abaixo, há 4 cores disponíveis. De quantos modos ela pode ser pintada de modo que faixas adjacentes tenham cores distintas?</a:t>
            </a:r>
            <a:endParaRPr lang="pt-BR" dirty="0">
              <a:latin typeface="Comic Sans MS" pitchFamily="66" charset="0"/>
            </a:endParaRPr>
          </a:p>
        </p:txBody>
      </p:sp>
      <p:pic>
        <p:nvPicPr>
          <p:cNvPr id="4" name="Imagem 3" descr="Figura 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4500570"/>
            <a:ext cx="4500594" cy="225455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4282" y="423802"/>
            <a:ext cx="8715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rgbClr val="FF0000"/>
                </a:solidFill>
              </a:rPr>
              <a:t>Solução</a:t>
            </a:r>
            <a:r>
              <a:rPr lang="pt-BR" sz="2000" dirty="0" smtClean="0"/>
              <a:t>:</a:t>
            </a:r>
          </a:p>
          <a:p>
            <a:pPr algn="just"/>
            <a:r>
              <a:rPr lang="pt-BR" sz="2000" dirty="0" smtClean="0"/>
              <a:t>	O </a:t>
            </a:r>
            <a:r>
              <a:rPr lang="pt-BR" sz="2000" dirty="0" smtClean="0"/>
              <a:t>primeiro passo é escolher em que ordem vamos </a:t>
            </a:r>
            <a:r>
              <a:rPr lang="pt-BR" sz="2000" dirty="0" smtClean="0"/>
              <a:t>pintar a </a:t>
            </a:r>
            <a:r>
              <a:rPr lang="pt-BR" sz="2000" dirty="0" smtClean="0"/>
              <a:t>bandeira. </a:t>
            </a:r>
            <a:r>
              <a:rPr lang="pt-BR" sz="2000" dirty="0" smtClean="0"/>
              <a:t>Podemos, por </a:t>
            </a:r>
            <a:r>
              <a:rPr lang="pt-BR" sz="2000" dirty="0" smtClean="0"/>
              <a:t>exemplo, pintar as faixas de cima </a:t>
            </a:r>
            <a:r>
              <a:rPr lang="pt-BR" sz="2000" dirty="0" smtClean="0"/>
              <a:t>para baixo </a:t>
            </a:r>
            <a:r>
              <a:rPr lang="pt-BR" sz="2000" dirty="0" smtClean="0"/>
              <a:t>(veja, no exercício 16, o </a:t>
            </a:r>
            <a:r>
              <a:rPr lang="pt-BR" sz="2000" dirty="0" smtClean="0"/>
              <a:t>que ocorre </a:t>
            </a:r>
            <a:r>
              <a:rPr lang="pt-BR" sz="2000" dirty="0" smtClean="0"/>
              <a:t>quando escolhemos mal </a:t>
            </a:r>
            <a:r>
              <a:rPr lang="pt-BR" sz="2000" dirty="0" smtClean="0"/>
              <a:t>a ordem </a:t>
            </a:r>
            <a:r>
              <a:rPr lang="pt-BR" sz="2000" dirty="0" smtClean="0"/>
              <a:t>de preenchimento). A cor da </a:t>
            </a:r>
            <a:r>
              <a:rPr lang="pt-BR" sz="2000" dirty="0" smtClean="0"/>
              <a:t>primeira faixa </a:t>
            </a:r>
            <a:r>
              <a:rPr lang="pt-BR" sz="2000" dirty="0" smtClean="0"/>
              <a:t>pode ser </a:t>
            </a:r>
            <a:r>
              <a:rPr lang="pt-BR" sz="2000" dirty="0" smtClean="0"/>
              <a:t>qualquer uma </a:t>
            </a:r>
            <a:r>
              <a:rPr lang="pt-BR" sz="2000" dirty="0" smtClean="0"/>
              <a:t>das 4 cores. Qualquer que seja a cor escolhida, </a:t>
            </a:r>
            <a:r>
              <a:rPr lang="pt-BR" sz="2000" dirty="0" smtClean="0"/>
              <a:t>para a segunda faixa </a:t>
            </a:r>
            <a:r>
              <a:rPr lang="pt-BR" sz="2000" dirty="0" smtClean="0"/>
              <a:t>temos 3 cores para escolher. Escolhida a cor da segunda </a:t>
            </a:r>
            <a:r>
              <a:rPr lang="pt-BR" sz="2000" dirty="0" smtClean="0"/>
              <a:t>faixa, a terceira </a:t>
            </a:r>
            <a:r>
              <a:rPr lang="pt-BR" sz="2000" dirty="0" smtClean="0"/>
              <a:t>pode ser pintada de qualquer cor, exceto a usada para </a:t>
            </a:r>
            <a:r>
              <a:rPr lang="pt-BR" sz="2000" dirty="0" smtClean="0"/>
              <a:t>a segunda </a:t>
            </a:r>
            <a:r>
              <a:rPr lang="pt-BR" sz="2000" dirty="0" smtClean="0"/>
              <a:t>faixa. Assim, temos novamente 3 possibilidades de escolha</a:t>
            </a:r>
            <a:r>
              <a:rPr lang="pt-BR" sz="2000" dirty="0" smtClean="0"/>
              <a:t>.</a:t>
            </a:r>
          </a:p>
          <a:p>
            <a:pPr algn="just"/>
            <a:r>
              <a:rPr lang="pt-BR" sz="2000" dirty="0" smtClean="0"/>
              <a:t>	</a:t>
            </a:r>
            <a:r>
              <a:rPr lang="pt-BR" sz="2000" dirty="0" smtClean="0"/>
              <a:t>O </a:t>
            </a:r>
            <a:r>
              <a:rPr lang="pt-BR" sz="2000" dirty="0" smtClean="0"/>
              <a:t>número total de possibilidades é, então:</a:t>
            </a:r>
            <a:endParaRPr lang="pt-BR" sz="2000" dirty="0"/>
          </a:p>
        </p:txBody>
      </p:sp>
      <p:pic>
        <p:nvPicPr>
          <p:cNvPr id="3" name="Imagem 2" descr="Figura 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3571883"/>
            <a:ext cx="4733925" cy="1000125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357158" y="5323660"/>
            <a:ext cx="700092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Exemplo </a:t>
            </a:r>
            <a:r>
              <a:rPr lang="pt-B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4</a:t>
            </a:r>
          </a:p>
          <a:p>
            <a:r>
              <a:rPr lang="pt-BR" dirty="0" smtClean="0">
                <a:latin typeface="Comic Sans MS" pitchFamily="66" charset="0"/>
              </a:rPr>
              <a:t>Quantos </a:t>
            </a:r>
            <a:r>
              <a:rPr lang="pt-BR" dirty="0" smtClean="0">
                <a:latin typeface="Comic Sans MS" pitchFamily="66" charset="0"/>
              </a:rPr>
              <a:t>são os números de três </a:t>
            </a:r>
            <a:r>
              <a:rPr lang="pt-BR" dirty="0" smtClean="0">
                <a:latin typeface="Comic Sans MS" pitchFamily="66" charset="0"/>
              </a:rPr>
              <a:t>algarismos distintos</a:t>
            </a:r>
            <a:r>
              <a:rPr lang="pt-BR" dirty="0" smtClean="0">
                <a:latin typeface="Comic Sans MS" pitchFamily="66" charset="0"/>
              </a:rPr>
              <a:t>?</a:t>
            </a:r>
            <a:endParaRPr lang="pt-B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5720" y="500042"/>
            <a:ext cx="857256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Solução:</a:t>
            </a:r>
          </a:p>
          <a:p>
            <a:pPr algn="just"/>
            <a:r>
              <a:rPr lang="pt-BR" dirty="0" smtClean="0"/>
              <a:t>	</a:t>
            </a:r>
            <a:r>
              <a:rPr lang="pt-BR" sz="2000" dirty="0" smtClean="0"/>
              <a:t>Vamos </a:t>
            </a:r>
            <a:r>
              <a:rPr lang="pt-BR" sz="2000" dirty="0" smtClean="0"/>
              <a:t>escolher, sucessivamente, os três algarismos, </a:t>
            </a:r>
            <a:r>
              <a:rPr lang="pt-BR" sz="2000" dirty="0" smtClean="0"/>
              <a:t>começando </a:t>
            </a:r>
            <a:r>
              <a:rPr lang="pt-BR" sz="2000" dirty="0" smtClean="0"/>
              <a:t>com o </a:t>
            </a:r>
            <a:r>
              <a:rPr lang="pt-BR" sz="2000" dirty="0" smtClean="0"/>
              <a:t>da esquerda </a:t>
            </a:r>
            <a:r>
              <a:rPr lang="pt-BR" sz="2000" dirty="0" smtClean="0"/>
              <a:t>(isto é importante, como veremos abaixo</a:t>
            </a:r>
            <a:r>
              <a:rPr lang="pt-BR" sz="2000" dirty="0" smtClean="0"/>
              <a:t>). O </a:t>
            </a:r>
            <a:r>
              <a:rPr lang="pt-BR" sz="2000" dirty="0" smtClean="0"/>
              <a:t>primeiro algarismo pode </a:t>
            </a:r>
            <a:r>
              <a:rPr lang="pt-BR" sz="2000" dirty="0" smtClean="0"/>
              <a:t>ser escolhido </a:t>
            </a:r>
            <a:r>
              <a:rPr lang="pt-BR" sz="2000" dirty="0" smtClean="0"/>
              <a:t>de 9 modos, pois não </a:t>
            </a:r>
            <a:r>
              <a:rPr lang="pt-BR" sz="2000" dirty="0" smtClean="0"/>
              <a:t>pode ser </a:t>
            </a:r>
            <a:r>
              <a:rPr lang="pt-BR" sz="2000" dirty="0" smtClean="0"/>
              <a:t>igual a 0. O segundo algarismo pode </a:t>
            </a:r>
            <a:r>
              <a:rPr lang="pt-BR" sz="2000" dirty="0" smtClean="0"/>
              <a:t>ser escolhido </a:t>
            </a:r>
            <a:r>
              <a:rPr lang="pt-BR" sz="2000" dirty="0" smtClean="0"/>
              <a:t>de 9 modos, </a:t>
            </a:r>
            <a:r>
              <a:rPr lang="pt-BR" sz="2000" dirty="0" smtClean="0"/>
              <a:t>pois não </a:t>
            </a:r>
            <a:r>
              <a:rPr lang="pt-BR" sz="2000" dirty="0" smtClean="0"/>
              <a:t>pode ser igual ao primeiro algarismo. O </a:t>
            </a:r>
            <a:r>
              <a:rPr lang="pt-BR" sz="2000" dirty="0" smtClean="0"/>
              <a:t>terceiro algarismo pode ser </a:t>
            </a:r>
            <a:r>
              <a:rPr lang="pt-BR" sz="2000" dirty="0" smtClean="0"/>
              <a:t>escolhido de 8 modos, pois não pode ser igual nem ao </a:t>
            </a:r>
            <a:r>
              <a:rPr lang="pt-BR" sz="2000" dirty="0" smtClean="0"/>
              <a:t>primeiro nem ao </a:t>
            </a:r>
            <a:r>
              <a:rPr lang="pt-BR" sz="2000" dirty="0" smtClean="0"/>
              <a:t>segundo algarismo.</a:t>
            </a:r>
          </a:p>
          <a:p>
            <a:pPr algn="just"/>
            <a:r>
              <a:rPr lang="pt-BR" sz="2000" dirty="0" smtClean="0"/>
              <a:t>	A </a:t>
            </a:r>
            <a:r>
              <a:rPr lang="pt-BR" sz="2000" dirty="0" smtClean="0"/>
              <a:t>resposta é 9 × 9 × 8 = 648.</a:t>
            </a:r>
            <a:endParaRPr lang="pt-BR" sz="2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357158" y="4214818"/>
            <a:ext cx="800105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 Exemplo 5</a:t>
            </a:r>
          </a:p>
          <a:p>
            <a:pPr>
              <a:lnSpc>
                <a:spcPct val="150000"/>
              </a:lnSpc>
            </a:pPr>
            <a:r>
              <a:rPr lang="pt-BR" dirty="0" smtClean="0">
                <a:latin typeface="Comic Sans MS" pitchFamily="66" charset="0"/>
              </a:rPr>
              <a:t>O </a:t>
            </a:r>
            <a:r>
              <a:rPr lang="pt-BR" dirty="0" smtClean="0">
                <a:latin typeface="Comic Sans MS" pitchFamily="66" charset="0"/>
              </a:rPr>
              <a:t>código Morse usa duas letras, ponto e traço, e </a:t>
            </a:r>
            <a:r>
              <a:rPr lang="pt-BR" dirty="0" smtClean="0">
                <a:latin typeface="Comic Sans MS" pitchFamily="66" charset="0"/>
              </a:rPr>
              <a:t>as palavras </a:t>
            </a:r>
            <a:r>
              <a:rPr lang="pt-BR" dirty="0" smtClean="0">
                <a:latin typeface="Comic Sans MS" pitchFamily="66" charset="0"/>
              </a:rPr>
              <a:t>têm </a:t>
            </a:r>
            <a:r>
              <a:rPr lang="pt-BR" dirty="0" smtClean="0">
                <a:latin typeface="Comic Sans MS" pitchFamily="66" charset="0"/>
              </a:rPr>
              <a:t>de 1 </a:t>
            </a:r>
            <a:r>
              <a:rPr lang="pt-BR" dirty="0" smtClean="0">
                <a:latin typeface="Comic Sans MS" pitchFamily="66" charset="0"/>
              </a:rPr>
              <a:t>a 4 letras. Quantas são as palavras do </a:t>
            </a:r>
            <a:r>
              <a:rPr lang="pt-BR" dirty="0" smtClean="0">
                <a:latin typeface="Comic Sans MS" pitchFamily="66" charset="0"/>
              </a:rPr>
              <a:t>código Morse</a:t>
            </a:r>
            <a:r>
              <a:rPr lang="pt-BR" dirty="0" smtClean="0">
                <a:latin typeface="Comic Sans MS" pitchFamily="66" charset="0"/>
              </a:rPr>
              <a:t>?</a:t>
            </a:r>
            <a:endParaRPr lang="pt-B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4282" y="-24"/>
            <a:ext cx="792961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>
                <a:solidFill>
                  <a:srgbClr val="FF0000"/>
                </a:solidFill>
              </a:rPr>
              <a:t>Solução:</a:t>
            </a:r>
          </a:p>
          <a:p>
            <a:pPr algn="just"/>
            <a:r>
              <a:rPr lang="pt-BR" dirty="0" smtClean="0"/>
              <a:t>Há </a:t>
            </a:r>
            <a:r>
              <a:rPr lang="pt-BR" dirty="0" smtClean="0"/>
              <a:t>palavras de 1, 2, 3 e 4 letras, em quantidades </a:t>
            </a:r>
            <a:r>
              <a:rPr lang="pt-BR" dirty="0" smtClean="0"/>
              <a:t>diferentes.</a:t>
            </a:r>
          </a:p>
          <a:p>
            <a:pPr algn="just"/>
            <a:r>
              <a:rPr lang="pt-BR" dirty="0" smtClean="0"/>
              <a:t>Assim</a:t>
            </a:r>
            <a:r>
              <a:rPr lang="pt-BR" dirty="0" smtClean="0"/>
              <a:t>, nossa estratégia é a de usar o Princípio </a:t>
            </a:r>
            <a:r>
              <a:rPr lang="pt-BR" dirty="0" smtClean="0"/>
              <a:t>Multiplicativo para contar </a:t>
            </a:r>
            <a:r>
              <a:rPr lang="pt-BR" dirty="0" smtClean="0"/>
              <a:t>separadamente estas palavras e, depois, </a:t>
            </a:r>
            <a:r>
              <a:rPr lang="pt-BR" dirty="0" smtClean="0"/>
              <a:t>somar estas quantidades</a:t>
            </a:r>
            <a:r>
              <a:rPr lang="pt-BR" dirty="0" smtClean="0"/>
              <a:t>. </a:t>
            </a:r>
            <a:endParaRPr lang="pt-BR" dirty="0" smtClean="0"/>
          </a:p>
          <a:p>
            <a:pPr algn="just"/>
            <a:r>
              <a:rPr lang="pt-BR" dirty="0" smtClean="0"/>
              <a:t>	</a:t>
            </a:r>
            <a:r>
              <a:rPr lang="pt-BR" dirty="0" smtClean="0"/>
              <a:t>Há </a:t>
            </a:r>
            <a:r>
              <a:rPr lang="pt-BR" dirty="0" smtClean="0"/>
              <a:t>2 palavras de uma letra; há 2 × 2 = </a:t>
            </a:r>
            <a:r>
              <a:rPr lang="pt-BR" dirty="0" smtClean="0"/>
              <a:t>4 palavras </a:t>
            </a:r>
            <a:r>
              <a:rPr lang="pt-BR" dirty="0" smtClean="0"/>
              <a:t>de </a:t>
            </a:r>
            <a:r>
              <a:rPr lang="pt-BR" dirty="0" smtClean="0"/>
              <a:t>duas letras</a:t>
            </a:r>
            <a:r>
              <a:rPr lang="pt-BR" dirty="0" smtClean="0"/>
              <a:t>, pois há dois modos de escolher </a:t>
            </a:r>
            <a:r>
              <a:rPr lang="pt-BR" dirty="0" smtClean="0"/>
              <a:t>a primeira </a:t>
            </a:r>
            <a:r>
              <a:rPr lang="pt-BR" dirty="0" smtClean="0"/>
              <a:t>letra e dois </a:t>
            </a:r>
            <a:r>
              <a:rPr lang="pt-BR" dirty="0" smtClean="0"/>
              <a:t>modos de </a:t>
            </a:r>
            <a:r>
              <a:rPr lang="pt-BR" dirty="0" smtClean="0"/>
              <a:t>escolher a segunda </a:t>
            </a:r>
            <a:r>
              <a:rPr lang="pt-BR" dirty="0" smtClean="0"/>
              <a:t>letra; analogamente</a:t>
            </a:r>
            <a:r>
              <a:rPr lang="pt-BR" dirty="0" smtClean="0"/>
              <a:t>, há 2 × 2 × 2 = 8 </a:t>
            </a:r>
            <a:r>
              <a:rPr lang="pt-BR" dirty="0" smtClean="0"/>
              <a:t>palavras de </a:t>
            </a:r>
            <a:r>
              <a:rPr lang="pt-BR" dirty="0" smtClean="0"/>
              <a:t>três letras e 2 × 2 × </a:t>
            </a:r>
            <a:r>
              <a:rPr lang="pt-BR" dirty="0" smtClean="0"/>
              <a:t>2 × </a:t>
            </a:r>
            <a:r>
              <a:rPr lang="pt-BR" dirty="0" smtClean="0"/>
              <a:t>2 = 16 palavras de 4 letras. </a:t>
            </a:r>
            <a:endParaRPr lang="pt-BR" dirty="0" smtClean="0"/>
          </a:p>
          <a:p>
            <a:pPr algn="just"/>
            <a:r>
              <a:rPr lang="pt-BR" dirty="0" smtClean="0"/>
              <a:t>	</a:t>
            </a:r>
            <a:r>
              <a:rPr lang="pt-BR" dirty="0" smtClean="0"/>
              <a:t>O número total </a:t>
            </a:r>
            <a:r>
              <a:rPr lang="pt-BR" dirty="0" smtClean="0"/>
              <a:t>de palavras é 2 + 4 + 8 + 16 = 30.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214282" y="2571744"/>
            <a:ext cx="8143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Você já deve ter percebido nesses exemplos qual é a estratégia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para resolver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problemas de contagem: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85720" y="3214686"/>
            <a:ext cx="81439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r>
              <a:rPr lang="pt-BR" sz="2000" b="1" dirty="0" smtClean="0">
                <a:solidFill>
                  <a:srgbClr val="00B050"/>
                </a:solidFill>
                <a:latin typeface="Comic Sans MS" pitchFamily="66" charset="0"/>
              </a:rPr>
              <a:t>Postura</a:t>
            </a:r>
            <a:r>
              <a:rPr lang="pt-BR" dirty="0" smtClean="0">
                <a:latin typeface="Comic Sans MS" pitchFamily="66" charset="0"/>
              </a:rPr>
              <a:t>: Devemos sempre nos colocar no papel da pessoa que deve fazer a ação solicitada pelo problema e ver que decisões devemos tomar.</a:t>
            </a:r>
            <a:endParaRPr lang="pt-BR" dirty="0">
              <a:latin typeface="Comic Sans MS" pitchFamily="66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14282" y="3929066"/>
            <a:ext cx="83582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r>
              <a:rPr lang="pt-BR" sz="2000" b="1" dirty="0" smtClean="0">
                <a:solidFill>
                  <a:srgbClr val="00B050"/>
                </a:solidFill>
                <a:latin typeface="Comic Sans MS" pitchFamily="66" charset="0"/>
              </a:rPr>
              <a:t>Divisão</a:t>
            </a:r>
            <a:r>
              <a:rPr lang="pt-BR" dirty="0" smtClean="0">
                <a:latin typeface="Comic Sans MS" pitchFamily="66" charset="0"/>
              </a:rPr>
              <a:t>: Devemos, sempre que possível, dividir as decisões </a:t>
            </a:r>
            <a:r>
              <a:rPr lang="pt-BR" dirty="0" smtClean="0">
                <a:latin typeface="Comic Sans MS" pitchFamily="66" charset="0"/>
              </a:rPr>
              <a:t>a serem </a:t>
            </a:r>
            <a:r>
              <a:rPr lang="pt-BR" dirty="0" smtClean="0">
                <a:latin typeface="Comic Sans MS" pitchFamily="66" charset="0"/>
              </a:rPr>
              <a:t>tomadas em decisões mais simples, correspondentes </a:t>
            </a:r>
            <a:r>
              <a:rPr lang="pt-BR" dirty="0" smtClean="0">
                <a:latin typeface="Comic Sans MS" pitchFamily="66" charset="0"/>
              </a:rPr>
              <a:t>às diversas etapas </a:t>
            </a:r>
            <a:r>
              <a:rPr lang="pt-BR" dirty="0" smtClean="0">
                <a:latin typeface="Comic Sans MS" pitchFamily="66" charset="0"/>
              </a:rPr>
              <a:t>do processo de </a:t>
            </a:r>
            <a:r>
              <a:rPr lang="pt-BR" dirty="0" smtClean="0">
                <a:latin typeface="Comic Sans MS" pitchFamily="66" charset="0"/>
              </a:rPr>
              <a:t>decisão.</a:t>
            </a:r>
            <a:endParaRPr lang="pt-BR" dirty="0">
              <a:latin typeface="Comic Sans MS" pitchFamily="66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85720" y="4857760"/>
            <a:ext cx="8143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	</a:t>
            </a:r>
            <a:r>
              <a:rPr lang="pt-BR" dirty="0" smtClean="0">
                <a:latin typeface="Comic Sans MS" pitchFamily="66" charset="0"/>
              </a:rPr>
              <a:t>A </a:t>
            </a:r>
            <a:r>
              <a:rPr lang="pt-BR" dirty="0" smtClean="0">
                <a:latin typeface="Comic Sans MS" pitchFamily="66" charset="0"/>
              </a:rPr>
              <a:t>ordem em que as decisões são tomadas pode </a:t>
            </a:r>
            <a:r>
              <a:rPr lang="pt-BR" dirty="0" smtClean="0">
                <a:latin typeface="Comic Sans MS" pitchFamily="66" charset="0"/>
              </a:rPr>
              <a:t>ser extremamente importante para </a:t>
            </a:r>
            <a:r>
              <a:rPr lang="pt-BR" dirty="0" smtClean="0">
                <a:latin typeface="Comic Sans MS" pitchFamily="66" charset="0"/>
              </a:rPr>
              <a:t>a simplicidade do processo de resolução.</a:t>
            </a:r>
            <a:endParaRPr lang="pt-BR" dirty="0">
              <a:latin typeface="Comic Sans MS" pitchFamily="66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85720" y="5500702"/>
            <a:ext cx="842968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rgbClr val="00B050"/>
                </a:solidFill>
                <a:latin typeface="Comic Sans MS" pitchFamily="66" charset="0"/>
              </a:rPr>
              <a:t>Não adiar </a:t>
            </a:r>
            <a:r>
              <a:rPr lang="pt-BR" sz="2000" b="1" dirty="0" smtClean="0">
                <a:solidFill>
                  <a:srgbClr val="00B050"/>
                </a:solidFill>
                <a:latin typeface="Comic Sans MS" pitchFamily="66" charset="0"/>
              </a:rPr>
              <a:t>dificuldades</a:t>
            </a:r>
            <a:r>
              <a:rPr lang="pt-BR" dirty="0" smtClean="0">
                <a:latin typeface="Comic Sans MS" pitchFamily="66" charset="0"/>
              </a:rPr>
              <a:t>: </a:t>
            </a:r>
            <a:r>
              <a:rPr lang="pt-BR" dirty="0" smtClean="0">
                <a:latin typeface="Comic Sans MS" pitchFamily="66" charset="0"/>
              </a:rPr>
              <a:t>Pequenas dificuldades adiadas </a:t>
            </a:r>
            <a:r>
              <a:rPr lang="pt-BR" dirty="0" smtClean="0">
                <a:latin typeface="Comic Sans MS" pitchFamily="66" charset="0"/>
              </a:rPr>
              <a:t>costumam </a:t>
            </a:r>
            <a:r>
              <a:rPr lang="pt-BR" dirty="0" smtClean="0">
                <a:latin typeface="Comic Sans MS" pitchFamily="66" charset="0"/>
              </a:rPr>
              <a:t>se transformar </a:t>
            </a:r>
            <a:r>
              <a:rPr lang="pt-BR" dirty="0" smtClean="0">
                <a:latin typeface="Comic Sans MS" pitchFamily="66" charset="0"/>
              </a:rPr>
              <a:t>em imensas </a:t>
            </a:r>
            <a:r>
              <a:rPr lang="pt-BR" dirty="0" smtClean="0">
                <a:latin typeface="Comic Sans MS" pitchFamily="66" charset="0"/>
              </a:rPr>
              <a:t>dificuldades. Se uma das decisões </a:t>
            </a:r>
            <a:r>
              <a:rPr lang="pt-BR" dirty="0" smtClean="0">
                <a:latin typeface="Comic Sans MS" pitchFamily="66" charset="0"/>
              </a:rPr>
              <a:t>a serem </a:t>
            </a:r>
            <a:r>
              <a:rPr lang="pt-BR" dirty="0" smtClean="0">
                <a:latin typeface="Comic Sans MS" pitchFamily="66" charset="0"/>
              </a:rPr>
              <a:t>tomadas for mais restrita que </a:t>
            </a:r>
            <a:r>
              <a:rPr lang="pt-BR" dirty="0" smtClean="0">
                <a:latin typeface="Comic Sans MS" pitchFamily="66" charset="0"/>
              </a:rPr>
              <a:t>as demais</a:t>
            </a:r>
            <a:r>
              <a:rPr lang="pt-BR" dirty="0" smtClean="0">
                <a:latin typeface="Comic Sans MS" pitchFamily="66" charset="0"/>
              </a:rPr>
              <a:t>, essa é a decisão </a:t>
            </a:r>
            <a:r>
              <a:rPr lang="pt-BR" dirty="0" smtClean="0">
                <a:latin typeface="Comic Sans MS" pitchFamily="66" charset="0"/>
              </a:rPr>
              <a:t>que deve </a:t>
            </a:r>
            <a:r>
              <a:rPr lang="pt-BR" dirty="0" smtClean="0">
                <a:latin typeface="Comic Sans MS" pitchFamily="66" charset="0"/>
              </a:rPr>
              <a:t>ser tomada em primeiro lugar.</a:t>
            </a:r>
            <a:endParaRPr lang="pt-B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899</Words>
  <Application>Microsoft Office PowerPoint</Application>
  <PresentationFormat>Apresentação na tela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Princípio Multiplicativo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PARIDADE</dc:title>
  <dc:creator>GERSON</dc:creator>
  <cp:lastModifiedBy>GERSON</cp:lastModifiedBy>
  <cp:revision>27</cp:revision>
  <dcterms:created xsi:type="dcterms:W3CDTF">2016-07-09T15:30:12Z</dcterms:created>
  <dcterms:modified xsi:type="dcterms:W3CDTF">2016-07-16T05:45:00Z</dcterms:modified>
</cp:coreProperties>
</file>